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7" r:id="rId23"/>
    <p:sldId id="276" r:id="rId24"/>
  </p:sldIdLst>
  <p:sldSz cx="12191365" cy="6858000"/>
  <p:notesSz cx="6858000" cy="1219136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442595"/>
            <a:ext cx="739140" cy="360045"/>
          </a:xfrm>
          <a:prstGeom prst="rect">
            <a:avLst/>
          </a:prstGeom>
          <a:solidFill>
            <a:srgbClr val="003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3D83"/>
              </a:solidFill>
              <a:cs typeface="思源黑体 CN Normal" panose="020B0400000000000000" charset="-122"/>
            </a:endParaRPr>
          </a:p>
        </p:txBody>
      </p:sp>
      <p:pic>
        <p:nvPicPr>
          <p:cNvPr id="10" name="图片 9" descr="SWU水印 线条1"/>
          <p:cNvPicPr>
            <a:picLocks noChangeAspect="1"/>
          </p:cNvPicPr>
          <p:nvPr userDrawn="1"/>
        </p:nvPicPr>
        <p:blipFill>
          <a:blip r:embed="rId2"/>
          <a:srcRect t="44204" b="47074"/>
          <a:stretch>
            <a:fillRect/>
          </a:stretch>
        </p:blipFill>
        <p:spPr>
          <a:xfrm>
            <a:off x="0" y="6229350"/>
            <a:ext cx="12190095" cy="7575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7.4校徽组合"/>
          <p:cNvPicPr>
            <a:picLocks noChangeAspect="1"/>
          </p:cNvPicPr>
          <p:nvPr userDrawn="1"/>
        </p:nvPicPr>
        <p:blipFill>
          <a:blip r:embed="rId2"/>
          <a:srcRect t="20639" r="60744" b="62178"/>
          <a:stretch>
            <a:fillRect/>
          </a:stretch>
        </p:blipFill>
        <p:spPr>
          <a:xfrm>
            <a:off x="271780" y="184150"/>
            <a:ext cx="2208530" cy="688340"/>
          </a:xfrm>
          <a:prstGeom prst="rect">
            <a:avLst/>
          </a:prstGeom>
        </p:spPr>
      </p:pic>
      <p:pic>
        <p:nvPicPr>
          <p:cNvPr id="13" name="图片 12" descr="校训"/>
          <p:cNvPicPr>
            <a:picLocks noChangeAspect="1"/>
          </p:cNvPicPr>
          <p:nvPr userDrawn="1"/>
        </p:nvPicPr>
        <p:blipFill>
          <a:blip r:embed="rId3"/>
          <a:srcRect b="60826"/>
          <a:stretch>
            <a:fillRect/>
          </a:stretch>
        </p:blipFill>
        <p:spPr>
          <a:xfrm>
            <a:off x="9272270" y="6179820"/>
            <a:ext cx="1522095" cy="421640"/>
          </a:xfrm>
          <a:prstGeom prst="rect">
            <a:avLst/>
          </a:prstGeom>
        </p:spPr>
      </p:pic>
      <p:pic>
        <p:nvPicPr>
          <p:cNvPr id="14" name="图片 13" descr="校训"/>
          <p:cNvPicPr>
            <a:picLocks noChangeAspect="1"/>
          </p:cNvPicPr>
          <p:nvPr userDrawn="1"/>
        </p:nvPicPr>
        <p:blipFill>
          <a:blip r:embed="rId3"/>
          <a:srcRect t="41062" b="18997"/>
          <a:stretch>
            <a:fillRect/>
          </a:stretch>
        </p:blipFill>
        <p:spPr>
          <a:xfrm>
            <a:off x="10716260" y="6171565"/>
            <a:ext cx="1522095" cy="429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hyperlink" Target="https://doi.org/10.13541/j.cnki.chinade.20160726.006" TargetMode="External"/><Relationship Id="rId2" Type="http://schemas.openxmlformats.org/officeDocument/2006/relationships/hyperlink" Target="1304/g4.2022.01.004" TargetMode="External"/><Relationship Id="rId1" Type="http://schemas.openxmlformats.org/officeDocument/2006/relationships/hyperlink" Target="https://doi.org/10.15881/j.cnki.cn33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3A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532120" cy="6858000"/>
          </a:xfrm>
          <a:prstGeom prst="rect">
            <a:avLst/>
          </a:prstGeom>
          <a:solidFill>
            <a:srgbClr val="063A75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pic>
        <p:nvPicPr>
          <p:cNvPr id="3" name="Image 0" descr="/mnt/data/a_wide_cinematic_futuristic_concept_illustration_batch_1.png"/>
          <p:cNvPicPr>
            <a:picLocks noChangeAspect="1"/>
          </p:cNvPicPr>
          <p:nvPr/>
        </p:nvPicPr>
        <p:blipFill>
          <a:blip r:embed="rId1"/>
          <a:srcRect l="22685" r="22685"/>
          <a:stretch>
            <a:fillRect/>
          </a:stretch>
        </p:blipFill>
        <p:spPr>
          <a:xfrm>
            <a:off x="5532120" y="0"/>
            <a:ext cx="6656832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532120" y="0"/>
            <a:ext cx="6656832" cy="6858000"/>
          </a:xfrm>
          <a:prstGeom prst="roundRect">
            <a:avLst>
              <a:gd name="adj" fmla="val 1374"/>
            </a:avLst>
          </a:prstGeom>
          <a:solidFill>
            <a:srgbClr val="FFFFFF">
              <a:alpha val="0"/>
            </a:srgbClr>
          </a:solidFill>
          <a:ln w="13970">
            <a:solidFill>
              <a:srgbClr val="DAE6F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21792" y="1513332"/>
            <a:ext cx="4526280" cy="114300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从在线课堂到</a:t>
            </a:r>
            <a:endParaRPr lang="en-US" sz="3400" dirty="0"/>
          </a:p>
          <a:p>
            <a:pPr marL="0" indent="0">
              <a:buNone/>
            </a:pPr>
            <a:r>
              <a:rPr lang="en-US" sz="3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教育元宇宙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658368" y="3012948"/>
            <a:ext cx="4389120" cy="3474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DE5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面向深度学习的未来学习空间设计</a:t>
            </a:r>
            <a:endParaRPr lang="en-US" sz="1800" dirty="0"/>
          </a:p>
        </p:txBody>
      </p:sp>
      <p:sp>
        <p:nvSpPr>
          <p:cNvPr id="7" name="Shape 4"/>
          <p:cNvSpPr/>
          <p:nvPr/>
        </p:nvSpPr>
        <p:spPr>
          <a:xfrm>
            <a:off x="658368" y="3579876"/>
            <a:ext cx="3429000" cy="0"/>
          </a:xfrm>
          <a:prstGeom prst="line">
            <a:avLst/>
          </a:prstGeom>
          <a:noFill/>
          <a:ln w="38100">
            <a:solidFill>
              <a:srgbClr val="F0B42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58368" y="3872484"/>
            <a:ext cx="4526280" cy="384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以“数字孪生黄河”地理项目化学习空间为例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615823" y="4646930"/>
            <a:ext cx="475488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60000"/>
              </a:lnSpc>
              <a:buNone/>
            </a:pPr>
            <a:r>
              <a:rPr lang="en-US" sz="1600" dirty="0">
                <a:solidFill>
                  <a:srgbClr val="B6D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 汇报人：</a:t>
            </a:r>
            <a:r>
              <a:rPr lang="zh-CN" altLang="en-US" sz="1600" dirty="0">
                <a:solidFill>
                  <a:srgbClr val="B6D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杨馥蔚、刘永青、黄子涵、张新悦</a:t>
            </a:r>
            <a:endParaRPr lang="zh-CN" altLang="en-US" sz="1600" dirty="0">
              <a:solidFill>
                <a:srgbClr val="B6D6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1600" dirty="0">
                <a:solidFill>
                  <a:srgbClr val="B6D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2026年5月26日</a:t>
            </a:r>
            <a:endParaRPr lang="en-US" sz="1600" dirty="0">
              <a:solidFill>
                <a:srgbClr val="B6D6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1025398" y="402717"/>
            <a:ext cx="9464040" cy="4114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地理学科：最适合教育元宇宙的迁移场域</a:t>
            </a:r>
            <a:endParaRPr lang="en-US" sz="2300" dirty="0"/>
          </a:p>
        </p:txBody>
      </p:sp>
      <p:sp>
        <p:nvSpPr>
          <p:cNvPr id="3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3C80">
              <a:alpha val="100000"/>
            </a:srgbClr>
          </a:solidFill>
          <a:ln w="12700">
            <a:solidFill>
              <a:srgbClr val="0B63CE">
                <a:alpha val="0"/>
              </a:srgbClr>
            </a:solidFill>
            <a:prstDash val="solid"/>
          </a:ln>
        </p:spPr>
      </p:sp>
      <p:pic>
        <p:nvPicPr>
          <p:cNvPr id="2" name="Image 0" descr="/mnt/data/a_wide_high_detail_futuristic_infographic_data_batch_5.png"/>
          <p:cNvPicPr>
            <a:picLocks noChangeAspect="1"/>
          </p:cNvPicPr>
          <p:nvPr/>
        </p:nvPicPr>
        <p:blipFill>
          <a:blip r:embed="rId1"/>
          <a:srcRect l="17218" r="17218"/>
          <a:stretch>
            <a:fillRect/>
          </a:stretch>
        </p:blipFill>
        <p:spPr>
          <a:xfrm>
            <a:off x="6126480" y="1051560"/>
            <a:ext cx="5166360" cy="4434840"/>
          </a:xfrm>
          <a:prstGeom prst="rect">
            <a:avLst/>
          </a:prstGeom>
        </p:spPr>
      </p:pic>
      <p:sp>
        <p:nvSpPr>
          <p:cNvPr id="21" name="Shape 6"/>
          <p:cNvSpPr/>
          <p:nvPr/>
        </p:nvSpPr>
        <p:spPr>
          <a:xfrm>
            <a:off x="6126480" y="1051560"/>
            <a:ext cx="5166360" cy="4434840"/>
          </a:xfrm>
          <a:prstGeom prst="roundRect">
            <a:avLst>
              <a:gd name="adj" fmla="val 2062"/>
            </a:avLst>
          </a:prstGeom>
          <a:solidFill>
            <a:srgbClr val="FFFFFF">
              <a:alpha val="0"/>
            </a:srgbClr>
          </a:solidFill>
          <a:ln w="13970">
            <a:solidFill>
              <a:srgbClr val="DAE6F7"/>
            </a:solidFill>
            <a:prstDash val="solid"/>
          </a:ln>
        </p:spPr>
      </p:sp>
      <p:sp>
        <p:nvSpPr>
          <p:cNvPr id="22" name="Text 7"/>
          <p:cNvSpPr/>
          <p:nvPr/>
        </p:nvSpPr>
        <p:spPr>
          <a:xfrm>
            <a:off x="749776" y="1398905"/>
            <a:ext cx="1234440" cy="2926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强空间性</a:t>
            </a:r>
            <a:endParaRPr lang="en-US" sz="1600" dirty="0"/>
          </a:p>
        </p:txBody>
      </p:sp>
      <p:sp>
        <p:nvSpPr>
          <p:cNvPr id="23" name="Text 8"/>
          <p:cNvSpPr/>
          <p:nvPr/>
        </p:nvSpPr>
        <p:spPr>
          <a:xfrm>
            <a:off x="2148808" y="1408049"/>
            <a:ext cx="347472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地形、水文、区域、流域需要空间理解</a:t>
            </a:r>
            <a:endParaRPr lang="en-US" sz="1400" dirty="0"/>
          </a:p>
        </p:txBody>
      </p:sp>
      <p:sp>
        <p:nvSpPr>
          <p:cNvPr id="24" name="Text 9"/>
          <p:cNvSpPr/>
          <p:nvPr/>
        </p:nvSpPr>
        <p:spPr>
          <a:xfrm>
            <a:off x="749776" y="2157857"/>
            <a:ext cx="1234440" cy="2926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0B4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强情境性</a:t>
            </a:r>
            <a:endParaRPr lang="en-US" sz="1600" dirty="0"/>
          </a:p>
        </p:txBody>
      </p:sp>
      <p:sp>
        <p:nvSpPr>
          <p:cNvPr id="25" name="Text 10"/>
          <p:cNvSpPr/>
          <p:nvPr/>
        </p:nvSpPr>
        <p:spPr>
          <a:xfrm>
            <a:off x="2148808" y="2167001"/>
            <a:ext cx="347472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自然灾害、生态治理、区域发展是真实问题</a:t>
            </a:r>
            <a:endParaRPr lang="en-US" sz="1400" dirty="0"/>
          </a:p>
        </p:txBody>
      </p:sp>
      <p:sp>
        <p:nvSpPr>
          <p:cNvPr id="26" name="Text 11"/>
          <p:cNvSpPr/>
          <p:nvPr/>
        </p:nvSpPr>
        <p:spPr>
          <a:xfrm>
            <a:off x="749776" y="2916809"/>
            <a:ext cx="1234440" cy="2926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BA7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跨学科性</a:t>
            </a:r>
            <a:endParaRPr lang="en-US" sz="1600" dirty="0"/>
          </a:p>
        </p:txBody>
      </p:sp>
      <p:sp>
        <p:nvSpPr>
          <p:cNvPr id="27" name="Text 12"/>
          <p:cNvSpPr/>
          <p:nvPr/>
        </p:nvSpPr>
        <p:spPr>
          <a:xfrm>
            <a:off x="2148808" y="2925953"/>
            <a:ext cx="347472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融合地理、历史、物理、生态、社会治理</a:t>
            </a:r>
            <a:endParaRPr lang="en-US" sz="1400" dirty="0"/>
          </a:p>
        </p:txBody>
      </p:sp>
      <p:sp>
        <p:nvSpPr>
          <p:cNvPr id="28" name="Text 13"/>
          <p:cNvSpPr/>
          <p:nvPr/>
        </p:nvSpPr>
        <p:spPr>
          <a:xfrm>
            <a:off x="749776" y="3675761"/>
            <a:ext cx="1234440" cy="2926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CA7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实践性</a:t>
            </a:r>
            <a:endParaRPr lang="en-US" sz="1600" dirty="0"/>
          </a:p>
        </p:txBody>
      </p:sp>
      <p:sp>
        <p:nvSpPr>
          <p:cNvPr id="29" name="Text 14"/>
          <p:cNvSpPr/>
          <p:nvPr/>
        </p:nvSpPr>
        <p:spPr>
          <a:xfrm>
            <a:off x="2148808" y="3684905"/>
            <a:ext cx="347472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需要数据分析、方案设计和决策推演</a:t>
            </a:r>
            <a:endParaRPr lang="en-US" sz="1400" dirty="0"/>
          </a:p>
        </p:txBody>
      </p:sp>
      <p:sp>
        <p:nvSpPr>
          <p:cNvPr id="30" name="Text 15"/>
          <p:cNvSpPr/>
          <p:nvPr/>
        </p:nvSpPr>
        <p:spPr>
          <a:xfrm>
            <a:off x="749776" y="4434713"/>
            <a:ext cx="1234440" cy="2926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55D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价值性</a:t>
            </a:r>
            <a:endParaRPr lang="en-US" sz="1600" dirty="0"/>
          </a:p>
        </p:txBody>
      </p:sp>
      <p:sp>
        <p:nvSpPr>
          <p:cNvPr id="31" name="Text 16"/>
          <p:cNvSpPr/>
          <p:nvPr/>
        </p:nvSpPr>
        <p:spPr>
          <a:xfrm>
            <a:off x="2148808" y="4443857"/>
            <a:ext cx="347472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涉及人地协调观、区域认知与综合思维</a:t>
            </a:r>
            <a:endParaRPr lang="en-US" sz="1400" dirty="0"/>
          </a:p>
        </p:txBody>
      </p:sp>
      <p:sp>
        <p:nvSpPr>
          <p:cNvPr id="32" name="Text 17"/>
          <p:cNvSpPr/>
          <p:nvPr/>
        </p:nvSpPr>
        <p:spPr>
          <a:xfrm>
            <a:off x="440055" y="5120640"/>
            <a:ext cx="5463540" cy="956310"/>
          </a:xfrm>
          <a:prstGeom prst="rect">
            <a:avLst/>
          </a:prstGeom>
          <a:solidFill>
            <a:srgbClr val="EAF4FF"/>
          </a:solidFill>
          <a:ln w="13970">
            <a:solidFill>
              <a:srgbClr val="0B63CE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过渡：将“元境学堂”迁移到地理学科，形成 MetaRiver：数字孪生黄河项目化学习空间。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977773" y="402717"/>
            <a:ext cx="9464040" cy="4114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学科迁移案例：MetaRiver 数字孪生黄河</a:t>
            </a:r>
            <a:endParaRPr lang="en-US" sz="2300" dirty="0"/>
          </a:p>
        </p:txBody>
      </p:sp>
      <p:sp>
        <p:nvSpPr>
          <p:cNvPr id="3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3C80">
              <a:alpha val="100000"/>
            </a:srgbClr>
          </a:solidFill>
          <a:ln w="12700">
            <a:solidFill>
              <a:srgbClr val="0B63CE">
                <a:alpha val="0"/>
              </a:srgbClr>
            </a:solidFill>
            <a:prstDash val="solid"/>
          </a:ln>
        </p:spPr>
      </p:sp>
      <p:pic>
        <p:nvPicPr>
          <p:cNvPr id="2" name="Image 0" descr="/mnt/data/a_wide_high_detail_futuristic_infographic_data_batch_5.png"/>
          <p:cNvPicPr>
            <a:picLocks noChangeAspect="1"/>
          </p:cNvPicPr>
          <p:nvPr/>
        </p:nvPicPr>
        <p:blipFill>
          <a:blip r:embed="rId1"/>
          <a:srcRect l="15719" r="15719"/>
          <a:stretch>
            <a:fillRect/>
          </a:stretch>
        </p:blipFill>
        <p:spPr>
          <a:xfrm>
            <a:off x="621792" y="1060704"/>
            <a:ext cx="5257800" cy="4315968"/>
          </a:xfrm>
          <a:prstGeom prst="rect">
            <a:avLst/>
          </a:prstGeom>
        </p:spPr>
      </p:pic>
      <p:sp>
        <p:nvSpPr>
          <p:cNvPr id="6" name="Shape 6"/>
          <p:cNvSpPr/>
          <p:nvPr/>
        </p:nvSpPr>
        <p:spPr>
          <a:xfrm>
            <a:off x="621792" y="1060704"/>
            <a:ext cx="5257800" cy="4315968"/>
          </a:xfrm>
          <a:prstGeom prst="roundRect">
            <a:avLst>
              <a:gd name="adj" fmla="val 2119"/>
            </a:avLst>
          </a:prstGeom>
          <a:solidFill>
            <a:srgbClr val="FFFFFF">
              <a:alpha val="0"/>
            </a:srgbClr>
          </a:solidFill>
          <a:ln w="13970">
            <a:solidFill>
              <a:srgbClr val="DAE6F7"/>
            </a:solidFill>
            <a:prstDash val="solid"/>
          </a:ln>
        </p:spPr>
      </p:sp>
      <p:sp>
        <p:nvSpPr>
          <p:cNvPr id="7" name="Text 7"/>
          <p:cNvSpPr/>
          <p:nvPr/>
        </p:nvSpPr>
        <p:spPr>
          <a:xfrm>
            <a:off x="6172200" y="1078992"/>
            <a:ext cx="1188720" cy="256032"/>
          </a:xfrm>
          <a:prstGeom prst="rect">
            <a:avLst/>
          </a:prstGeom>
          <a:solidFill>
            <a:srgbClr val="0B63CE"/>
          </a:solidFill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核心问题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6199632" y="1481328"/>
            <a:ext cx="5029200" cy="42062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如何理解并治理黄河洪水与流域变迁问题？</a:t>
            </a:r>
            <a:endParaRPr lang="en-US" sz="2000" dirty="0"/>
          </a:p>
        </p:txBody>
      </p:sp>
      <p:sp>
        <p:nvSpPr>
          <p:cNvPr id="15" name="Text 9"/>
          <p:cNvSpPr/>
          <p:nvPr/>
        </p:nvSpPr>
        <p:spPr>
          <a:xfrm>
            <a:off x="6199632" y="2176272"/>
            <a:ext cx="5074920" cy="2057400"/>
          </a:xfrm>
          <a:prstGeom prst="rect">
            <a:avLst/>
          </a:prstGeom>
          <a:noFill/>
        </p:spPr>
        <p:txBody>
          <a:bodyPr wrap="square" lIns="635" tIns="635" rIns="635" bIns="635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理解黄河流域自然地理特征</a:t>
            </a:r>
            <a:endParaRPr lang="en-US" sz="1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分析洪水、泥沙、改道与人类活动的关系</a:t>
            </a:r>
            <a:endParaRPr lang="en-US" sz="1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运用多源数据解释区域变化</a:t>
            </a:r>
            <a:endParaRPr lang="en-US" sz="1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通过小组协作提出治理方案</a:t>
            </a:r>
            <a:endParaRPr lang="en-US" sz="1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形成区域认知、综合思维、人地协调观、地理实践力</a:t>
            </a:r>
            <a:endParaRPr lang="en-US" sz="1600" dirty="0"/>
          </a:p>
        </p:txBody>
      </p:sp>
      <p:sp>
        <p:nvSpPr>
          <p:cNvPr id="16" name="Text 10"/>
          <p:cNvSpPr/>
          <p:nvPr/>
        </p:nvSpPr>
        <p:spPr>
          <a:xfrm>
            <a:off x="6199632" y="4900422"/>
            <a:ext cx="5376545" cy="887730"/>
          </a:xfrm>
          <a:prstGeom prst="rect">
            <a:avLst/>
          </a:prstGeom>
          <a:solidFill>
            <a:srgbClr val="FFF5D7"/>
          </a:solidFill>
          <a:ln w="13970">
            <a:solidFill>
              <a:srgbClr val="F0B429"/>
            </a:solidFill>
          </a:ln>
        </p:spPr>
        <p:txBody>
          <a:bodyPr wrap="square" lIns="1524" tIns="1524" rIns="1524" bIns="1524" rtlCol="0" anchor="ctr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案例定位：不是“看黄河”，而是在数字孪生空间中围绕真实治理议题开展项目化探究。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930148" y="402717"/>
            <a:ext cx="9464040" cy="4114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地理场景一：沉浸探索区</a:t>
            </a:r>
            <a:endParaRPr lang="en-US" sz="2300" dirty="0"/>
          </a:p>
        </p:txBody>
      </p:sp>
      <p:sp>
        <p:nvSpPr>
          <p:cNvPr id="3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3C80">
              <a:alpha val="100000"/>
            </a:srgbClr>
          </a:solidFill>
          <a:ln w="12700">
            <a:solidFill>
              <a:srgbClr val="0B63CE">
                <a:alpha val="0"/>
              </a:srgbClr>
            </a:solidFill>
            <a:prstDash val="solid"/>
          </a:ln>
        </p:spPr>
      </p:sp>
      <p:pic>
        <p:nvPicPr>
          <p:cNvPr id="2" name="Image 0" descr="/mnt/data/a_wide_cinematic_highly_detailed_futuristic_vr_a_batch_6.png"/>
          <p:cNvPicPr>
            <a:picLocks noChangeAspect="1"/>
          </p:cNvPicPr>
          <p:nvPr/>
        </p:nvPicPr>
        <p:blipFill>
          <a:blip r:embed="rId1"/>
          <a:srcRect l="16464" r="16464"/>
          <a:stretch>
            <a:fillRect/>
          </a:stretch>
        </p:blipFill>
        <p:spPr>
          <a:xfrm>
            <a:off x="621792" y="1051560"/>
            <a:ext cx="5285232" cy="4434840"/>
          </a:xfrm>
          <a:prstGeom prst="rect">
            <a:avLst/>
          </a:prstGeom>
        </p:spPr>
      </p:pic>
      <p:sp>
        <p:nvSpPr>
          <p:cNvPr id="5" name="Shape 6"/>
          <p:cNvSpPr/>
          <p:nvPr/>
        </p:nvSpPr>
        <p:spPr>
          <a:xfrm>
            <a:off x="621792" y="1051560"/>
            <a:ext cx="5285232" cy="4434840"/>
          </a:xfrm>
          <a:prstGeom prst="roundRect">
            <a:avLst>
              <a:gd name="adj" fmla="val 2062"/>
            </a:avLst>
          </a:prstGeom>
          <a:solidFill>
            <a:srgbClr val="FFFFFF">
              <a:alpha val="0"/>
            </a:srgbClr>
          </a:solidFill>
          <a:ln w="13970">
            <a:solidFill>
              <a:srgbClr val="DAE6F7"/>
            </a:solidFill>
            <a:prstDash val="solid"/>
          </a:ln>
        </p:spPr>
      </p:sp>
      <p:sp>
        <p:nvSpPr>
          <p:cNvPr id="6" name="Text 7"/>
          <p:cNvSpPr/>
          <p:nvPr/>
        </p:nvSpPr>
        <p:spPr>
          <a:xfrm>
            <a:off x="6217920" y="1143000"/>
            <a:ext cx="1938496" cy="446564"/>
          </a:xfrm>
          <a:prstGeom prst="rect">
            <a:avLst/>
          </a:prstGeom>
          <a:solidFill>
            <a:srgbClr val="E8F3FF"/>
          </a:solidFill>
          <a:ln>
            <a:solidFill>
              <a:srgbClr val="0B63CE">
                <a:alpha val="35000"/>
              </a:srgbClr>
            </a:solidFill>
          </a:ln>
        </p:spPr>
        <p:txBody>
          <a:bodyPr wrap="square" lIns="381" tIns="381" rIns="381" bIns="381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VR 进入黄河流域</a:t>
            </a:r>
            <a:endParaRPr lang="en-US" sz="1600" dirty="0"/>
          </a:p>
        </p:txBody>
      </p:sp>
      <p:sp>
        <p:nvSpPr>
          <p:cNvPr id="7" name="Text 8"/>
          <p:cNvSpPr/>
          <p:nvPr/>
        </p:nvSpPr>
        <p:spPr>
          <a:xfrm>
            <a:off x="8321040" y="1143000"/>
            <a:ext cx="3063240" cy="446532"/>
          </a:xfrm>
          <a:prstGeom prst="rect">
            <a:avLst/>
          </a:prstGeom>
          <a:solidFill>
            <a:srgbClr val="FFF4D8"/>
          </a:solidFill>
          <a:ln>
            <a:solidFill>
              <a:srgbClr val="F0B429">
                <a:alpha val="35000"/>
              </a:srgbClr>
            </a:solidFill>
          </a:ln>
        </p:spPr>
        <p:txBody>
          <a:bodyPr wrap="square" lIns="381" tIns="381" rIns="381" bIns="381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0B4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历史 / 水文 / 人口图层切换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6217920" y="1737360"/>
            <a:ext cx="4983480" cy="2537460"/>
          </a:xfrm>
          <a:prstGeom prst="rect">
            <a:avLst/>
          </a:prstGeom>
          <a:noFill/>
        </p:spPr>
        <p:txBody>
          <a:bodyPr wrap="square" lIns="635" tIns="635" rIns="635" bIns="635" rtlCol="0" anchor="t"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观察上、中、下游地貌差异</a:t>
            </a:r>
            <a:endParaRPr lang="en-US" sz="1600" dirty="0"/>
          </a:p>
          <a:p>
            <a:pPr marL="0" indent="0">
              <a:lnSpc>
                <a:spcPct val="200000"/>
              </a:lnSpc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体验极端降水、洪水漫溢、河道改道过程</a:t>
            </a:r>
            <a:endParaRPr lang="en-US" sz="1600" dirty="0"/>
          </a:p>
          <a:p>
            <a:pPr marL="0" indent="0">
              <a:lnSpc>
                <a:spcPct val="200000"/>
              </a:lnSpc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切换历史图层、水文图层、人口与农业分布图层</a:t>
            </a:r>
            <a:endParaRPr lang="en-US" sz="1600" dirty="0"/>
          </a:p>
          <a:p>
            <a:pPr marL="0" indent="0">
              <a:lnSpc>
                <a:spcPct val="200000"/>
              </a:lnSpc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将宏大时空尺度转化为可感、可进入的学习对象</a:t>
            </a:r>
            <a:endParaRPr lang="en-US" sz="1600" dirty="0"/>
          </a:p>
        </p:txBody>
      </p:sp>
      <p:sp>
        <p:nvSpPr>
          <p:cNvPr id="15" name="Text 10"/>
          <p:cNvSpPr/>
          <p:nvPr/>
        </p:nvSpPr>
        <p:spPr>
          <a:xfrm>
            <a:off x="6217920" y="4540885"/>
            <a:ext cx="5165725" cy="946150"/>
          </a:xfrm>
          <a:prstGeom prst="rect">
            <a:avLst/>
          </a:prstGeom>
          <a:solidFill>
            <a:srgbClr val="EAF4FF"/>
          </a:solidFill>
          <a:ln w="13970">
            <a:solidFill>
              <a:srgbClr val="0B63CE"/>
            </a:solidFill>
          </a:ln>
        </p:spPr>
        <p:txBody>
          <a:bodyPr wrap="square" lIns="1524" tIns="1524" rIns="1524" bIns="1524" rtlCol="0" anchor="ctr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学习价值：抽象地理知识可视化，复杂流域过程可体验，空间认知与具身学习同步增强。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977773" y="386080"/>
            <a:ext cx="9464040" cy="4114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地理场景二：AI 学习支持区</a:t>
            </a:r>
            <a:endParaRPr lang="en-US" sz="2300" dirty="0"/>
          </a:p>
        </p:txBody>
      </p:sp>
      <p:sp>
        <p:nvSpPr>
          <p:cNvPr id="3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3C80">
              <a:alpha val="100000"/>
            </a:srgbClr>
          </a:solidFill>
          <a:ln w="12700">
            <a:solidFill>
              <a:srgbClr val="0B63CE">
                <a:alpha val="0"/>
              </a:srgbClr>
            </a:solidFill>
            <a:prstDash val="solid"/>
          </a:ln>
        </p:spPr>
      </p:sp>
      <p:pic>
        <p:nvPicPr>
          <p:cNvPr id="2" name="Image 0" descr="/mnt/data/a_high_tech_futuristic_educational_command_center_batch_7.png"/>
          <p:cNvPicPr>
            <a:picLocks noChangeAspect="1"/>
          </p:cNvPicPr>
          <p:nvPr/>
        </p:nvPicPr>
        <p:blipFill>
          <a:blip r:embed="rId1"/>
          <a:srcRect l="17509" r="17509"/>
          <a:stretch>
            <a:fillRect/>
          </a:stretch>
        </p:blipFill>
        <p:spPr>
          <a:xfrm>
            <a:off x="6153912" y="1051560"/>
            <a:ext cx="5120640" cy="4434840"/>
          </a:xfrm>
          <a:prstGeom prst="rect">
            <a:avLst/>
          </a:prstGeom>
        </p:spPr>
      </p:pic>
      <p:sp>
        <p:nvSpPr>
          <p:cNvPr id="5" name="Shape 6"/>
          <p:cNvSpPr/>
          <p:nvPr/>
        </p:nvSpPr>
        <p:spPr>
          <a:xfrm>
            <a:off x="6153912" y="1051560"/>
            <a:ext cx="5120640" cy="4434840"/>
          </a:xfrm>
          <a:prstGeom prst="roundRect">
            <a:avLst>
              <a:gd name="adj" fmla="val 2062"/>
            </a:avLst>
          </a:prstGeom>
          <a:solidFill>
            <a:srgbClr val="FFFFFF">
              <a:alpha val="0"/>
            </a:srgbClr>
          </a:solidFill>
          <a:ln w="13970">
            <a:solidFill>
              <a:srgbClr val="DAE6F7"/>
            </a:solidFill>
            <a:prstDash val="solid"/>
          </a:ln>
        </p:spPr>
      </p:sp>
      <p:sp>
        <p:nvSpPr>
          <p:cNvPr id="6" name="Text 7"/>
          <p:cNvSpPr/>
          <p:nvPr/>
        </p:nvSpPr>
        <p:spPr>
          <a:xfrm>
            <a:off x="713232" y="1078992"/>
            <a:ext cx="2834640" cy="2743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AI 的五类角色</a:t>
            </a:r>
            <a:endParaRPr lang="en-US" sz="1600" dirty="0"/>
          </a:p>
        </p:txBody>
      </p:sp>
      <p:sp>
        <p:nvSpPr>
          <p:cNvPr id="7" name="Text 8"/>
          <p:cNvSpPr/>
          <p:nvPr/>
        </p:nvSpPr>
        <p:spPr>
          <a:xfrm>
            <a:off x="731520" y="1600200"/>
            <a:ext cx="2148840" cy="347472"/>
          </a:xfrm>
          <a:prstGeom prst="rect">
            <a:avLst/>
          </a:prstGeom>
          <a:solidFill>
            <a:srgbClr val="EAF4FF"/>
          </a:solidFill>
          <a:ln>
            <a:solidFill>
              <a:srgbClr val="0B63CE">
                <a:alpha val="45000"/>
              </a:srgbClr>
            </a:solidFill>
          </a:ln>
        </p:spPr>
        <p:txBody>
          <a:bodyPr wrap="square" lIns="508" tIns="508" rIns="508" bIns="508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地理知识导师</a:t>
            </a:r>
            <a:endParaRPr lang="en-US" sz="1600" dirty="0"/>
          </a:p>
        </p:txBody>
      </p:sp>
      <p:sp>
        <p:nvSpPr>
          <p:cNvPr id="19" name="Text 9"/>
          <p:cNvSpPr/>
          <p:nvPr/>
        </p:nvSpPr>
        <p:spPr>
          <a:xfrm>
            <a:off x="3246120" y="1600200"/>
            <a:ext cx="2148840" cy="347472"/>
          </a:xfrm>
          <a:prstGeom prst="rect">
            <a:avLst/>
          </a:prstGeom>
          <a:solidFill>
            <a:srgbClr val="EAF4FF"/>
          </a:solidFill>
          <a:ln>
            <a:solidFill>
              <a:srgbClr val="0B63CE">
                <a:alpha val="45000"/>
              </a:srgbClr>
            </a:solidFill>
          </a:ln>
        </p:spPr>
        <p:txBody>
          <a:bodyPr wrap="square" lIns="508" tIns="508" rIns="508" bIns="508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数据解释助手</a:t>
            </a:r>
            <a:endParaRPr lang="en-US" sz="1600" dirty="0"/>
          </a:p>
        </p:txBody>
      </p:sp>
      <p:sp>
        <p:nvSpPr>
          <p:cNvPr id="20" name="Text 10"/>
          <p:cNvSpPr/>
          <p:nvPr/>
        </p:nvSpPr>
        <p:spPr>
          <a:xfrm>
            <a:off x="731520" y="2240280"/>
            <a:ext cx="2148840" cy="347472"/>
          </a:xfrm>
          <a:prstGeom prst="rect">
            <a:avLst/>
          </a:prstGeom>
          <a:solidFill>
            <a:srgbClr val="EAF4FF"/>
          </a:solidFill>
          <a:ln>
            <a:solidFill>
              <a:srgbClr val="0B63CE">
                <a:alpha val="45000"/>
              </a:srgbClr>
            </a:solidFill>
          </a:ln>
        </p:spPr>
        <p:txBody>
          <a:bodyPr wrap="square" lIns="508" tIns="508" rIns="508" bIns="508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史料关联助手</a:t>
            </a:r>
            <a:endParaRPr lang="en-US" sz="1600" dirty="0"/>
          </a:p>
        </p:txBody>
      </p:sp>
      <p:sp>
        <p:nvSpPr>
          <p:cNvPr id="21" name="Text 11"/>
          <p:cNvSpPr/>
          <p:nvPr/>
        </p:nvSpPr>
        <p:spPr>
          <a:xfrm>
            <a:off x="3246120" y="2240280"/>
            <a:ext cx="2148840" cy="347472"/>
          </a:xfrm>
          <a:prstGeom prst="rect">
            <a:avLst/>
          </a:prstGeom>
          <a:solidFill>
            <a:srgbClr val="EAF4FF"/>
          </a:solidFill>
          <a:ln>
            <a:solidFill>
              <a:srgbClr val="0B63CE">
                <a:alpha val="45000"/>
              </a:srgbClr>
            </a:solidFill>
          </a:ln>
        </p:spPr>
        <p:txBody>
          <a:bodyPr wrap="square" lIns="508" tIns="508" rIns="508" bIns="508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问题追问者</a:t>
            </a:r>
            <a:endParaRPr lang="en-US" sz="1600" dirty="0"/>
          </a:p>
        </p:txBody>
      </p:sp>
      <p:sp>
        <p:nvSpPr>
          <p:cNvPr id="22" name="Text 12"/>
          <p:cNvSpPr/>
          <p:nvPr/>
        </p:nvSpPr>
        <p:spPr>
          <a:xfrm>
            <a:off x="731520" y="2880360"/>
            <a:ext cx="2148840" cy="347472"/>
          </a:xfrm>
          <a:prstGeom prst="rect">
            <a:avLst/>
          </a:prstGeom>
          <a:solidFill>
            <a:srgbClr val="FFF4D8"/>
          </a:solidFill>
          <a:ln>
            <a:solidFill>
              <a:srgbClr val="F0B429">
                <a:alpha val="45000"/>
              </a:srgbClr>
            </a:solidFill>
          </a:ln>
        </p:spPr>
        <p:txBody>
          <a:bodyPr wrap="square" lIns="508" tIns="508" rIns="508" bIns="508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方案优化建议者</a:t>
            </a:r>
            <a:endParaRPr lang="en-US" sz="1600" dirty="0"/>
          </a:p>
        </p:txBody>
      </p:sp>
      <p:sp>
        <p:nvSpPr>
          <p:cNvPr id="23" name="Text 13"/>
          <p:cNvSpPr/>
          <p:nvPr/>
        </p:nvSpPr>
        <p:spPr>
          <a:xfrm>
            <a:off x="713232" y="3730752"/>
            <a:ext cx="1234440" cy="2286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示例提问</a:t>
            </a:r>
            <a:endParaRPr lang="en-US" sz="1600" dirty="0"/>
          </a:p>
        </p:txBody>
      </p:sp>
      <p:sp>
        <p:nvSpPr>
          <p:cNvPr id="24" name="Text 14"/>
          <p:cNvSpPr/>
          <p:nvPr/>
        </p:nvSpPr>
        <p:spPr>
          <a:xfrm>
            <a:off x="713232" y="4069080"/>
            <a:ext cx="4892040" cy="914400"/>
          </a:xfrm>
          <a:prstGeom prst="rect">
            <a:avLst/>
          </a:prstGeom>
          <a:noFill/>
        </p:spPr>
        <p:txBody>
          <a:bodyPr wrap="square" lIns="635" tIns="635" rIns="635" bIns="635" rtlCol="0" anchor="t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为什么黄河下游容易形成“地上河”？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历史上黄河改道与哪些自然和社会因素有关？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如果在某区域修建水库，可能带来哪些利弊？</a:t>
            </a:r>
            <a:endParaRPr lang="en-US" sz="1600" dirty="0"/>
          </a:p>
        </p:txBody>
      </p:sp>
      <p:sp>
        <p:nvSpPr>
          <p:cNvPr id="25" name="Text 15"/>
          <p:cNvSpPr/>
          <p:nvPr/>
        </p:nvSpPr>
        <p:spPr>
          <a:xfrm>
            <a:off x="700405" y="5321935"/>
            <a:ext cx="5015865" cy="645795"/>
          </a:xfrm>
          <a:prstGeom prst="rect">
            <a:avLst/>
          </a:prstGeom>
          <a:solidFill>
            <a:srgbClr val="FFF5D7"/>
          </a:solidFill>
          <a:ln w="13970">
            <a:solidFill>
              <a:srgbClr val="F0B429"/>
            </a:solidFill>
          </a:ln>
        </p:spPr>
        <p:txBody>
          <a:bodyPr wrap="square" lIns="1524" tIns="1524" rIns="1524" bIns="1524" rtlCol="0" anchor="ctr"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原则：AI 不直接给最终答案，而是提供资料、提示、追问和反馈。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993648" y="402717"/>
            <a:ext cx="9464040" cy="4114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地理场景三：协作共创区</a:t>
            </a:r>
            <a:endParaRPr lang="en-US" sz="2300" dirty="0"/>
          </a:p>
        </p:txBody>
      </p:sp>
      <p:sp>
        <p:nvSpPr>
          <p:cNvPr id="3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3C80">
              <a:alpha val="100000"/>
            </a:srgbClr>
          </a:solidFill>
          <a:ln w="12700">
            <a:solidFill>
              <a:srgbClr val="0B63CE">
                <a:alpha val="0"/>
              </a:srgbClr>
            </a:solidFill>
            <a:prstDash val="solid"/>
          </a:ln>
        </p:spPr>
      </p:sp>
      <p:pic>
        <p:nvPicPr>
          <p:cNvPr id="2" name="Image 0" descr="/mnt/data/a_wide_futuristic_virtual_collaboration_control_r_batch_8.png"/>
          <p:cNvPicPr>
            <a:picLocks noChangeAspect="1"/>
          </p:cNvPicPr>
          <p:nvPr/>
        </p:nvPicPr>
        <p:blipFill>
          <a:blip r:embed="rId1"/>
          <a:srcRect l="16348" r="16348"/>
          <a:stretch>
            <a:fillRect/>
          </a:stretch>
        </p:blipFill>
        <p:spPr>
          <a:xfrm>
            <a:off x="621792" y="1042416"/>
            <a:ext cx="5303520" cy="4434840"/>
          </a:xfrm>
          <a:prstGeom prst="rect">
            <a:avLst/>
          </a:prstGeom>
        </p:spPr>
      </p:pic>
      <p:sp>
        <p:nvSpPr>
          <p:cNvPr id="5" name="Shape 6"/>
          <p:cNvSpPr/>
          <p:nvPr/>
        </p:nvSpPr>
        <p:spPr>
          <a:xfrm>
            <a:off x="621792" y="1042416"/>
            <a:ext cx="5303520" cy="4434840"/>
          </a:xfrm>
          <a:prstGeom prst="roundRect">
            <a:avLst>
              <a:gd name="adj" fmla="val 2062"/>
            </a:avLst>
          </a:prstGeom>
          <a:solidFill>
            <a:srgbClr val="FFFFFF">
              <a:alpha val="0"/>
            </a:srgbClr>
          </a:solidFill>
          <a:ln w="13970">
            <a:solidFill>
              <a:srgbClr val="DAE6F7"/>
            </a:solidFill>
            <a:prstDash val="solid"/>
          </a:ln>
        </p:spPr>
      </p:sp>
      <p:sp>
        <p:nvSpPr>
          <p:cNvPr id="6" name="Text 7"/>
          <p:cNvSpPr/>
          <p:nvPr/>
        </p:nvSpPr>
        <p:spPr>
          <a:xfrm>
            <a:off x="6172200" y="1078992"/>
            <a:ext cx="4983480" cy="32918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学生以 Avatar 进入空间，组成“黄河治理项目组”。</a:t>
            </a:r>
            <a:endParaRPr lang="en-US" sz="1600" dirty="0"/>
          </a:p>
        </p:txBody>
      </p:sp>
      <p:sp>
        <p:nvSpPr>
          <p:cNvPr id="7" name="Text 8"/>
          <p:cNvSpPr/>
          <p:nvPr/>
        </p:nvSpPr>
        <p:spPr>
          <a:xfrm>
            <a:off x="6219825" y="1746440"/>
            <a:ext cx="1325880" cy="2743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地貌分析师</a:t>
            </a:r>
            <a:endParaRPr lang="en-US" sz="1600" dirty="0"/>
          </a:p>
        </p:txBody>
      </p:sp>
      <p:sp>
        <p:nvSpPr>
          <p:cNvPr id="27" name="Text 9"/>
          <p:cNvSpPr/>
          <p:nvPr/>
        </p:nvSpPr>
        <p:spPr>
          <a:xfrm>
            <a:off x="7682865" y="1755584"/>
            <a:ext cx="342900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分析地形地貌与河道变化</a:t>
            </a:r>
            <a:endParaRPr lang="en-US" sz="1600" dirty="0"/>
          </a:p>
        </p:txBody>
      </p:sp>
      <p:sp>
        <p:nvSpPr>
          <p:cNvPr id="28" name="Shape 10"/>
          <p:cNvSpPr/>
          <p:nvPr/>
        </p:nvSpPr>
        <p:spPr>
          <a:xfrm>
            <a:off x="6219825" y="2139632"/>
            <a:ext cx="4892040" cy="0"/>
          </a:xfrm>
          <a:prstGeom prst="line">
            <a:avLst/>
          </a:prstGeom>
          <a:noFill/>
          <a:ln w="10160">
            <a:solidFill>
              <a:srgbClr val="D8E6F6"/>
            </a:solidFill>
            <a:prstDash val="solid"/>
          </a:ln>
        </p:spPr>
      </p:sp>
      <p:sp>
        <p:nvSpPr>
          <p:cNvPr id="29" name="Text 11"/>
          <p:cNvSpPr/>
          <p:nvPr/>
        </p:nvSpPr>
        <p:spPr>
          <a:xfrm>
            <a:off x="6219825" y="2404808"/>
            <a:ext cx="1325880" cy="2743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水文分析师</a:t>
            </a:r>
            <a:endParaRPr lang="en-US" sz="1600" dirty="0"/>
          </a:p>
        </p:txBody>
      </p:sp>
      <p:sp>
        <p:nvSpPr>
          <p:cNvPr id="30" name="Text 12"/>
          <p:cNvSpPr/>
          <p:nvPr/>
        </p:nvSpPr>
        <p:spPr>
          <a:xfrm>
            <a:off x="7682865" y="2413952"/>
            <a:ext cx="342900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分析降水、流量、泥沙数据</a:t>
            </a:r>
            <a:endParaRPr lang="en-US" sz="1600" dirty="0"/>
          </a:p>
        </p:txBody>
      </p:sp>
      <p:sp>
        <p:nvSpPr>
          <p:cNvPr id="31" name="Shape 13"/>
          <p:cNvSpPr/>
          <p:nvPr/>
        </p:nvSpPr>
        <p:spPr>
          <a:xfrm>
            <a:off x="6219825" y="2798000"/>
            <a:ext cx="4892040" cy="0"/>
          </a:xfrm>
          <a:prstGeom prst="line">
            <a:avLst/>
          </a:prstGeom>
          <a:noFill/>
          <a:ln w="10160">
            <a:solidFill>
              <a:srgbClr val="D8E6F6"/>
            </a:solidFill>
            <a:prstDash val="solid"/>
          </a:ln>
        </p:spPr>
      </p:sp>
      <p:sp>
        <p:nvSpPr>
          <p:cNvPr id="32" name="Text 14"/>
          <p:cNvSpPr/>
          <p:nvPr/>
        </p:nvSpPr>
        <p:spPr>
          <a:xfrm>
            <a:off x="6219825" y="3063176"/>
            <a:ext cx="1325880" cy="2743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历史研究员</a:t>
            </a:r>
            <a:endParaRPr lang="en-US" sz="1600" dirty="0"/>
          </a:p>
        </p:txBody>
      </p:sp>
      <p:sp>
        <p:nvSpPr>
          <p:cNvPr id="33" name="Text 15"/>
          <p:cNvSpPr/>
          <p:nvPr/>
        </p:nvSpPr>
        <p:spPr>
          <a:xfrm>
            <a:off x="7682865" y="3072320"/>
            <a:ext cx="342900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梳理黄河改道与治理史</a:t>
            </a:r>
            <a:endParaRPr lang="en-US" sz="1600" dirty="0"/>
          </a:p>
        </p:txBody>
      </p:sp>
      <p:sp>
        <p:nvSpPr>
          <p:cNvPr id="34" name="Shape 16"/>
          <p:cNvSpPr/>
          <p:nvPr/>
        </p:nvSpPr>
        <p:spPr>
          <a:xfrm>
            <a:off x="6219825" y="3456368"/>
            <a:ext cx="4892040" cy="0"/>
          </a:xfrm>
          <a:prstGeom prst="line">
            <a:avLst/>
          </a:prstGeom>
          <a:noFill/>
          <a:ln w="10160">
            <a:solidFill>
              <a:srgbClr val="D8E6F6"/>
            </a:solidFill>
            <a:prstDash val="solid"/>
          </a:ln>
        </p:spPr>
      </p:sp>
      <p:sp>
        <p:nvSpPr>
          <p:cNvPr id="35" name="Text 17"/>
          <p:cNvSpPr/>
          <p:nvPr/>
        </p:nvSpPr>
        <p:spPr>
          <a:xfrm>
            <a:off x="6219825" y="3721544"/>
            <a:ext cx="1325880" cy="2743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生态评估员</a:t>
            </a:r>
            <a:endParaRPr lang="en-US" sz="1600" dirty="0"/>
          </a:p>
        </p:txBody>
      </p:sp>
      <p:sp>
        <p:nvSpPr>
          <p:cNvPr id="36" name="Text 18"/>
          <p:cNvSpPr/>
          <p:nvPr/>
        </p:nvSpPr>
        <p:spPr>
          <a:xfrm>
            <a:off x="7682865" y="3730688"/>
            <a:ext cx="342900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判断方案对生态系统的影响</a:t>
            </a:r>
            <a:endParaRPr lang="en-US" sz="1600" dirty="0"/>
          </a:p>
        </p:txBody>
      </p:sp>
      <p:sp>
        <p:nvSpPr>
          <p:cNvPr id="37" name="Shape 19"/>
          <p:cNvSpPr/>
          <p:nvPr/>
        </p:nvSpPr>
        <p:spPr>
          <a:xfrm>
            <a:off x="6219825" y="4114736"/>
            <a:ext cx="4892040" cy="0"/>
          </a:xfrm>
          <a:prstGeom prst="line">
            <a:avLst/>
          </a:prstGeom>
          <a:noFill/>
          <a:ln w="10160">
            <a:solidFill>
              <a:srgbClr val="D8E6F6"/>
            </a:solidFill>
            <a:prstDash val="solid"/>
          </a:ln>
        </p:spPr>
      </p:sp>
      <p:sp>
        <p:nvSpPr>
          <p:cNvPr id="38" name="Text 20"/>
          <p:cNvSpPr/>
          <p:nvPr/>
        </p:nvSpPr>
        <p:spPr>
          <a:xfrm>
            <a:off x="6219825" y="4379912"/>
            <a:ext cx="1325880" cy="2743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治理规划师</a:t>
            </a:r>
            <a:endParaRPr lang="en-US" sz="1600" dirty="0"/>
          </a:p>
        </p:txBody>
      </p:sp>
      <p:sp>
        <p:nvSpPr>
          <p:cNvPr id="39" name="Text 21"/>
          <p:cNvSpPr/>
          <p:nvPr/>
        </p:nvSpPr>
        <p:spPr>
          <a:xfrm>
            <a:off x="7682865" y="4389056"/>
            <a:ext cx="342900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整合证据，提出治理方案</a:t>
            </a:r>
            <a:endParaRPr lang="en-US" sz="1600" dirty="0"/>
          </a:p>
        </p:txBody>
      </p:sp>
      <p:sp>
        <p:nvSpPr>
          <p:cNvPr id="40" name="Shape 22"/>
          <p:cNvSpPr/>
          <p:nvPr/>
        </p:nvSpPr>
        <p:spPr>
          <a:xfrm>
            <a:off x="6219825" y="4773104"/>
            <a:ext cx="4892040" cy="0"/>
          </a:xfrm>
          <a:prstGeom prst="line">
            <a:avLst/>
          </a:prstGeom>
          <a:noFill/>
          <a:ln w="10160">
            <a:solidFill>
              <a:srgbClr val="D8E6F6"/>
            </a:solidFill>
            <a:prstDash val="solid"/>
          </a:ln>
        </p:spPr>
      </p:sp>
      <p:sp>
        <p:nvSpPr>
          <p:cNvPr id="41" name="Text 23"/>
          <p:cNvSpPr/>
          <p:nvPr/>
        </p:nvSpPr>
        <p:spPr>
          <a:xfrm>
            <a:off x="6199632" y="4963605"/>
            <a:ext cx="5477304" cy="1322704"/>
          </a:xfrm>
          <a:prstGeom prst="rect">
            <a:avLst/>
          </a:prstGeom>
          <a:solidFill>
            <a:srgbClr val="EAF4FF"/>
          </a:solidFill>
          <a:ln w="13970">
            <a:solidFill>
              <a:srgbClr val="0B63CE"/>
            </a:solidFill>
          </a:ln>
        </p:spPr>
        <p:txBody>
          <a:bodyPr wrap="square" lIns="1524" tIns="1524" rIns="1524" bIns="1524" rtlCol="0" anchor="ctr"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学习价值：</a:t>
            </a: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打破学科壁垒与个体局限，学生在相互依赖的任务链中学会倾听、协商与整合。这种深度协作不仅让他们掌握了地理知识的应用方法，更培养了面对复杂真实世界问题时的系统思维与团队共创能力。</a:t>
            </a:r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1025398" y="433705"/>
            <a:ext cx="9464040" cy="4114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地理场景四：数据分析与决策推演区</a:t>
            </a:r>
            <a:endParaRPr lang="en-US" sz="2300" dirty="0"/>
          </a:p>
        </p:txBody>
      </p:sp>
      <p:sp>
        <p:nvSpPr>
          <p:cNvPr id="3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3C80">
              <a:alpha val="100000"/>
            </a:srgbClr>
          </a:solidFill>
          <a:ln w="12700">
            <a:solidFill>
              <a:srgbClr val="0B63CE">
                <a:alpha val="0"/>
              </a:srgbClr>
            </a:solidFill>
            <a:prstDash val="solid"/>
          </a:ln>
        </p:spPr>
      </p:sp>
      <p:pic>
        <p:nvPicPr>
          <p:cNvPr id="2" name="Image 0" descr="/mnt/data/a_wide_high_tech_control_room_digital_dashboard_batch_9.png"/>
          <p:cNvPicPr>
            <a:picLocks noChangeAspect="1"/>
          </p:cNvPicPr>
          <p:nvPr/>
        </p:nvPicPr>
        <p:blipFill>
          <a:blip r:embed="rId1"/>
          <a:srcRect l="17044" r="17044"/>
          <a:stretch>
            <a:fillRect/>
          </a:stretch>
        </p:blipFill>
        <p:spPr>
          <a:xfrm>
            <a:off x="6071616" y="1051560"/>
            <a:ext cx="5193792" cy="4434840"/>
          </a:xfrm>
          <a:prstGeom prst="rect">
            <a:avLst/>
          </a:prstGeom>
        </p:spPr>
      </p:pic>
      <p:sp>
        <p:nvSpPr>
          <p:cNvPr id="5" name="Shape 6"/>
          <p:cNvSpPr/>
          <p:nvPr/>
        </p:nvSpPr>
        <p:spPr>
          <a:xfrm>
            <a:off x="6071616" y="1051560"/>
            <a:ext cx="5193792" cy="4434840"/>
          </a:xfrm>
          <a:prstGeom prst="roundRect">
            <a:avLst>
              <a:gd name="adj" fmla="val 2062"/>
            </a:avLst>
          </a:prstGeom>
          <a:solidFill>
            <a:srgbClr val="FFFFFF">
              <a:alpha val="0"/>
            </a:srgbClr>
          </a:solidFill>
          <a:ln w="13970">
            <a:solidFill>
              <a:srgbClr val="DAE6F7"/>
            </a:solidFill>
            <a:prstDash val="solid"/>
          </a:ln>
        </p:spPr>
      </p:sp>
      <p:sp>
        <p:nvSpPr>
          <p:cNvPr id="6" name="Text 7"/>
          <p:cNvSpPr/>
          <p:nvPr/>
        </p:nvSpPr>
        <p:spPr>
          <a:xfrm>
            <a:off x="685800" y="1069848"/>
            <a:ext cx="1828800" cy="2743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学生操作路径</a:t>
            </a:r>
            <a:endParaRPr lang="en-US" sz="1700" dirty="0"/>
          </a:p>
        </p:txBody>
      </p:sp>
      <p:sp>
        <p:nvSpPr>
          <p:cNvPr id="7" name="Text 8"/>
          <p:cNvSpPr/>
          <p:nvPr/>
        </p:nvSpPr>
        <p:spPr>
          <a:xfrm>
            <a:off x="685800" y="1554480"/>
            <a:ext cx="4846320" cy="1417320"/>
          </a:xfrm>
          <a:prstGeom prst="rect">
            <a:avLst/>
          </a:prstGeom>
          <a:noFill/>
        </p:spPr>
        <p:txBody>
          <a:bodyPr wrap="square" lIns="635" tIns="635" rIns="635" bIns="635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调取水文数据，识别洪水高风险区域</a:t>
            </a:r>
            <a:endParaRPr lang="en-US" sz="1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对比不同历史时期黄河河道与改道轨迹</a:t>
            </a:r>
            <a:endParaRPr lang="en-US" sz="1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输入治理方案参数，模拟治理策略后果</a:t>
            </a:r>
            <a:endParaRPr lang="en-US" sz="1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在多目标约束下比较收益、风险与成本</a:t>
            </a:r>
            <a:endParaRPr lang="en-US" sz="1600" dirty="0"/>
          </a:p>
        </p:txBody>
      </p:sp>
      <p:sp>
        <p:nvSpPr>
          <p:cNvPr id="25" name="Text 9"/>
          <p:cNvSpPr/>
          <p:nvPr/>
        </p:nvSpPr>
        <p:spPr>
          <a:xfrm>
            <a:off x="685800" y="3450590"/>
            <a:ext cx="1280160" cy="2286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方案比较</a:t>
            </a:r>
            <a:endParaRPr lang="en-US" sz="1600" dirty="0"/>
          </a:p>
        </p:txBody>
      </p:sp>
      <p:sp>
        <p:nvSpPr>
          <p:cNvPr id="26" name="Text 10"/>
          <p:cNvSpPr/>
          <p:nvPr/>
        </p:nvSpPr>
        <p:spPr>
          <a:xfrm>
            <a:off x="685800" y="3837940"/>
            <a:ext cx="141732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加固堤坝</a:t>
            </a:r>
            <a:endParaRPr lang="en-US" sz="1600" dirty="0"/>
          </a:p>
        </p:txBody>
      </p:sp>
      <p:sp>
        <p:nvSpPr>
          <p:cNvPr id="27" name="Text 11"/>
          <p:cNvSpPr/>
          <p:nvPr/>
        </p:nvSpPr>
        <p:spPr>
          <a:xfrm>
            <a:off x="2359152" y="3837940"/>
            <a:ext cx="146304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CA7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短期防洪</a:t>
            </a:r>
            <a:endParaRPr lang="en-US" sz="1600" dirty="0"/>
          </a:p>
        </p:txBody>
      </p:sp>
      <p:sp>
        <p:nvSpPr>
          <p:cNvPr id="28" name="Text 12"/>
          <p:cNvSpPr/>
          <p:nvPr/>
        </p:nvSpPr>
        <p:spPr>
          <a:xfrm>
            <a:off x="3913632" y="3837940"/>
            <a:ext cx="160020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E55D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下游压力</a:t>
            </a:r>
            <a:endParaRPr lang="en-US" sz="1600" dirty="0"/>
          </a:p>
        </p:txBody>
      </p:sp>
      <p:sp>
        <p:nvSpPr>
          <p:cNvPr id="29" name="Text 13"/>
          <p:cNvSpPr/>
          <p:nvPr/>
        </p:nvSpPr>
        <p:spPr>
          <a:xfrm>
            <a:off x="685800" y="4249420"/>
            <a:ext cx="141732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修建水库</a:t>
            </a:r>
            <a:endParaRPr lang="en-US" sz="1600" dirty="0"/>
          </a:p>
        </p:txBody>
      </p:sp>
      <p:sp>
        <p:nvSpPr>
          <p:cNvPr id="30" name="Text 14"/>
          <p:cNvSpPr/>
          <p:nvPr/>
        </p:nvSpPr>
        <p:spPr>
          <a:xfrm>
            <a:off x="2359152" y="4249420"/>
            <a:ext cx="146304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CA7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调蓄发电</a:t>
            </a:r>
            <a:endParaRPr lang="en-US" sz="1600" dirty="0"/>
          </a:p>
        </p:txBody>
      </p:sp>
      <p:sp>
        <p:nvSpPr>
          <p:cNvPr id="31" name="Text 15"/>
          <p:cNvSpPr/>
          <p:nvPr/>
        </p:nvSpPr>
        <p:spPr>
          <a:xfrm>
            <a:off x="3913632" y="4249420"/>
            <a:ext cx="160020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E55D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生态与泥沙</a:t>
            </a:r>
            <a:endParaRPr lang="en-US" sz="1600" dirty="0"/>
          </a:p>
        </p:txBody>
      </p:sp>
      <p:sp>
        <p:nvSpPr>
          <p:cNvPr id="32" name="Text 16"/>
          <p:cNvSpPr/>
          <p:nvPr/>
        </p:nvSpPr>
        <p:spPr>
          <a:xfrm>
            <a:off x="685800" y="4660900"/>
            <a:ext cx="141732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退耕还湿</a:t>
            </a:r>
            <a:endParaRPr lang="en-US" sz="1600" dirty="0"/>
          </a:p>
        </p:txBody>
      </p:sp>
      <p:sp>
        <p:nvSpPr>
          <p:cNvPr id="33" name="Text 17"/>
          <p:cNvSpPr/>
          <p:nvPr/>
        </p:nvSpPr>
        <p:spPr>
          <a:xfrm>
            <a:off x="2359152" y="4660900"/>
            <a:ext cx="146304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CA7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生态缓冲</a:t>
            </a:r>
            <a:endParaRPr lang="en-US" sz="1600" dirty="0"/>
          </a:p>
        </p:txBody>
      </p:sp>
      <p:sp>
        <p:nvSpPr>
          <p:cNvPr id="34" name="Text 18"/>
          <p:cNvSpPr/>
          <p:nvPr/>
        </p:nvSpPr>
        <p:spPr>
          <a:xfrm>
            <a:off x="3913632" y="4660900"/>
            <a:ext cx="160020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E55D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土地协调</a:t>
            </a:r>
            <a:endParaRPr lang="en-US" sz="1600" dirty="0"/>
          </a:p>
        </p:txBody>
      </p:sp>
      <p:sp>
        <p:nvSpPr>
          <p:cNvPr id="35" name="Text 19"/>
          <p:cNvSpPr/>
          <p:nvPr/>
        </p:nvSpPr>
        <p:spPr>
          <a:xfrm>
            <a:off x="685800" y="5072380"/>
            <a:ext cx="141732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流域协同治理</a:t>
            </a:r>
            <a:endParaRPr lang="en-US" sz="1600" dirty="0"/>
          </a:p>
        </p:txBody>
      </p:sp>
      <p:sp>
        <p:nvSpPr>
          <p:cNvPr id="36" name="Text 20"/>
          <p:cNvSpPr/>
          <p:nvPr/>
        </p:nvSpPr>
        <p:spPr>
          <a:xfrm>
            <a:off x="2359152" y="5072380"/>
            <a:ext cx="146304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CA7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系统性强</a:t>
            </a:r>
            <a:endParaRPr lang="en-US" sz="1600" dirty="0"/>
          </a:p>
        </p:txBody>
      </p:sp>
      <p:sp>
        <p:nvSpPr>
          <p:cNvPr id="37" name="Text 21"/>
          <p:cNvSpPr/>
          <p:nvPr/>
        </p:nvSpPr>
        <p:spPr>
          <a:xfrm>
            <a:off x="3913632" y="5072380"/>
            <a:ext cx="1600200" cy="256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E55D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协调成本高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914400" y="418592"/>
            <a:ext cx="9464040" cy="4114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地理项目化学习流程：数字孪生黄河任务线</a:t>
            </a:r>
            <a:endParaRPr lang="en-US" sz="2300" dirty="0"/>
          </a:p>
        </p:txBody>
      </p:sp>
      <p:sp>
        <p:nvSpPr>
          <p:cNvPr id="3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3C80">
              <a:alpha val="100000"/>
            </a:srgbClr>
          </a:solidFill>
          <a:ln w="12700">
            <a:solidFill>
              <a:srgbClr val="0B63CE">
                <a:alpha val="0"/>
              </a:srgbClr>
            </a:solidFill>
            <a:prstDash val="solid"/>
          </a:ln>
        </p:spPr>
      </p:sp>
      <p:sp>
        <p:nvSpPr>
          <p:cNvPr id="2" name="Text 6"/>
          <p:cNvSpPr/>
          <p:nvPr/>
        </p:nvSpPr>
        <p:spPr>
          <a:xfrm>
            <a:off x="731520" y="1078992"/>
            <a:ext cx="384048" cy="384048"/>
          </a:xfrm>
          <a:prstGeom prst="rect">
            <a:avLst/>
          </a:prstGeom>
          <a:solidFill>
            <a:srgbClr val="0B63CE"/>
          </a:solidFill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</a:t>
            </a:r>
            <a:endParaRPr lang="en-US" sz="1600" dirty="0"/>
          </a:p>
        </p:txBody>
      </p:sp>
      <p:sp>
        <p:nvSpPr>
          <p:cNvPr id="5" name="Text 7"/>
          <p:cNvSpPr/>
          <p:nvPr/>
        </p:nvSpPr>
        <p:spPr>
          <a:xfrm>
            <a:off x="1298448" y="1097280"/>
            <a:ext cx="44348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问题导入：黄河为何“善淤、善决、善徙”？</a:t>
            </a:r>
            <a:endParaRPr lang="en-US" sz="1600" dirty="0"/>
          </a:p>
        </p:txBody>
      </p:sp>
      <p:sp>
        <p:nvSpPr>
          <p:cNvPr id="6" name="Shape 8"/>
          <p:cNvSpPr/>
          <p:nvPr/>
        </p:nvSpPr>
        <p:spPr>
          <a:xfrm>
            <a:off x="1298448" y="1581912"/>
            <a:ext cx="4462272" cy="0"/>
          </a:xfrm>
          <a:prstGeom prst="line">
            <a:avLst/>
          </a:prstGeom>
          <a:noFill/>
          <a:ln w="10160">
            <a:solidFill>
              <a:srgbClr val="D7E4F6"/>
            </a:solidFill>
            <a:prstDash val="solid"/>
          </a:ln>
        </p:spPr>
      </p:sp>
      <p:sp>
        <p:nvSpPr>
          <p:cNvPr id="7" name="Text 9"/>
          <p:cNvSpPr/>
          <p:nvPr/>
        </p:nvSpPr>
        <p:spPr>
          <a:xfrm>
            <a:off x="6263640" y="1078992"/>
            <a:ext cx="384048" cy="384048"/>
          </a:xfrm>
          <a:prstGeom prst="rect">
            <a:avLst/>
          </a:prstGeom>
          <a:solidFill>
            <a:srgbClr val="0B63CE"/>
          </a:solidFill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2</a:t>
            </a:r>
            <a:endParaRPr lang="en-US" sz="1600" dirty="0"/>
          </a:p>
        </p:txBody>
      </p:sp>
      <p:sp>
        <p:nvSpPr>
          <p:cNvPr id="33" name="Text 10"/>
          <p:cNvSpPr/>
          <p:nvPr/>
        </p:nvSpPr>
        <p:spPr>
          <a:xfrm>
            <a:off x="6830568" y="1097280"/>
            <a:ext cx="44348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沉浸体验：观察洪水与河道变化</a:t>
            </a:r>
            <a:endParaRPr lang="en-US" sz="1600" dirty="0"/>
          </a:p>
        </p:txBody>
      </p:sp>
      <p:sp>
        <p:nvSpPr>
          <p:cNvPr id="34" name="Shape 11"/>
          <p:cNvSpPr/>
          <p:nvPr/>
        </p:nvSpPr>
        <p:spPr>
          <a:xfrm>
            <a:off x="6830568" y="1581912"/>
            <a:ext cx="4462272" cy="0"/>
          </a:xfrm>
          <a:prstGeom prst="line">
            <a:avLst/>
          </a:prstGeom>
          <a:noFill/>
          <a:ln w="10160">
            <a:solidFill>
              <a:srgbClr val="D7E4F6"/>
            </a:solidFill>
            <a:prstDash val="solid"/>
          </a:ln>
        </p:spPr>
      </p:sp>
      <p:sp>
        <p:nvSpPr>
          <p:cNvPr id="35" name="Text 12"/>
          <p:cNvSpPr/>
          <p:nvPr/>
        </p:nvSpPr>
        <p:spPr>
          <a:xfrm>
            <a:off x="731520" y="2194560"/>
            <a:ext cx="384048" cy="384048"/>
          </a:xfrm>
          <a:prstGeom prst="rect">
            <a:avLst/>
          </a:prstGeom>
          <a:solidFill>
            <a:srgbClr val="0B63CE"/>
          </a:solidFill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3</a:t>
            </a:r>
            <a:endParaRPr lang="en-US" sz="1600" dirty="0"/>
          </a:p>
        </p:txBody>
      </p:sp>
      <p:sp>
        <p:nvSpPr>
          <p:cNvPr id="36" name="Text 13"/>
          <p:cNvSpPr/>
          <p:nvPr/>
        </p:nvSpPr>
        <p:spPr>
          <a:xfrm>
            <a:off x="1298448" y="2212848"/>
            <a:ext cx="44348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数据探究：分析地形、水文、泥沙、人口、农业数据</a:t>
            </a:r>
            <a:endParaRPr lang="en-US" sz="1600" dirty="0"/>
          </a:p>
        </p:txBody>
      </p:sp>
      <p:sp>
        <p:nvSpPr>
          <p:cNvPr id="37" name="Shape 14"/>
          <p:cNvSpPr/>
          <p:nvPr/>
        </p:nvSpPr>
        <p:spPr>
          <a:xfrm>
            <a:off x="1298448" y="2697480"/>
            <a:ext cx="4462272" cy="0"/>
          </a:xfrm>
          <a:prstGeom prst="line">
            <a:avLst/>
          </a:prstGeom>
          <a:noFill/>
          <a:ln w="10160">
            <a:solidFill>
              <a:srgbClr val="D7E4F6"/>
            </a:solidFill>
            <a:prstDash val="solid"/>
          </a:ln>
        </p:spPr>
      </p:sp>
      <p:sp>
        <p:nvSpPr>
          <p:cNvPr id="38" name="Text 15"/>
          <p:cNvSpPr/>
          <p:nvPr/>
        </p:nvSpPr>
        <p:spPr>
          <a:xfrm>
            <a:off x="6263640" y="2194560"/>
            <a:ext cx="384048" cy="384048"/>
          </a:xfrm>
          <a:prstGeom prst="rect">
            <a:avLst/>
          </a:prstGeom>
          <a:solidFill>
            <a:srgbClr val="0B63CE"/>
          </a:solidFill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4</a:t>
            </a:r>
            <a:endParaRPr lang="en-US" sz="1600" dirty="0"/>
          </a:p>
        </p:txBody>
      </p:sp>
      <p:sp>
        <p:nvSpPr>
          <p:cNvPr id="39" name="Text 16"/>
          <p:cNvSpPr/>
          <p:nvPr/>
        </p:nvSpPr>
        <p:spPr>
          <a:xfrm>
            <a:off x="6830568" y="2212848"/>
            <a:ext cx="44348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小组协作：共同解释黄河问题成因</a:t>
            </a:r>
            <a:endParaRPr lang="en-US" sz="1600" dirty="0"/>
          </a:p>
        </p:txBody>
      </p:sp>
      <p:sp>
        <p:nvSpPr>
          <p:cNvPr id="40" name="Shape 17"/>
          <p:cNvSpPr/>
          <p:nvPr/>
        </p:nvSpPr>
        <p:spPr>
          <a:xfrm>
            <a:off x="6830568" y="2697480"/>
            <a:ext cx="4462272" cy="0"/>
          </a:xfrm>
          <a:prstGeom prst="line">
            <a:avLst/>
          </a:prstGeom>
          <a:noFill/>
          <a:ln w="10160">
            <a:solidFill>
              <a:srgbClr val="D7E4F6"/>
            </a:solidFill>
            <a:prstDash val="solid"/>
          </a:ln>
        </p:spPr>
      </p:sp>
      <p:sp>
        <p:nvSpPr>
          <p:cNvPr id="41" name="Text 18"/>
          <p:cNvSpPr/>
          <p:nvPr/>
        </p:nvSpPr>
        <p:spPr>
          <a:xfrm>
            <a:off x="731520" y="3310128"/>
            <a:ext cx="384048" cy="384048"/>
          </a:xfrm>
          <a:prstGeom prst="rect">
            <a:avLst/>
          </a:prstGeom>
          <a:solidFill>
            <a:srgbClr val="F0B429"/>
          </a:solidFill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5</a:t>
            </a:r>
            <a:endParaRPr lang="en-US" sz="1600" dirty="0"/>
          </a:p>
        </p:txBody>
      </p:sp>
      <p:sp>
        <p:nvSpPr>
          <p:cNvPr id="42" name="Text 19"/>
          <p:cNvSpPr/>
          <p:nvPr/>
        </p:nvSpPr>
        <p:spPr>
          <a:xfrm>
            <a:off x="1298448" y="3328416"/>
            <a:ext cx="44348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方案设计：提出流域综合治理方案</a:t>
            </a:r>
            <a:endParaRPr lang="en-US" sz="1600" dirty="0"/>
          </a:p>
        </p:txBody>
      </p:sp>
      <p:sp>
        <p:nvSpPr>
          <p:cNvPr id="43" name="Shape 20"/>
          <p:cNvSpPr/>
          <p:nvPr/>
        </p:nvSpPr>
        <p:spPr>
          <a:xfrm>
            <a:off x="1298448" y="3813048"/>
            <a:ext cx="4462272" cy="0"/>
          </a:xfrm>
          <a:prstGeom prst="line">
            <a:avLst/>
          </a:prstGeom>
          <a:noFill/>
          <a:ln w="10160">
            <a:solidFill>
              <a:srgbClr val="D7E4F6"/>
            </a:solidFill>
            <a:prstDash val="solid"/>
          </a:ln>
        </p:spPr>
      </p:sp>
      <p:sp>
        <p:nvSpPr>
          <p:cNvPr id="44" name="Text 21"/>
          <p:cNvSpPr/>
          <p:nvPr/>
        </p:nvSpPr>
        <p:spPr>
          <a:xfrm>
            <a:off x="6263640" y="3310128"/>
            <a:ext cx="384048" cy="384048"/>
          </a:xfrm>
          <a:prstGeom prst="rect">
            <a:avLst/>
          </a:prstGeom>
          <a:solidFill>
            <a:srgbClr val="F0B429"/>
          </a:solidFill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6</a:t>
            </a:r>
            <a:endParaRPr lang="en-US" sz="1600" dirty="0"/>
          </a:p>
        </p:txBody>
      </p:sp>
      <p:sp>
        <p:nvSpPr>
          <p:cNvPr id="45" name="Text 22"/>
          <p:cNvSpPr/>
          <p:nvPr/>
        </p:nvSpPr>
        <p:spPr>
          <a:xfrm>
            <a:off x="6830568" y="3328416"/>
            <a:ext cx="44348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模拟推演：验证方案收益与风险</a:t>
            </a:r>
            <a:endParaRPr lang="en-US" sz="1600" dirty="0"/>
          </a:p>
        </p:txBody>
      </p:sp>
      <p:sp>
        <p:nvSpPr>
          <p:cNvPr id="46" name="Shape 23"/>
          <p:cNvSpPr/>
          <p:nvPr/>
        </p:nvSpPr>
        <p:spPr>
          <a:xfrm>
            <a:off x="6830568" y="3813048"/>
            <a:ext cx="4462272" cy="0"/>
          </a:xfrm>
          <a:prstGeom prst="line">
            <a:avLst/>
          </a:prstGeom>
          <a:noFill/>
          <a:ln w="10160">
            <a:solidFill>
              <a:srgbClr val="D7E4F6"/>
            </a:solidFill>
            <a:prstDash val="solid"/>
          </a:ln>
        </p:spPr>
      </p:sp>
      <p:sp>
        <p:nvSpPr>
          <p:cNvPr id="47" name="Text 24"/>
          <p:cNvSpPr/>
          <p:nvPr/>
        </p:nvSpPr>
        <p:spPr>
          <a:xfrm>
            <a:off x="731520" y="4425696"/>
            <a:ext cx="384048" cy="384048"/>
          </a:xfrm>
          <a:prstGeom prst="rect">
            <a:avLst/>
          </a:prstGeom>
          <a:solidFill>
            <a:srgbClr val="F0B429"/>
          </a:solidFill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7</a:t>
            </a:r>
            <a:endParaRPr lang="en-US" sz="1600" dirty="0"/>
          </a:p>
        </p:txBody>
      </p:sp>
      <p:sp>
        <p:nvSpPr>
          <p:cNvPr id="48" name="Text 25"/>
          <p:cNvSpPr/>
          <p:nvPr/>
        </p:nvSpPr>
        <p:spPr>
          <a:xfrm>
            <a:off x="1298448" y="4443984"/>
            <a:ext cx="44348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成果展示：治理报告、数字地图、决策海报</a:t>
            </a:r>
            <a:endParaRPr lang="en-US" sz="1600" dirty="0"/>
          </a:p>
        </p:txBody>
      </p:sp>
      <p:sp>
        <p:nvSpPr>
          <p:cNvPr id="49" name="Shape 26"/>
          <p:cNvSpPr/>
          <p:nvPr/>
        </p:nvSpPr>
        <p:spPr>
          <a:xfrm>
            <a:off x="1298448" y="4928616"/>
            <a:ext cx="4462272" cy="0"/>
          </a:xfrm>
          <a:prstGeom prst="line">
            <a:avLst/>
          </a:prstGeom>
          <a:noFill/>
          <a:ln w="10160">
            <a:solidFill>
              <a:srgbClr val="D7E4F6"/>
            </a:solidFill>
            <a:prstDash val="solid"/>
          </a:ln>
        </p:spPr>
      </p:sp>
      <p:sp>
        <p:nvSpPr>
          <p:cNvPr id="50" name="Text 27"/>
          <p:cNvSpPr/>
          <p:nvPr/>
        </p:nvSpPr>
        <p:spPr>
          <a:xfrm>
            <a:off x="6263640" y="4425696"/>
            <a:ext cx="384048" cy="384048"/>
          </a:xfrm>
          <a:prstGeom prst="rect">
            <a:avLst/>
          </a:prstGeom>
          <a:solidFill>
            <a:srgbClr val="F0B429"/>
          </a:solidFill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8</a:t>
            </a:r>
            <a:endParaRPr lang="en-US" sz="1600" dirty="0"/>
          </a:p>
        </p:txBody>
      </p:sp>
      <p:sp>
        <p:nvSpPr>
          <p:cNvPr id="51" name="Text 28"/>
          <p:cNvSpPr/>
          <p:nvPr/>
        </p:nvSpPr>
        <p:spPr>
          <a:xfrm>
            <a:off x="6830568" y="4443984"/>
            <a:ext cx="44348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反思评价：依据证据链互评与迭代</a:t>
            </a:r>
            <a:endParaRPr lang="en-US" sz="1600" dirty="0"/>
          </a:p>
        </p:txBody>
      </p:sp>
      <p:sp>
        <p:nvSpPr>
          <p:cNvPr id="52" name="Shape 29"/>
          <p:cNvSpPr/>
          <p:nvPr/>
        </p:nvSpPr>
        <p:spPr>
          <a:xfrm>
            <a:off x="6830568" y="4928616"/>
            <a:ext cx="4462272" cy="0"/>
          </a:xfrm>
          <a:prstGeom prst="line">
            <a:avLst/>
          </a:prstGeom>
          <a:noFill/>
          <a:ln w="10160">
            <a:solidFill>
              <a:srgbClr val="D7E4F6"/>
            </a:solidFill>
            <a:prstDash val="solid"/>
          </a:ln>
        </p:spPr>
      </p:sp>
      <p:sp>
        <p:nvSpPr>
          <p:cNvPr id="53" name="Text 30"/>
          <p:cNvSpPr/>
          <p:nvPr/>
        </p:nvSpPr>
        <p:spPr>
          <a:xfrm>
            <a:off x="914400" y="5555869"/>
            <a:ext cx="10424160" cy="598043"/>
          </a:xfrm>
          <a:prstGeom prst="rect">
            <a:avLst/>
          </a:prstGeom>
          <a:solidFill>
            <a:srgbClr val="EAF4FF"/>
          </a:solidFill>
          <a:ln w="13970">
            <a:solidFill>
              <a:srgbClr val="0B63CE"/>
            </a:solidFill>
          </a:ln>
        </p:spPr>
        <p:txBody>
          <a:bodyPr wrap="square" lIns="1524" tIns="1524" rIns="1524" bIns="1524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逻辑强化：通用模型 → 地理学科迁移 → 黄河治理任务 → 学习证据闭环。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961898" y="433705"/>
            <a:ext cx="9464040" cy="4114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学习评价：从结果评价到证据链评价</a:t>
            </a:r>
            <a:endParaRPr lang="en-US" sz="2300" dirty="0"/>
          </a:p>
        </p:txBody>
      </p:sp>
      <p:sp>
        <p:nvSpPr>
          <p:cNvPr id="3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3C80">
              <a:alpha val="100000"/>
            </a:srgbClr>
          </a:solidFill>
          <a:ln w="12700">
            <a:solidFill>
              <a:srgbClr val="0B63CE">
                <a:alpha val="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2926080" y="6473952"/>
            <a:ext cx="8458200" cy="0"/>
          </a:xfrm>
          <a:prstGeom prst="line">
            <a:avLst/>
          </a:prstGeom>
          <a:noFill/>
          <a:ln w="7620">
            <a:solidFill>
              <a:srgbClr val="6FA9E8">
                <a:alpha val="45000"/>
              </a:srgbClr>
            </a:solidFill>
            <a:prstDash val="solid"/>
          </a:ln>
        </p:spPr>
      </p:sp>
      <p:pic>
        <p:nvPicPr>
          <p:cNvPr id="2" name="Image 0" descr="/mnt/data/a_clean_high_tech_infographic_dashboard_style_s_batch_10.png"/>
          <p:cNvPicPr>
            <a:picLocks noChangeAspect="1"/>
          </p:cNvPicPr>
          <p:nvPr/>
        </p:nvPicPr>
        <p:blipFill>
          <a:blip r:embed="rId1"/>
          <a:srcRect l="17121" r="17121"/>
          <a:stretch>
            <a:fillRect/>
          </a:stretch>
        </p:blipFill>
        <p:spPr>
          <a:xfrm>
            <a:off x="658368" y="1060704"/>
            <a:ext cx="5074920" cy="4343400"/>
          </a:xfrm>
          <a:prstGeom prst="rect">
            <a:avLst/>
          </a:prstGeom>
        </p:spPr>
      </p:pic>
      <p:sp>
        <p:nvSpPr>
          <p:cNvPr id="6" name="Shape 6"/>
          <p:cNvSpPr/>
          <p:nvPr/>
        </p:nvSpPr>
        <p:spPr>
          <a:xfrm>
            <a:off x="658368" y="1060704"/>
            <a:ext cx="5074920" cy="4343400"/>
          </a:xfrm>
          <a:prstGeom prst="roundRect">
            <a:avLst>
              <a:gd name="adj" fmla="val 2105"/>
            </a:avLst>
          </a:prstGeom>
          <a:solidFill>
            <a:srgbClr val="FFFFFF">
              <a:alpha val="0"/>
            </a:srgbClr>
          </a:solidFill>
          <a:ln w="13970">
            <a:solidFill>
              <a:srgbClr val="DAE6F7"/>
            </a:solidFill>
            <a:prstDash val="solid"/>
          </a:ln>
        </p:spPr>
      </p:sp>
      <p:sp>
        <p:nvSpPr>
          <p:cNvPr id="7" name="Text 7"/>
          <p:cNvSpPr/>
          <p:nvPr/>
        </p:nvSpPr>
        <p:spPr>
          <a:xfrm>
            <a:off x="6172200" y="1205103"/>
            <a:ext cx="2468880" cy="2743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评价对象与证据来源</a:t>
            </a:r>
            <a:endParaRPr lang="en-US" sz="1600" dirty="0"/>
          </a:p>
        </p:txBody>
      </p:sp>
      <p:sp>
        <p:nvSpPr>
          <p:cNvPr id="24" name="Text 8"/>
          <p:cNvSpPr/>
          <p:nvPr/>
        </p:nvSpPr>
        <p:spPr>
          <a:xfrm>
            <a:off x="6172200" y="1749298"/>
            <a:ext cx="1298448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地理知识理解</a:t>
            </a:r>
            <a:endParaRPr lang="en-US" sz="1600" dirty="0"/>
          </a:p>
        </p:txBody>
      </p:sp>
      <p:sp>
        <p:nvSpPr>
          <p:cNvPr id="25" name="Text 9"/>
          <p:cNvSpPr/>
          <p:nvPr/>
        </p:nvSpPr>
        <p:spPr>
          <a:xfrm>
            <a:off x="7598664" y="1749298"/>
            <a:ext cx="347472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AI 问答记录、概念图、测验</a:t>
            </a:r>
            <a:endParaRPr lang="en-US" sz="1600" dirty="0"/>
          </a:p>
        </p:txBody>
      </p:sp>
      <p:sp>
        <p:nvSpPr>
          <p:cNvPr id="26" name="Text 10"/>
          <p:cNvSpPr/>
          <p:nvPr/>
        </p:nvSpPr>
        <p:spPr>
          <a:xfrm>
            <a:off x="6172200" y="2252218"/>
            <a:ext cx="1298448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空间认知能力</a:t>
            </a:r>
            <a:endParaRPr lang="en-US" sz="1600" dirty="0"/>
          </a:p>
        </p:txBody>
      </p:sp>
      <p:sp>
        <p:nvSpPr>
          <p:cNvPr id="27" name="Text 11"/>
          <p:cNvSpPr/>
          <p:nvPr/>
        </p:nvSpPr>
        <p:spPr>
          <a:xfrm>
            <a:off x="7598664" y="2252218"/>
            <a:ext cx="347472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地图标注、图层分析、空间推理</a:t>
            </a:r>
            <a:endParaRPr lang="en-US" sz="1600" dirty="0"/>
          </a:p>
        </p:txBody>
      </p:sp>
      <p:sp>
        <p:nvSpPr>
          <p:cNvPr id="28" name="Text 12"/>
          <p:cNvSpPr/>
          <p:nvPr/>
        </p:nvSpPr>
        <p:spPr>
          <a:xfrm>
            <a:off x="6172200" y="2755138"/>
            <a:ext cx="1298448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综合思维</a:t>
            </a:r>
            <a:endParaRPr lang="en-US" sz="1600" dirty="0"/>
          </a:p>
        </p:txBody>
      </p:sp>
      <p:sp>
        <p:nvSpPr>
          <p:cNvPr id="29" name="Text 13"/>
          <p:cNvSpPr/>
          <p:nvPr/>
        </p:nvSpPr>
        <p:spPr>
          <a:xfrm>
            <a:off x="7598664" y="2755138"/>
            <a:ext cx="347472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因果链、问题解释、方案论证</a:t>
            </a:r>
            <a:endParaRPr lang="en-US" sz="1600" dirty="0"/>
          </a:p>
        </p:txBody>
      </p:sp>
      <p:sp>
        <p:nvSpPr>
          <p:cNvPr id="30" name="Text 14"/>
          <p:cNvSpPr/>
          <p:nvPr/>
        </p:nvSpPr>
        <p:spPr>
          <a:xfrm>
            <a:off x="6172200" y="3258058"/>
            <a:ext cx="1298448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协作能力</a:t>
            </a:r>
            <a:endParaRPr lang="en-US" sz="1600" dirty="0"/>
          </a:p>
        </p:txBody>
      </p:sp>
      <p:sp>
        <p:nvSpPr>
          <p:cNvPr id="31" name="Text 15"/>
          <p:cNvSpPr/>
          <p:nvPr/>
        </p:nvSpPr>
        <p:spPr>
          <a:xfrm>
            <a:off x="7598664" y="3258058"/>
            <a:ext cx="347472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小组讨论记录、任务贡献度</a:t>
            </a:r>
            <a:endParaRPr lang="en-US" sz="1600" dirty="0"/>
          </a:p>
        </p:txBody>
      </p:sp>
      <p:sp>
        <p:nvSpPr>
          <p:cNvPr id="32" name="Text 16"/>
          <p:cNvSpPr/>
          <p:nvPr/>
        </p:nvSpPr>
        <p:spPr>
          <a:xfrm>
            <a:off x="6172200" y="3760978"/>
            <a:ext cx="1298448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创新能力</a:t>
            </a:r>
            <a:endParaRPr lang="en-US" sz="1600" dirty="0"/>
          </a:p>
        </p:txBody>
      </p:sp>
      <p:sp>
        <p:nvSpPr>
          <p:cNvPr id="33" name="Text 17"/>
          <p:cNvSpPr/>
          <p:nvPr/>
        </p:nvSpPr>
        <p:spPr>
          <a:xfrm>
            <a:off x="7598664" y="3760978"/>
            <a:ext cx="347472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治理方案、数字作品、展示成果</a:t>
            </a:r>
            <a:endParaRPr lang="en-US" sz="1600" dirty="0"/>
          </a:p>
        </p:txBody>
      </p:sp>
      <p:sp>
        <p:nvSpPr>
          <p:cNvPr id="34" name="Text 18"/>
          <p:cNvSpPr/>
          <p:nvPr/>
        </p:nvSpPr>
        <p:spPr>
          <a:xfrm>
            <a:off x="6172200" y="4263898"/>
            <a:ext cx="1298448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反思能力</a:t>
            </a:r>
            <a:endParaRPr lang="en-US" sz="1600" dirty="0"/>
          </a:p>
        </p:txBody>
      </p:sp>
      <p:sp>
        <p:nvSpPr>
          <p:cNvPr id="35" name="Text 19"/>
          <p:cNvSpPr/>
          <p:nvPr/>
        </p:nvSpPr>
        <p:spPr>
          <a:xfrm>
            <a:off x="7598664" y="4263898"/>
            <a:ext cx="347472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学习日志、复盘报告</a:t>
            </a:r>
            <a:endParaRPr lang="en-US" sz="1600" dirty="0"/>
          </a:p>
        </p:txBody>
      </p:sp>
      <p:sp>
        <p:nvSpPr>
          <p:cNvPr id="36" name="Text 20"/>
          <p:cNvSpPr/>
          <p:nvPr/>
        </p:nvSpPr>
        <p:spPr>
          <a:xfrm>
            <a:off x="6172200" y="5047488"/>
            <a:ext cx="5212080" cy="950722"/>
          </a:xfrm>
          <a:prstGeom prst="rect">
            <a:avLst/>
          </a:prstGeom>
          <a:solidFill>
            <a:srgbClr val="FFF5D7"/>
          </a:solidFill>
          <a:ln w="13970">
            <a:solidFill>
              <a:srgbClr val="F0B429"/>
            </a:solidFill>
          </a:ln>
        </p:spPr>
        <p:txBody>
          <a:bodyPr wrap="square" lIns="1524" tIns="1524" rIns="1524" bIns="1524" rtlCol="0" anchor="ctr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评价原则：AI 辅助分析，教师进行教育判断；数据提供证据，但不能替代人的价值裁决。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1009523" y="406273"/>
            <a:ext cx="9464040" cy="4114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回应在线学习环境设计焦点问题</a:t>
            </a:r>
            <a:endParaRPr lang="en-US" sz="2300" dirty="0"/>
          </a:p>
        </p:txBody>
      </p:sp>
      <p:sp>
        <p:nvSpPr>
          <p:cNvPr id="3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3C80">
              <a:alpha val="100000"/>
            </a:srgbClr>
          </a:solidFill>
          <a:ln w="12700">
            <a:solidFill>
              <a:srgbClr val="0B63CE">
                <a:alpha val="0"/>
              </a:srgbClr>
            </a:solidFill>
            <a:prstDash val="solid"/>
          </a:ln>
        </p:spPr>
      </p:sp>
      <p:sp>
        <p:nvSpPr>
          <p:cNvPr id="2" name="Text 6"/>
          <p:cNvSpPr/>
          <p:nvPr/>
        </p:nvSpPr>
        <p:spPr>
          <a:xfrm>
            <a:off x="685800" y="928878"/>
            <a:ext cx="2011680" cy="457168"/>
          </a:xfrm>
          <a:prstGeom prst="rect">
            <a:avLst/>
          </a:prstGeom>
          <a:solidFill>
            <a:srgbClr val="0B63CE"/>
          </a:solidFill>
        </p:spPr>
        <p:txBody>
          <a:bodyPr wrap="square" lIns="381" tIns="381" rIns="381" bIns="381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焦点问题</a:t>
            </a:r>
            <a:endParaRPr lang="en-US" sz="1600" dirty="0"/>
          </a:p>
        </p:txBody>
      </p:sp>
      <p:sp>
        <p:nvSpPr>
          <p:cNvPr id="6" name="Text 7"/>
          <p:cNvSpPr/>
          <p:nvPr/>
        </p:nvSpPr>
        <p:spPr>
          <a:xfrm>
            <a:off x="2816352" y="928878"/>
            <a:ext cx="3474720" cy="457168"/>
          </a:xfrm>
          <a:prstGeom prst="rect">
            <a:avLst/>
          </a:prstGeom>
          <a:solidFill>
            <a:srgbClr val="0B63CE"/>
          </a:solidFill>
        </p:spPr>
        <p:txBody>
          <a:bodyPr wrap="square" lIns="381" tIns="381" rIns="381" bIns="381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通用空间回应</a:t>
            </a:r>
            <a:endParaRPr lang="en-US" sz="1600" dirty="0"/>
          </a:p>
        </p:txBody>
      </p:sp>
      <p:sp>
        <p:nvSpPr>
          <p:cNvPr id="7" name="Text 8"/>
          <p:cNvSpPr/>
          <p:nvPr/>
        </p:nvSpPr>
        <p:spPr>
          <a:xfrm>
            <a:off x="6419088" y="928878"/>
            <a:ext cx="5074920" cy="457168"/>
          </a:xfrm>
          <a:prstGeom prst="rect">
            <a:avLst/>
          </a:prstGeom>
          <a:solidFill>
            <a:srgbClr val="0B63CE"/>
          </a:solidFill>
        </p:spPr>
        <p:txBody>
          <a:bodyPr wrap="square" lIns="381" tIns="381" rIns="381" bIns="381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地理案例体现</a:t>
            </a:r>
            <a:endParaRPr lang="en-US" sz="1600" dirty="0"/>
          </a:p>
        </p:txBody>
      </p:sp>
      <p:sp>
        <p:nvSpPr>
          <p:cNvPr id="32" name="Text 9"/>
          <p:cNvSpPr/>
          <p:nvPr/>
        </p:nvSpPr>
        <p:spPr>
          <a:xfrm>
            <a:off x="685800" y="1579753"/>
            <a:ext cx="2011680" cy="329184"/>
          </a:xfrm>
          <a:prstGeom prst="rect">
            <a:avLst/>
          </a:prstGeom>
          <a:solidFill>
            <a:srgbClr val="F1F7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促进深度学习</a:t>
            </a:r>
            <a:endParaRPr lang="en-US" sz="1600" dirty="0"/>
          </a:p>
        </p:txBody>
      </p:sp>
      <p:sp>
        <p:nvSpPr>
          <p:cNvPr id="33" name="Text 10"/>
          <p:cNvSpPr/>
          <p:nvPr/>
        </p:nvSpPr>
        <p:spPr>
          <a:xfrm>
            <a:off x="2816352" y="1579753"/>
            <a:ext cx="3474720" cy="329184"/>
          </a:xfrm>
          <a:prstGeom prst="rect">
            <a:avLst/>
          </a:prstGeom>
          <a:solidFill>
            <a:srgbClr val="F1F7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项目化探究、问题解决</a:t>
            </a:r>
            <a:endParaRPr lang="en-US" sz="1400" dirty="0"/>
          </a:p>
        </p:txBody>
      </p:sp>
      <p:sp>
        <p:nvSpPr>
          <p:cNvPr id="34" name="Text 11"/>
          <p:cNvSpPr/>
          <p:nvPr/>
        </p:nvSpPr>
        <p:spPr>
          <a:xfrm>
            <a:off x="6419088" y="1579753"/>
            <a:ext cx="5074920" cy="329184"/>
          </a:xfrm>
          <a:prstGeom prst="rect">
            <a:avLst/>
          </a:prstGeom>
          <a:solidFill>
            <a:srgbClr val="F1F7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黄河治理方案设计</a:t>
            </a:r>
            <a:endParaRPr lang="en-US" sz="1400" dirty="0"/>
          </a:p>
        </p:txBody>
      </p:sp>
      <p:sp>
        <p:nvSpPr>
          <p:cNvPr id="35" name="Text 12"/>
          <p:cNvSpPr/>
          <p:nvPr/>
        </p:nvSpPr>
        <p:spPr>
          <a:xfrm>
            <a:off x="685800" y="2201545"/>
            <a:ext cx="2011680" cy="329184"/>
          </a:xfrm>
          <a:prstGeom prst="rect">
            <a:avLst/>
          </a:prstGeom>
          <a:solidFill>
            <a:srgbClr val="FFFF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增强沉浸体验</a:t>
            </a:r>
            <a:endParaRPr lang="en-US" sz="1600" dirty="0"/>
          </a:p>
        </p:txBody>
      </p:sp>
      <p:sp>
        <p:nvSpPr>
          <p:cNvPr id="36" name="Text 13"/>
          <p:cNvSpPr/>
          <p:nvPr/>
        </p:nvSpPr>
        <p:spPr>
          <a:xfrm>
            <a:off x="2816352" y="2201545"/>
            <a:ext cx="3474720" cy="329184"/>
          </a:xfrm>
          <a:prstGeom prst="rect">
            <a:avLst/>
          </a:prstGeom>
          <a:solidFill>
            <a:srgbClr val="FFFF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XR、数字孪生、虚拟化身</a:t>
            </a:r>
            <a:endParaRPr lang="en-US" sz="1400" dirty="0"/>
          </a:p>
        </p:txBody>
      </p:sp>
      <p:sp>
        <p:nvSpPr>
          <p:cNvPr id="37" name="Text 14"/>
          <p:cNvSpPr/>
          <p:nvPr/>
        </p:nvSpPr>
        <p:spPr>
          <a:xfrm>
            <a:off x="6419088" y="2201545"/>
            <a:ext cx="5074920" cy="329184"/>
          </a:xfrm>
          <a:prstGeom prst="rect">
            <a:avLst/>
          </a:prstGeom>
          <a:solidFill>
            <a:srgbClr val="FFFF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进入洪水与流域变迁场景</a:t>
            </a:r>
            <a:endParaRPr lang="en-US" sz="1400" dirty="0"/>
          </a:p>
        </p:txBody>
      </p:sp>
      <p:sp>
        <p:nvSpPr>
          <p:cNvPr id="38" name="Text 15"/>
          <p:cNvSpPr/>
          <p:nvPr/>
        </p:nvSpPr>
        <p:spPr>
          <a:xfrm>
            <a:off x="685800" y="2823337"/>
            <a:ext cx="2011680" cy="329184"/>
          </a:xfrm>
          <a:prstGeom prst="rect">
            <a:avLst/>
          </a:prstGeom>
          <a:solidFill>
            <a:srgbClr val="F1F7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支持多维交互</a:t>
            </a:r>
            <a:endParaRPr lang="en-US" sz="1600" dirty="0"/>
          </a:p>
        </p:txBody>
      </p:sp>
      <p:sp>
        <p:nvSpPr>
          <p:cNvPr id="39" name="Text 16"/>
          <p:cNvSpPr/>
          <p:nvPr/>
        </p:nvSpPr>
        <p:spPr>
          <a:xfrm>
            <a:off x="2816352" y="2823337"/>
            <a:ext cx="3474720" cy="329184"/>
          </a:xfrm>
          <a:prstGeom prst="rect">
            <a:avLst/>
          </a:prstGeom>
          <a:solidFill>
            <a:srgbClr val="F1F7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人—人、人—AI、人—境、人—数据</a:t>
            </a:r>
            <a:endParaRPr lang="en-US" sz="1400" dirty="0"/>
          </a:p>
        </p:txBody>
      </p:sp>
      <p:sp>
        <p:nvSpPr>
          <p:cNvPr id="40" name="Text 17"/>
          <p:cNvSpPr/>
          <p:nvPr/>
        </p:nvSpPr>
        <p:spPr>
          <a:xfrm>
            <a:off x="6419088" y="2823337"/>
            <a:ext cx="5074920" cy="329184"/>
          </a:xfrm>
          <a:prstGeom prst="rect">
            <a:avLst/>
          </a:prstGeom>
          <a:solidFill>
            <a:srgbClr val="F1F7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小组协作、AI追问、图层操作</a:t>
            </a:r>
            <a:endParaRPr lang="en-US" sz="1400" dirty="0"/>
          </a:p>
        </p:txBody>
      </p:sp>
      <p:sp>
        <p:nvSpPr>
          <p:cNvPr id="41" name="Text 18"/>
          <p:cNvSpPr/>
          <p:nvPr/>
        </p:nvSpPr>
        <p:spPr>
          <a:xfrm>
            <a:off x="685800" y="3445129"/>
            <a:ext cx="2011680" cy="329184"/>
          </a:xfrm>
          <a:prstGeom prst="rect">
            <a:avLst/>
          </a:prstGeom>
          <a:solidFill>
            <a:srgbClr val="FFFF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促进知识建构</a:t>
            </a:r>
            <a:endParaRPr lang="en-US" sz="1600" dirty="0"/>
          </a:p>
        </p:txBody>
      </p:sp>
      <p:sp>
        <p:nvSpPr>
          <p:cNvPr id="42" name="Text 19"/>
          <p:cNvSpPr/>
          <p:nvPr/>
        </p:nvSpPr>
        <p:spPr>
          <a:xfrm>
            <a:off x="2816352" y="3445129"/>
            <a:ext cx="3474720" cy="329184"/>
          </a:xfrm>
          <a:prstGeom prst="rect">
            <a:avLst/>
          </a:prstGeom>
          <a:solidFill>
            <a:srgbClr val="FFFF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协作共创、证据链归档</a:t>
            </a:r>
            <a:endParaRPr lang="en-US" sz="1400" dirty="0"/>
          </a:p>
        </p:txBody>
      </p:sp>
      <p:sp>
        <p:nvSpPr>
          <p:cNvPr id="43" name="Text 20"/>
          <p:cNvSpPr/>
          <p:nvPr/>
        </p:nvSpPr>
        <p:spPr>
          <a:xfrm>
            <a:off x="6419088" y="3445129"/>
            <a:ext cx="5074920" cy="329184"/>
          </a:xfrm>
          <a:prstGeom prst="rect">
            <a:avLst/>
          </a:prstGeom>
          <a:solidFill>
            <a:srgbClr val="FFFF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共同建构黄河问题因果链</a:t>
            </a:r>
            <a:endParaRPr lang="en-US" sz="1400" dirty="0"/>
          </a:p>
        </p:txBody>
      </p:sp>
      <p:sp>
        <p:nvSpPr>
          <p:cNvPr id="44" name="Text 21"/>
          <p:cNvSpPr/>
          <p:nvPr/>
        </p:nvSpPr>
        <p:spPr>
          <a:xfrm>
            <a:off x="685800" y="4066921"/>
            <a:ext cx="2011680" cy="329184"/>
          </a:xfrm>
          <a:prstGeom prst="rect">
            <a:avLst/>
          </a:prstGeom>
          <a:solidFill>
            <a:srgbClr val="F1F7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实现个性化</a:t>
            </a:r>
            <a:endParaRPr lang="en-US" sz="1600" dirty="0"/>
          </a:p>
        </p:txBody>
      </p:sp>
      <p:sp>
        <p:nvSpPr>
          <p:cNvPr id="45" name="Text 22"/>
          <p:cNvSpPr/>
          <p:nvPr/>
        </p:nvSpPr>
        <p:spPr>
          <a:xfrm>
            <a:off x="2816352" y="4066921"/>
            <a:ext cx="3474720" cy="329184"/>
          </a:xfrm>
          <a:prstGeom prst="rect">
            <a:avLst/>
          </a:prstGeom>
          <a:solidFill>
            <a:srgbClr val="F1F7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AI画像与路径推荐</a:t>
            </a:r>
            <a:endParaRPr lang="en-US" sz="1400" dirty="0"/>
          </a:p>
        </p:txBody>
      </p:sp>
      <p:sp>
        <p:nvSpPr>
          <p:cNvPr id="46" name="Text 23"/>
          <p:cNvSpPr/>
          <p:nvPr/>
        </p:nvSpPr>
        <p:spPr>
          <a:xfrm>
            <a:off x="6419088" y="4066921"/>
            <a:ext cx="5074920" cy="329184"/>
          </a:xfrm>
          <a:prstGeom prst="rect">
            <a:avLst/>
          </a:prstGeom>
          <a:solidFill>
            <a:srgbClr val="F1F7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推送薄弱知识资源</a:t>
            </a:r>
            <a:endParaRPr lang="en-US" sz="1400" dirty="0"/>
          </a:p>
        </p:txBody>
      </p:sp>
      <p:sp>
        <p:nvSpPr>
          <p:cNvPr id="47" name="Text 24"/>
          <p:cNvSpPr/>
          <p:nvPr/>
        </p:nvSpPr>
        <p:spPr>
          <a:xfrm>
            <a:off x="685800" y="4688713"/>
            <a:ext cx="2011680" cy="329184"/>
          </a:xfrm>
          <a:prstGeom prst="rect">
            <a:avLst/>
          </a:prstGeom>
          <a:solidFill>
            <a:srgbClr val="FFFF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开展过程评价</a:t>
            </a:r>
            <a:endParaRPr lang="en-US" sz="1600" dirty="0"/>
          </a:p>
        </p:txBody>
      </p:sp>
      <p:sp>
        <p:nvSpPr>
          <p:cNvPr id="48" name="Text 25"/>
          <p:cNvSpPr/>
          <p:nvPr/>
        </p:nvSpPr>
        <p:spPr>
          <a:xfrm>
            <a:off x="2816352" y="4688713"/>
            <a:ext cx="3474720" cy="329184"/>
          </a:xfrm>
          <a:prstGeom prst="rect">
            <a:avLst/>
          </a:prstGeom>
          <a:solidFill>
            <a:srgbClr val="FFFF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学习分析与成长档案</a:t>
            </a:r>
            <a:endParaRPr lang="en-US" sz="1400" dirty="0"/>
          </a:p>
        </p:txBody>
      </p:sp>
      <p:sp>
        <p:nvSpPr>
          <p:cNvPr id="49" name="Text 26"/>
          <p:cNvSpPr/>
          <p:nvPr/>
        </p:nvSpPr>
        <p:spPr>
          <a:xfrm>
            <a:off x="6419088" y="4688713"/>
            <a:ext cx="5074920" cy="329184"/>
          </a:xfrm>
          <a:prstGeom prst="rect">
            <a:avLst/>
          </a:prstGeom>
          <a:solidFill>
            <a:srgbClr val="FFFF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记录标注、讨论、推演和反思</a:t>
            </a:r>
            <a:endParaRPr lang="en-US" sz="1400" dirty="0"/>
          </a:p>
        </p:txBody>
      </p:sp>
      <p:sp>
        <p:nvSpPr>
          <p:cNvPr id="50" name="Text 27"/>
          <p:cNvSpPr/>
          <p:nvPr/>
        </p:nvSpPr>
        <p:spPr>
          <a:xfrm>
            <a:off x="685800" y="5310505"/>
            <a:ext cx="2011680" cy="329184"/>
          </a:xfrm>
          <a:prstGeom prst="rect">
            <a:avLst/>
          </a:prstGeom>
          <a:solidFill>
            <a:srgbClr val="F1F7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避免技术主义</a:t>
            </a:r>
            <a:endParaRPr lang="en-US" sz="1600" dirty="0"/>
          </a:p>
        </p:txBody>
      </p:sp>
      <p:sp>
        <p:nvSpPr>
          <p:cNvPr id="51" name="Text 28"/>
          <p:cNvSpPr/>
          <p:nvPr/>
        </p:nvSpPr>
        <p:spPr>
          <a:xfrm>
            <a:off x="2816352" y="5310505"/>
            <a:ext cx="3474720" cy="329184"/>
          </a:xfrm>
          <a:prstGeom prst="rect">
            <a:avLst/>
          </a:prstGeom>
          <a:solidFill>
            <a:srgbClr val="F1F7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技术服务学习目标</a:t>
            </a:r>
            <a:endParaRPr lang="en-US" sz="1400" dirty="0"/>
          </a:p>
        </p:txBody>
      </p:sp>
      <p:sp>
        <p:nvSpPr>
          <p:cNvPr id="52" name="Text 29"/>
          <p:cNvSpPr/>
          <p:nvPr/>
        </p:nvSpPr>
        <p:spPr>
          <a:xfrm>
            <a:off x="6419088" y="5310505"/>
            <a:ext cx="5074920" cy="329184"/>
          </a:xfrm>
          <a:prstGeom prst="rect">
            <a:avLst/>
          </a:prstGeom>
          <a:solidFill>
            <a:srgbClr val="F1F7FF"/>
          </a:solidFill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AI不替代教师，数字孪生服务理解</a:t>
            </a:r>
            <a:endParaRPr lang="en-US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961898" y="363347"/>
            <a:ext cx="9464040" cy="4114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总结与展望：重新设计学习发生的情境、关系、过程与证据</a:t>
            </a:r>
            <a:endParaRPr lang="en-US" sz="2300" dirty="0"/>
          </a:p>
        </p:txBody>
      </p:sp>
      <p:pic>
        <p:nvPicPr>
          <p:cNvPr id="8" name="Image 0" descr="/mnt/data/a_clean_high_tech_infographic_dashboard_style_s_batch_10.png"/>
          <p:cNvPicPr>
            <a:picLocks noChangeAspect="1"/>
          </p:cNvPicPr>
          <p:nvPr/>
        </p:nvPicPr>
        <p:blipFill>
          <a:blip r:embed="rId1"/>
          <a:srcRect l="18229" r="18229"/>
          <a:stretch>
            <a:fillRect/>
          </a:stretch>
        </p:blipFill>
        <p:spPr>
          <a:xfrm>
            <a:off x="6446520" y="1143000"/>
            <a:ext cx="4800600" cy="425196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6446520" y="1143000"/>
            <a:ext cx="4800600" cy="4251960"/>
          </a:xfrm>
          <a:prstGeom prst="roundRect">
            <a:avLst>
              <a:gd name="adj" fmla="val 2151"/>
            </a:avLst>
          </a:prstGeom>
          <a:solidFill>
            <a:srgbClr val="FFFFFF">
              <a:alpha val="0"/>
            </a:srgbClr>
          </a:solidFill>
          <a:ln w="13970">
            <a:solidFill>
              <a:srgbClr val="DAE6F7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13232" y="1143000"/>
            <a:ext cx="1417320" cy="2926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总结观点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713264" y="1664208"/>
            <a:ext cx="5257800" cy="2475865"/>
          </a:xfrm>
          <a:prstGeom prst="rect">
            <a:avLst/>
          </a:prstGeom>
          <a:noFill/>
        </p:spPr>
        <p:txBody>
          <a:bodyPr wrap="square" lIns="635" tIns="635" rIns="635" bIns="635" rtlCol="0" anchor="t">
            <a:normAutofit fontScale="9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本设计不是单纯展示一种技术平台，而是提出一种可迁移的未来在线学习环境模型。</a:t>
            </a:r>
            <a:endParaRPr lang="en-US" dirty="0"/>
          </a:p>
          <a:p>
            <a:pPr marL="0" indent="0">
              <a:lnSpc>
                <a:spcPct val="160000"/>
              </a:lnSpc>
              <a:buNone/>
            </a:pPr>
            <a:r>
              <a:rPr lang="en-US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通用层面：体现虚实融合、AI 协同、多维交互和过程评价。</a:t>
            </a:r>
            <a:endParaRPr lang="en-US" dirty="0"/>
          </a:p>
          <a:p>
            <a:pPr marL="0" indent="0">
              <a:lnSpc>
                <a:spcPct val="160000"/>
              </a:lnSpc>
              <a:buNone/>
            </a:pPr>
            <a:r>
              <a:rPr lang="en-US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• 学科层面：通过“数字孪生黄河”展示教育元宇宙如何支持地理项目化学习、复杂问题解决和深度学习。</a:t>
            </a:r>
            <a:endParaRPr lang="en-US" dirty="0"/>
          </a:p>
        </p:txBody>
      </p:sp>
      <p:sp>
        <p:nvSpPr>
          <p:cNvPr id="3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3C80">
              <a:alpha val="100000"/>
            </a:srgbClr>
          </a:solidFill>
          <a:ln w="12700">
            <a:solidFill>
              <a:srgbClr val="0B63CE">
                <a:alpha val="0"/>
              </a:srgbClr>
            </a:solidFill>
            <a:prstDash val="solid"/>
          </a:ln>
        </p:spPr>
      </p:sp>
      <p:sp>
        <p:nvSpPr>
          <p:cNvPr id="2" name="Text 9"/>
          <p:cNvSpPr/>
          <p:nvPr/>
        </p:nvSpPr>
        <p:spPr>
          <a:xfrm>
            <a:off x="761365" y="4552950"/>
            <a:ext cx="5373370" cy="1251585"/>
          </a:xfrm>
          <a:prstGeom prst="rect">
            <a:avLst/>
          </a:prstGeom>
          <a:solidFill>
            <a:srgbClr val="FFF5D7"/>
          </a:solidFill>
          <a:ln w="13970">
            <a:solidFill>
              <a:srgbClr val="F0B429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收束句：未来在线学习环境的关键，不是把课堂搬进虚拟空间，而是重新设计学习发生的情境、关系、过程与证据。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9696" y="493903"/>
            <a:ext cx="146304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目  录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1085850" y="1565910"/>
            <a:ext cx="612648" cy="438912"/>
          </a:xfrm>
          <a:prstGeom prst="rect">
            <a:avLst/>
          </a:prstGeom>
          <a:solidFill>
            <a:srgbClr val="0B63CE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01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-122"/>
              <a:cs typeface="Arial" panose="020B060402020202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872234" y="1584198"/>
            <a:ext cx="3474720" cy="23774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设计缘起</a:t>
            </a:r>
            <a:endParaRPr lang="en-US" sz="2000" b="1" dirty="0">
              <a:solidFill>
                <a:srgbClr val="063A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872234" y="1949958"/>
            <a:ext cx="4480560" cy="2286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在线学习痛点与环境重构方向</a:t>
            </a:r>
            <a:endParaRPr lang="en-US" sz="1400" dirty="0">
              <a:solidFill>
                <a:srgbClr val="4C5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1872234" y="2279142"/>
            <a:ext cx="4297680" cy="0"/>
          </a:xfrm>
          <a:prstGeom prst="line">
            <a:avLst/>
          </a:prstGeom>
          <a:noFill/>
          <a:ln w="10160">
            <a:solidFill>
              <a:srgbClr val="D0DDEB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617970" y="1565910"/>
            <a:ext cx="612648" cy="438912"/>
          </a:xfrm>
          <a:prstGeom prst="rect">
            <a:avLst/>
          </a:prstGeom>
          <a:solidFill>
            <a:srgbClr val="0B63CE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02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-122"/>
              <a:cs typeface="Arial" panose="020B0604020202020204" pitchFamily="34" charset="-12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404354" y="1584198"/>
            <a:ext cx="3474720" cy="23774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通用模型</a:t>
            </a:r>
            <a:endParaRPr lang="en-US" sz="2000" b="1" dirty="0">
              <a:solidFill>
                <a:srgbClr val="063A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404354" y="1949958"/>
            <a:ext cx="4480560" cy="2286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理论依据、设计理念与“元境学堂”</a:t>
            </a:r>
            <a:endParaRPr lang="en-US" sz="1400" dirty="0">
              <a:solidFill>
                <a:srgbClr val="4C5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404354" y="2279142"/>
            <a:ext cx="4297680" cy="0"/>
          </a:xfrm>
          <a:prstGeom prst="line">
            <a:avLst/>
          </a:prstGeom>
          <a:noFill/>
          <a:ln w="10160">
            <a:solidFill>
              <a:srgbClr val="D0DDEB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085850" y="2983230"/>
            <a:ext cx="612648" cy="438912"/>
          </a:xfrm>
          <a:prstGeom prst="rect">
            <a:avLst/>
          </a:prstGeom>
          <a:solidFill>
            <a:srgbClr val="0B63CE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03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-122"/>
              <a:cs typeface="Arial" panose="020B060402020202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872234" y="3001518"/>
            <a:ext cx="3474720" cy="23774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学科迁移</a:t>
            </a:r>
            <a:endParaRPr lang="en-US" sz="2000" b="1" dirty="0">
              <a:solidFill>
                <a:srgbClr val="063A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872234" y="3367278"/>
            <a:ext cx="4480560" cy="2286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为什么选择地理与 MetaRiver 案例定位</a:t>
            </a:r>
            <a:endParaRPr lang="en-US" sz="1400" dirty="0">
              <a:solidFill>
                <a:srgbClr val="4C5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1872234" y="3696462"/>
            <a:ext cx="4297680" cy="0"/>
          </a:xfrm>
          <a:prstGeom prst="line">
            <a:avLst/>
          </a:prstGeom>
          <a:noFill/>
          <a:ln w="10160">
            <a:solidFill>
              <a:srgbClr val="D0DDEB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617970" y="2983230"/>
            <a:ext cx="612648" cy="438912"/>
          </a:xfrm>
          <a:prstGeom prst="rect">
            <a:avLst/>
          </a:prstGeom>
          <a:solidFill>
            <a:srgbClr val="0B63CE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04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-122"/>
              <a:cs typeface="Arial" panose="020B0604020202020204" pitchFamily="34" charset="-12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404354" y="3001518"/>
            <a:ext cx="3474720" cy="23774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场景设计</a:t>
            </a:r>
            <a:endParaRPr lang="en-US" sz="2000" b="1" dirty="0">
              <a:solidFill>
                <a:srgbClr val="063A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404354" y="3367278"/>
            <a:ext cx="4480560" cy="2286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沉浸探索、AI 支持、协作共创、决策推演</a:t>
            </a:r>
            <a:endParaRPr lang="en-US" sz="1400" dirty="0">
              <a:solidFill>
                <a:srgbClr val="4C5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7404354" y="3696462"/>
            <a:ext cx="4297680" cy="0"/>
          </a:xfrm>
          <a:prstGeom prst="line">
            <a:avLst/>
          </a:prstGeom>
          <a:noFill/>
          <a:ln w="10160">
            <a:solidFill>
              <a:srgbClr val="D0DDEB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1085850" y="4400550"/>
            <a:ext cx="612648" cy="438912"/>
          </a:xfrm>
          <a:prstGeom prst="rect">
            <a:avLst/>
          </a:prstGeom>
          <a:solidFill>
            <a:srgbClr val="0B63CE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05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-122"/>
              <a:cs typeface="Arial" panose="020B0604020202020204" pitchFamily="34" charset="-12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872234" y="4418838"/>
            <a:ext cx="3474720" cy="23774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流程评价</a:t>
            </a:r>
            <a:endParaRPr lang="en-US" sz="2000" b="1" dirty="0">
              <a:solidFill>
                <a:srgbClr val="063A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1872234" y="4784598"/>
            <a:ext cx="4480560" cy="2286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项目化闭环、证据链评价与焦点回应</a:t>
            </a:r>
            <a:endParaRPr lang="en-US" sz="1400" dirty="0">
              <a:solidFill>
                <a:srgbClr val="4C5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1872234" y="5113782"/>
            <a:ext cx="4297680" cy="0"/>
          </a:xfrm>
          <a:prstGeom prst="line">
            <a:avLst/>
          </a:prstGeom>
          <a:noFill/>
          <a:ln w="10160">
            <a:solidFill>
              <a:srgbClr val="D0DDEB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6617970" y="4400550"/>
            <a:ext cx="612648" cy="438912"/>
          </a:xfrm>
          <a:prstGeom prst="rect">
            <a:avLst/>
          </a:prstGeom>
          <a:solidFill>
            <a:srgbClr val="0B63CE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06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-122"/>
              <a:cs typeface="Arial" panose="020B0604020202020204" pitchFamily="34" charset="-12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7404354" y="4418838"/>
            <a:ext cx="3474720" cy="23774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总结展望</a:t>
            </a:r>
            <a:endParaRPr lang="en-US" sz="2000" b="1" dirty="0">
              <a:solidFill>
                <a:srgbClr val="063A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7404354" y="4784598"/>
            <a:ext cx="4480560" cy="2286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作品呈现与未来在线学习环境重构</a:t>
            </a:r>
            <a:endParaRPr lang="en-US" sz="1400" dirty="0">
              <a:solidFill>
                <a:srgbClr val="4C5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27" name="Shape 25"/>
          <p:cNvSpPr/>
          <p:nvPr/>
        </p:nvSpPr>
        <p:spPr>
          <a:xfrm>
            <a:off x="7404354" y="5113782"/>
            <a:ext cx="4297680" cy="0"/>
          </a:xfrm>
          <a:prstGeom prst="line">
            <a:avLst/>
          </a:prstGeom>
          <a:noFill/>
          <a:ln w="10160">
            <a:solidFill>
              <a:srgbClr val="D0DDEB"/>
            </a:solidFill>
            <a:prstDash val="solid"/>
          </a:ln>
        </p:spPr>
      </p:sp>
      <p:sp>
        <p:nvSpPr>
          <p:cNvPr id="33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3C80">
              <a:alpha val="100000"/>
            </a:srgbClr>
          </a:solidFill>
          <a:ln w="12700">
            <a:solidFill>
              <a:srgbClr val="0B63CE">
                <a:alpha val="0"/>
              </a:srgbClr>
            </a:solidFill>
            <a:prstDash val="solid"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976867" y="453495"/>
            <a:ext cx="9464040" cy="4114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参考文献</a:t>
            </a:r>
            <a:endParaRPr lang="en-US" sz="2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13234" y="1341225"/>
            <a:ext cx="10671046" cy="4658678"/>
          </a:xfrm>
          <a:prstGeom prst="rect">
            <a:avLst/>
          </a:prstGeom>
          <a:noFill/>
        </p:spPr>
        <p:txBody>
          <a:bodyPr wrap="square" lIns="635" tIns="635" rIns="635" bIns="635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[1]</a:t>
            </a:r>
            <a:r>
              <a:rPr lang="zh-CN" alt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常丽霞</a:t>
            </a:r>
            <a:r>
              <a:rPr lang="en-US" altLang="zh-CN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李胜楠</a:t>
            </a:r>
            <a:r>
              <a:rPr lang="en-US" altLang="zh-CN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郭迎霞</a:t>
            </a:r>
            <a:r>
              <a:rPr lang="en-US" altLang="zh-CN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张颖博 &amp; 李洋</a:t>
            </a:r>
            <a:r>
              <a:rPr lang="en-US" altLang="zh-CN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.(2026).AI</a:t>
            </a:r>
            <a:r>
              <a:rPr lang="zh-CN" alt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元宇宙赋能地理跨学科项目化学习环境构建——在“黄河时空沙盘”中探寻协同治理智慧</a:t>
            </a:r>
            <a:r>
              <a:rPr lang="en-US" altLang="zh-CN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地理教学</a:t>
            </a:r>
            <a:r>
              <a:rPr lang="en-US" altLang="zh-CN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,(09),20</a:t>
            </a:r>
            <a:r>
              <a:rPr lang="zh-CN" alt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en-US" altLang="zh-CN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26.</a:t>
            </a:r>
            <a:endParaRPr lang="en-US" altLang="zh-CN" sz="1600" dirty="0">
              <a:solidFill>
                <a:srgbClr val="1E2E3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[2]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华子荀 &amp; 付道明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.(2022).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学习元宇宙之内涵、机理、架构与应用研究——兼及虚拟化身的学习促进效果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远程教育杂志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,40(01),26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36.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1"/>
              </a:rPr>
              <a:t>https://doi.org/10.15881/j.cnki.cn33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https://doi.org/10.15881/j.cnki.cn33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2"/>
              </a:rPr>
              <a:t>1304/g4.2022.01.004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[3]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柳瑞雪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石长地 &amp; 孙众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.(2016).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学习管理系统和社交平台协作学习知识建构层次分析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中国远程教育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,(07),10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79.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3"/>
              </a:rPr>
              <a:t>https://doi.org/10.13541/j.cnki.chinade.20160726.006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[4]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潘志庚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夏先亮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郎旭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范佳荣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钟绍春 &amp; 李明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.(2025).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人工智能赋能的教育元宇宙研究与进展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北京师范大学学报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自然科学版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),61(04),614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624.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[5]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孙田琳子 &amp; 张亮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.(2025).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从“身体技术”到“技术身体”：现象学视域下元宇宙学习空间的建构转向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现代远程教育研究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,37(03),21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29.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[6]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周均奕 &amp; 尚俊杰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.(2025).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从模拟仿真到教育元宇宙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技术驱动下三维虚拟学习环境的演进脉络与生态重塑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中国电化教育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,(10),55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78.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3C80">
              <a:alpha val="100000"/>
            </a:srgbClr>
          </a:solidFill>
          <a:ln w="12700">
            <a:solidFill>
              <a:srgbClr val="0B63CE">
                <a:alpha val="0"/>
              </a:srgbClr>
            </a:solidFill>
            <a:prstDash val="solid"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3A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3A75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2834640" y="2331720"/>
            <a:ext cx="6583680" cy="7315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感谢观看</a:t>
            </a:r>
            <a:endParaRPr lang="en-US" sz="4200" dirty="0"/>
          </a:p>
        </p:txBody>
      </p:sp>
      <p:sp>
        <p:nvSpPr>
          <p:cNvPr id="4" name="Text 2"/>
          <p:cNvSpPr/>
          <p:nvPr/>
        </p:nvSpPr>
        <p:spPr>
          <a:xfrm>
            <a:off x="3840480" y="3246120"/>
            <a:ext cx="4572000" cy="32918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CDE5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敬请批评指正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4389120" y="3886200"/>
            <a:ext cx="3429000" cy="0"/>
          </a:xfrm>
          <a:prstGeom prst="line">
            <a:avLst/>
          </a:prstGeom>
          <a:noFill/>
          <a:ln w="38100">
            <a:solidFill>
              <a:srgbClr val="F0B429"/>
            </a:solidFill>
            <a:prstDash val="solid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3A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3A75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2194560" cy="6858000"/>
          </a:xfrm>
          <a:prstGeom prst="rect">
            <a:avLst/>
          </a:prstGeom>
          <a:solidFill>
            <a:srgbClr val="0B63CE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40063" y="2999632"/>
            <a:ext cx="914400" cy="6217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01</a:t>
            </a:r>
            <a:endParaRPr lang="en-US" sz="3600" dirty="0"/>
          </a:p>
        </p:txBody>
      </p:sp>
      <p:sp>
        <p:nvSpPr>
          <p:cNvPr id="5" name="Text 3"/>
          <p:cNvSpPr/>
          <p:nvPr/>
        </p:nvSpPr>
        <p:spPr>
          <a:xfrm>
            <a:off x="2926080" y="2148840"/>
            <a:ext cx="7863840" cy="2560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2BA7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BACKGROUND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2926080" y="2606040"/>
            <a:ext cx="8046720" cy="68580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5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设计缘起</a:t>
            </a:r>
            <a:endParaRPr lang="en-US" sz="3500" dirty="0"/>
          </a:p>
        </p:txBody>
      </p:sp>
      <p:sp>
        <p:nvSpPr>
          <p:cNvPr id="7" name="Text 5"/>
          <p:cNvSpPr/>
          <p:nvPr/>
        </p:nvSpPr>
        <p:spPr>
          <a:xfrm>
            <a:off x="2944368" y="3520440"/>
            <a:ext cx="7863840" cy="3474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dirty="0">
                <a:solidFill>
                  <a:srgbClr val="CDE5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为什么要重构在线学习环境？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2944368" y="4096512"/>
            <a:ext cx="3840480" cy="0"/>
          </a:xfrm>
          <a:prstGeom prst="line">
            <a:avLst/>
          </a:prstGeom>
          <a:noFill/>
          <a:ln w="25400">
            <a:solidFill>
              <a:srgbClr val="F0B429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2926080" y="6473952"/>
            <a:ext cx="8458200" cy="0"/>
          </a:xfrm>
          <a:prstGeom prst="line">
            <a:avLst/>
          </a:prstGeom>
          <a:noFill/>
          <a:ln w="7620">
            <a:solidFill>
              <a:srgbClr val="6FA9E8">
                <a:alpha val="45000"/>
              </a:srgbClr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2944368" y="6537960"/>
            <a:ext cx="5212080" cy="1463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B6D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西南大学｜教育元宇宙与未来学习空间设计</a:t>
            </a:r>
            <a:endParaRPr lang="en-US" sz="750" dirty="0"/>
          </a:p>
        </p:txBody>
      </p:sp>
      <p:sp>
        <p:nvSpPr>
          <p:cNvPr id="11" name="Text 9"/>
          <p:cNvSpPr/>
          <p:nvPr/>
        </p:nvSpPr>
        <p:spPr>
          <a:xfrm>
            <a:off x="11219688" y="6492240"/>
            <a:ext cx="457200" cy="1645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03</a:t>
            </a:r>
            <a:endParaRPr lang="en-US" sz="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3C80">
              <a:alpha val="100000"/>
            </a:srgbClr>
          </a:solidFill>
          <a:ln w="12700">
            <a:solidFill>
              <a:srgbClr val="0B63CE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20623" y="434467"/>
            <a:ext cx="9464040" cy="4114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设计缘起：在线学习环境的五类瓶颈</a:t>
            </a:r>
            <a:endParaRPr lang="en-US" sz="2300" dirty="0"/>
          </a:p>
        </p:txBody>
      </p:sp>
      <p:pic>
        <p:nvPicPr>
          <p:cNvPr id="5" name="图片 4" descr="post_object_image_30177587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2" y="4921572"/>
            <a:ext cx="12483279" cy="1659562"/>
          </a:xfrm>
          <a:prstGeom prst="rect">
            <a:avLst/>
          </a:prstGeom>
        </p:spPr>
      </p:pic>
      <p:sp>
        <p:nvSpPr>
          <p:cNvPr id="7" name="Text 7"/>
          <p:cNvSpPr/>
          <p:nvPr/>
        </p:nvSpPr>
        <p:spPr>
          <a:xfrm>
            <a:off x="6144768" y="1115568"/>
            <a:ext cx="1417320" cy="32918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学习体验弱</a:t>
            </a:r>
            <a:endParaRPr lang="en-US" dirty="0"/>
          </a:p>
        </p:txBody>
      </p:sp>
      <p:sp>
        <p:nvSpPr>
          <p:cNvPr id="8" name="Text 8"/>
          <p:cNvSpPr/>
          <p:nvPr/>
        </p:nvSpPr>
        <p:spPr>
          <a:xfrm>
            <a:off x="7726680" y="1124712"/>
            <a:ext cx="3520440" cy="292608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缺少沉浸感与具身参与</a:t>
            </a:r>
            <a:endParaRPr lang="en-US" sz="1600" dirty="0"/>
          </a:p>
        </p:txBody>
      </p:sp>
      <p:sp>
        <p:nvSpPr>
          <p:cNvPr id="9" name="Shape 9"/>
          <p:cNvSpPr/>
          <p:nvPr/>
        </p:nvSpPr>
        <p:spPr>
          <a:xfrm>
            <a:off x="6144768" y="1591056"/>
            <a:ext cx="5029200" cy="0"/>
          </a:xfrm>
          <a:prstGeom prst="line">
            <a:avLst/>
          </a:prstGeom>
          <a:noFill/>
          <a:ln w="11430">
            <a:solidFill>
              <a:srgbClr val="D8E6F6"/>
            </a:solidFill>
            <a:prstDash val="solid"/>
          </a:ln>
        </p:spPr>
      </p:sp>
      <p:sp>
        <p:nvSpPr>
          <p:cNvPr id="26" name="Text 10"/>
          <p:cNvSpPr/>
          <p:nvPr/>
        </p:nvSpPr>
        <p:spPr>
          <a:xfrm>
            <a:off x="6144768" y="1938528"/>
            <a:ext cx="1417320" cy="32918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F0B4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学习情境浅</a:t>
            </a:r>
            <a:endParaRPr lang="en-US" dirty="0"/>
          </a:p>
        </p:txBody>
      </p:sp>
      <p:sp>
        <p:nvSpPr>
          <p:cNvPr id="27" name="Text 11"/>
          <p:cNvSpPr/>
          <p:nvPr/>
        </p:nvSpPr>
        <p:spPr>
          <a:xfrm>
            <a:off x="7726680" y="1947672"/>
            <a:ext cx="3520440" cy="292608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知识脱离真实复杂问题</a:t>
            </a:r>
            <a:endParaRPr lang="en-US" sz="1600" dirty="0"/>
          </a:p>
        </p:txBody>
      </p:sp>
      <p:sp>
        <p:nvSpPr>
          <p:cNvPr id="29" name="Shape 12"/>
          <p:cNvSpPr/>
          <p:nvPr/>
        </p:nvSpPr>
        <p:spPr>
          <a:xfrm>
            <a:off x="6144768" y="2414016"/>
            <a:ext cx="5029200" cy="0"/>
          </a:xfrm>
          <a:prstGeom prst="line">
            <a:avLst/>
          </a:prstGeom>
          <a:noFill/>
          <a:ln w="11430">
            <a:solidFill>
              <a:srgbClr val="D8E6F6"/>
            </a:solidFill>
            <a:prstDash val="solid"/>
          </a:ln>
        </p:spPr>
      </p:sp>
      <p:sp>
        <p:nvSpPr>
          <p:cNvPr id="30" name="Text 13"/>
          <p:cNvSpPr/>
          <p:nvPr/>
        </p:nvSpPr>
        <p:spPr>
          <a:xfrm>
            <a:off x="6144768" y="2761488"/>
            <a:ext cx="1417320" cy="32918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2BA7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交互层次低</a:t>
            </a:r>
            <a:endParaRPr lang="en-US" dirty="0"/>
          </a:p>
        </p:txBody>
      </p:sp>
      <p:sp>
        <p:nvSpPr>
          <p:cNvPr id="31" name="Text 14"/>
          <p:cNvSpPr/>
          <p:nvPr/>
        </p:nvSpPr>
        <p:spPr>
          <a:xfrm>
            <a:off x="7726680" y="2770632"/>
            <a:ext cx="3520440" cy="292608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师生、生生、人—资源互动不足</a:t>
            </a:r>
            <a:endParaRPr lang="en-US" sz="1600" dirty="0"/>
          </a:p>
        </p:txBody>
      </p:sp>
      <p:sp>
        <p:nvSpPr>
          <p:cNvPr id="32" name="Shape 15"/>
          <p:cNvSpPr/>
          <p:nvPr/>
        </p:nvSpPr>
        <p:spPr>
          <a:xfrm>
            <a:off x="6144768" y="3236976"/>
            <a:ext cx="5029200" cy="0"/>
          </a:xfrm>
          <a:prstGeom prst="line">
            <a:avLst/>
          </a:prstGeom>
          <a:noFill/>
          <a:ln w="11430">
            <a:solidFill>
              <a:srgbClr val="D8E6F6"/>
            </a:solidFill>
            <a:prstDash val="solid"/>
          </a:ln>
        </p:spPr>
      </p:sp>
      <p:sp>
        <p:nvSpPr>
          <p:cNvPr id="33" name="Text 16"/>
          <p:cNvSpPr/>
          <p:nvPr/>
        </p:nvSpPr>
        <p:spPr>
          <a:xfrm>
            <a:off x="6144768" y="3584448"/>
            <a:ext cx="1417320" cy="32918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1CA7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协作效率低</a:t>
            </a:r>
            <a:endParaRPr lang="en-US" dirty="0"/>
          </a:p>
        </p:txBody>
      </p:sp>
      <p:sp>
        <p:nvSpPr>
          <p:cNvPr id="34" name="Text 17"/>
          <p:cNvSpPr/>
          <p:nvPr/>
        </p:nvSpPr>
        <p:spPr>
          <a:xfrm>
            <a:off x="7726680" y="3593592"/>
            <a:ext cx="3520440" cy="292608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远程小组难以形成深度共创</a:t>
            </a:r>
            <a:endParaRPr lang="en-US" sz="1600" dirty="0"/>
          </a:p>
        </p:txBody>
      </p:sp>
      <p:sp>
        <p:nvSpPr>
          <p:cNvPr id="35" name="Shape 18"/>
          <p:cNvSpPr/>
          <p:nvPr/>
        </p:nvSpPr>
        <p:spPr>
          <a:xfrm>
            <a:off x="6144768" y="4059936"/>
            <a:ext cx="5029200" cy="0"/>
          </a:xfrm>
          <a:prstGeom prst="line">
            <a:avLst/>
          </a:prstGeom>
          <a:noFill/>
          <a:ln w="11430">
            <a:solidFill>
              <a:srgbClr val="D8E6F6"/>
            </a:solidFill>
            <a:prstDash val="solid"/>
          </a:ln>
        </p:spPr>
      </p:sp>
      <p:sp>
        <p:nvSpPr>
          <p:cNvPr id="36" name="Text 19"/>
          <p:cNvSpPr/>
          <p:nvPr/>
        </p:nvSpPr>
        <p:spPr>
          <a:xfrm>
            <a:off x="6144768" y="4407408"/>
            <a:ext cx="1417320" cy="32918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E55D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评价单一</a:t>
            </a:r>
            <a:endParaRPr lang="en-US" dirty="0"/>
          </a:p>
        </p:txBody>
      </p:sp>
      <p:sp>
        <p:nvSpPr>
          <p:cNvPr id="37" name="Text 20"/>
          <p:cNvSpPr/>
          <p:nvPr/>
        </p:nvSpPr>
        <p:spPr>
          <a:xfrm>
            <a:off x="7726680" y="4416552"/>
            <a:ext cx="3520440" cy="292608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E2E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重结果、轻过程证据</a:t>
            </a:r>
            <a:endParaRPr lang="en-US" sz="1600" dirty="0"/>
          </a:p>
        </p:txBody>
      </p:sp>
      <p:sp>
        <p:nvSpPr>
          <p:cNvPr id="38" name="Shape 21"/>
          <p:cNvSpPr/>
          <p:nvPr/>
        </p:nvSpPr>
        <p:spPr>
          <a:xfrm>
            <a:off x="6144768" y="4882896"/>
            <a:ext cx="5029200" cy="0"/>
          </a:xfrm>
          <a:prstGeom prst="line">
            <a:avLst/>
          </a:prstGeom>
          <a:noFill/>
          <a:ln w="11430">
            <a:solidFill>
              <a:srgbClr val="D8E6F6"/>
            </a:solidFill>
            <a:prstDash val="solid"/>
          </a:ln>
        </p:spPr>
      </p:sp>
      <p:sp>
        <p:nvSpPr>
          <p:cNvPr id="39" name="Text 22"/>
          <p:cNvSpPr/>
          <p:nvPr/>
        </p:nvSpPr>
        <p:spPr>
          <a:xfrm>
            <a:off x="936832" y="5265114"/>
            <a:ext cx="10778639" cy="658368"/>
          </a:xfrm>
          <a:prstGeom prst="rect">
            <a:avLst/>
          </a:prstGeom>
          <a:noFill/>
          <a:ln w="13970" cmpd="sng">
            <a:noFill/>
            <a:prstDash val="solid"/>
            <a:miter lim="800000"/>
          </a:ln>
        </p:spPr>
        <p:txBody>
          <a:bodyPr wrap="square" lIns="1524" tIns="1524" rIns="1524" bIns="1524" rtlCol="0" anchor="ctr">
            <a:no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核心判断：未来在线学习环境应由“资源传递平台”转向“虚实融合、AI 协同、多维交互、证据驱动”的学习生态。</a:t>
            </a:r>
            <a:endParaRPr lang="en-US" sz="1600" dirty="0"/>
          </a:p>
        </p:txBody>
      </p:sp>
      <p:pic>
        <p:nvPicPr>
          <p:cNvPr id="40" name="图片 39" descr="post_object_image_26490596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38" y="845893"/>
            <a:ext cx="5915258" cy="46330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845058" y="411607"/>
            <a:ext cx="9464040" cy="4114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理论支撑：未来学习空间的五重依据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637449" y="1750930"/>
            <a:ext cx="347472" cy="310896"/>
          </a:xfrm>
          <a:prstGeom prst="rect">
            <a:avLst/>
          </a:prstGeom>
          <a:solidFill>
            <a:srgbClr val="0B63CE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140369" y="1723498"/>
            <a:ext cx="3955016" cy="2955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建构主义学习理论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1140369" y="2252802"/>
            <a:ext cx="6012416" cy="2955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真实情境中主动建构知识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5648665" y="1750930"/>
            <a:ext cx="347472" cy="310896"/>
          </a:xfrm>
          <a:prstGeom prst="rect">
            <a:avLst/>
          </a:prstGeom>
          <a:solidFill>
            <a:srgbClr val="2BA7FF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2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151585" y="1723498"/>
            <a:ext cx="4122597" cy="2955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深度学习理论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6151585" y="2252802"/>
            <a:ext cx="6179997" cy="2955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支持分析、推理、评价、创造等高阶思维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637449" y="2860465"/>
            <a:ext cx="347472" cy="310896"/>
          </a:xfrm>
          <a:prstGeom prst="rect">
            <a:avLst/>
          </a:prstGeom>
          <a:solidFill>
            <a:srgbClr val="0B63CE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3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140369" y="2833033"/>
            <a:ext cx="3955016" cy="2955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3DVLE“6C模型”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1140319" y="3320636"/>
            <a:ext cx="6012416" cy="2955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情境、认知、交流、协作、创造、文化</a:t>
            </a:r>
            <a:endParaRPr lang="en-US" sz="2400" dirty="0"/>
          </a:p>
        </p:txBody>
      </p:sp>
      <p:sp>
        <p:nvSpPr>
          <p:cNvPr id="19" name="Text 16"/>
          <p:cNvSpPr/>
          <p:nvPr/>
        </p:nvSpPr>
        <p:spPr>
          <a:xfrm>
            <a:off x="6254532" y="2860469"/>
            <a:ext cx="347472" cy="310896"/>
          </a:xfrm>
          <a:prstGeom prst="rect">
            <a:avLst/>
          </a:prstGeom>
          <a:solidFill>
            <a:srgbClr val="2BA7FF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4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757452" y="2833037"/>
            <a:ext cx="4122597" cy="2955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技术身体理论</a:t>
            </a:r>
            <a:endParaRPr lang="en-US" sz="2400" dirty="0"/>
          </a:p>
        </p:txBody>
      </p:sp>
      <p:sp>
        <p:nvSpPr>
          <p:cNvPr id="21" name="Text 18"/>
          <p:cNvSpPr/>
          <p:nvPr/>
        </p:nvSpPr>
        <p:spPr>
          <a:xfrm>
            <a:off x="6757401" y="3307750"/>
            <a:ext cx="6179997" cy="2955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身体、技术与空间的共生关系</a:t>
            </a:r>
            <a:endParaRPr lang="en-US" sz="2400" dirty="0"/>
          </a:p>
        </p:txBody>
      </p:sp>
      <p:sp>
        <p:nvSpPr>
          <p:cNvPr id="22" name="Text 19"/>
          <p:cNvSpPr/>
          <p:nvPr/>
        </p:nvSpPr>
        <p:spPr>
          <a:xfrm>
            <a:off x="3212256" y="4035143"/>
            <a:ext cx="347472" cy="310896"/>
          </a:xfrm>
          <a:prstGeom prst="rect">
            <a:avLst/>
          </a:prstGeom>
          <a:solidFill>
            <a:srgbClr val="0B63CE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5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3715176" y="4007711"/>
            <a:ext cx="2459686" cy="2955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学习元宇宙机制</a:t>
            </a:r>
            <a:endParaRPr lang="en-US" sz="2400" dirty="0"/>
          </a:p>
        </p:txBody>
      </p:sp>
      <p:sp>
        <p:nvSpPr>
          <p:cNvPr id="24" name="Text 21"/>
          <p:cNvSpPr/>
          <p:nvPr/>
        </p:nvSpPr>
        <p:spPr>
          <a:xfrm>
            <a:off x="3710663" y="4462111"/>
            <a:ext cx="4517086" cy="2955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共同在场、心流体验与虚拟化身</a:t>
            </a:r>
            <a:endParaRPr lang="en-US" sz="2400" dirty="0"/>
          </a:p>
        </p:txBody>
      </p:sp>
      <p:sp>
        <p:nvSpPr>
          <p:cNvPr id="25" name="Text 22"/>
          <p:cNvSpPr/>
          <p:nvPr/>
        </p:nvSpPr>
        <p:spPr>
          <a:xfrm>
            <a:off x="804514" y="5179883"/>
            <a:ext cx="10514831" cy="658368"/>
          </a:xfrm>
          <a:prstGeom prst="rect">
            <a:avLst/>
          </a:prstGeom>
          <a:solidFill>
            <a:srgbClr val="FFF5D7"/>
          </a:solidFill>
          <a:ln w="13970">
            <a:solidFill>
              <a:srgbClr val="F0B429"/>
            </a:solidFill>
          </a:ln>
        </p:spPr>
        <p:txBody>
          <a:bodyPr wrap="square" lIns="1524" tIns="1524" rIns="1524" bIns="1524" rtlCol="0" anchor="ctr"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设计逻辑：以真实问题驱动认知深化，以技术空间扩展学习关系，以过程证据支撑教育判断。</a:t>
            </a:r>
            <a:endParaRPr lang="en-US" sz="2000" dirty="0"/>
          </a:p>
        </p:txBody>
      </p:sp>
      <p:sp>
        <p:nvSpPr>
          <p:cNvPr id="3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3C80">
              <a:alpha val="100000"/>
            </a:srgbClr>
          </a:solidFill>
          <a:ln w="12700">
            <a:solidFill>
              <a:srgbClr val="0B63CE">
                <a:alpha val="0"/>
              </a:srgbClr>
            </a:solidFill>
            <a:prstDash val="solid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901573" y="411607"/>
            <a:ext cx="9464040" cy="4114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通用设计理念：从“屏幕中的课堂”到“可进入的学习世界”</a:t>
            </a:r>
            <a:endParaRPr lang="en-US" sz="2300" dirty="0"/>
          </a:p>
        </p:txBody>
      </p:sp>
      <p:sp>
        <p:nvSpPr>
          <p:cNvPr id="3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3C80">
              <a:alpha val="100000"/>
            </a:srgbClr>
          </a:solidFill>
          <a:ln w="12700">
            <a:solidFill>
              <a:srgbClr val="0B63CE">
                <a:alpha val="0"/>
              </a:srgbClr>
            </a:solidFill>
            <a:prstDash val="solid"/>
          </a:ln>
        </p:spPr>
      </p:sp>
      <p:pic>
        <p:nvPicPr>
          <p:cNvPr id="2" name="Image 0" descr="/mnt/data/a_wide_cinematic_futuristic_concept_illustration_batch_1.png"/>
          <p:cNvPicPr>
            <a:picLocks noChangeAspect="1"/>
          </p:cNvPicPr>
          <p:nvPr/>
        </p:nvPicPr>
        <p:blipFill>
          <a:blip r:embed="rId1"/>
          <a:srcRect l="17549" r="17549"/>
          <a:stretch>
            <a:fillRect/>
          </a:stretch>
        </p:blipFill>
        <p:spPr>
          <a:xfrm>
            <a:off x="658368" y="1143000"/>
            <a:ext cx="4956048" cy="4297680"/>
          </a:xfrm>
          <a:prstGeom prst="rect">
            <a:avLst/>
          </a:prstGeom>
        </p:spPr>
      </p:pic>
      <p:sp>
        <p:nvSpPr>
          <p:cNvPr id="5" name="Shape 6"/>
          <p:cNvSpPr/>
          <p:nvPr/>
        </p:nvSpPr>
        <p:spPr>
          <a:xfrm>
            <a:off x="658368" y="1143000"/>
            <a:ext cx="4956048" cy="4297680"/>
          </a:xfrm>
          <a:prstGeom prst="roundRect">
            <a:avLst>
              <a:gd name="adj" fmla="val 2128"/>
            </a:avLst>
          </a:prstGeom>
          <a:solidFill>
            <a:srgbClr val="FFFFFF">
              <a:alpha val="0"/>
            </a:srgbClr>
          </a:solidFill>
          <a:ln w="13970">
            <a:solidFill>
              <a:srgbClr val="DAE6F7"/>
            </a:solidFill>
            <a:prstDash val="solid"/>
          </a:ln>
        </p:spPr>
      </p:sp>
      <p:sp>
        <p:nvSpPr>
          <p:cNvPr id="6" name="Text 7"/>
          <p:cNvSpPr/>
          <p:nvPr/>
        </p:nvSpPr>
        <p:spPr>
          <a:xfrm>
            <a:off x="6080760" y="1097280"/>
            <a:ext cx="2011680" cy="3200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传统在线课堂</a:t>
            </a:r>
            <a:endParaRPr lang="en-US" sz="2000" dirty="0"/>
          </a:p>
        </p:txBody>
      </p:sp>
      <p:sp>
        <p:nvSpPr>
          <p:cNvPr id="7" name="Text 8"/>
          <p:cNvSpPr/>
          <p:nvPr/>
        </p:nvSpPr>
        <p:spPr>
          <a:xfrm>
            <a:off x="8915400" y="1097280"/>
            <a:ext cx="2148840" cy="3200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未来学习空间</a:t>
            </a:r>
            <a:endParaRPr lang="en-US" sz="2000" dirty="0"/>
          </a:p>
        </p:txBody>
      </p:sp>
      <p:sp>
        <p:nvSpPr>
          <p:cNvPr id="28" name="Text 9"/>
          <p:cNvSpPr/>
          <p:nvPr/>
        </p:nvSpPr>
        <p:spPr>
          <a:xfrm>
            <a:off x="5961888" y="1691640"/>
            <a:ext cx="2240280" cy="310896"/>
          </a:xfrm>
          <a:prstGeom prst="rect">
            <a:avLst/>
          </a:prstGeom>
          <a:solidFill>
            <a:srgbClr val="F0F3F7"/>
          </a:solidFill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看视频、听讲解</a:t>
            </a:r>
            <a:endParaRPr lang="en-US" sz="1600" dirty="0"/>
          </a:p>
        </p:txBody>
      </p:sp>
      <p:sp>
        <p:nvSpPr>
          <p:cNvPr id="29" name="Text 10"/>
          <p:cNvSpPr/>
          <p:nvPr/>
        </p:nvSpPr>
        <p:spPr>
          <a:xfrm>
            <a:off x="8302752" y="1700784"/>
            <a:ext cx="347472" cy="2560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0B429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→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30" name="Text 11"/>
          <p:cNvSpPr/>
          <p:nvPr/>
        </p:nvSpPr>
        <p:spPr>
          <a:xfrm>
            <a:off x="8750808" y="1691640"/>
            <a:ext cx="2606040" cy="310896"/>
          </a:xfrm>
          <a:prstGeom prst="rect">
            <a:avLst/>
          </a:prstGeom>
          <a:solidFill>
            <a:srgbClr val="EAF4FF"/>
          </a:solidFill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沉浸式进入情境</a:t>
            </a:r>
            <a:endParaRPr lang="en-US" sz="1600" dirty="0"/>
          </a:p>
        </p:txBody>
      </p:sp>
      <p:sp>
        <p:nvSpPr>
          <p:cNvPr id="31" name="Text 12"/>
          <p:cNvSpPr/>
          <p:nvPr/>
        </p:nvSpPr>
        <p:spPr>
          <a:xfrm>
            <a:off x="5961888" y="2313432"/>
            <a:ext cx="2240280" cy="310896"/>
          </a:xfrm>
          <a:prstGeom prst="rect">
            <a:avLst/>
          </a:prstGeom>
          <a:solidFill>
            <a:srgbClr val="F0F3F7"/>
          </a:solidFill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教师单向讲授</a:t>
            </a:r>
            <a:endParaRPr lang="en-US" sz="1600" dirty="0"/>
          </a:p>
        </p:txBody>
      </p:sp>
      <p:sp>
        <p:nvSpPr>
          <p:cNvPr id="32" name="Text 13"/>
          <p:cNvSpPr/>
          <p:nvPr/>
        </p:nvSpPr>
        <p:spPr>
          <a:xfrm>
            <a:off x="8302752" y="2322576"/>
            <a:ext cx="347472" cy="2560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0B429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→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33" name="Text 14"/>
          <p:cNvSpPr/>
          <p:nvPr/>
        </p:nvSpPr>
        <p:spPr>
          <a:xfrm>
            <a:off x="8750808" y="2313432"/>
            <a:ext cx="2606040" cy="310896"/>
          </a:xfrm>
          <a:prstGeom prst="rect">
            <a:avLst/>
          </a:prstGeom>
          <a:solidFill>
            <a:srgbClr val="EAF4FF"/>
          </a:solidFill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人机协同支持</a:t>
            </a:r>
            <a:endParaRPr lang="en-US" sz="1600" dirty="0"/>
          </a:p>
        </p:txBody>
      </p:sp>
      <p:sp>
        <p:nvSpPr>
          <p:cNvPr id="34" name="Text 15"/>
          <p:cNvSpPr/>
          <p:nvPr/>
        </p:nvSpPr>
        <p:spPr>
          <a:xfrm>
            <a:off x="5961888" y="2935224"/>
            <a:ext cx="2240280" cy="310896"/>
          </a:xfrm>
          <a:prstGeom prst="rect">
            <a:avLst/>
          </a:prstGeom>
          <a:solidFill>
            <a:srgbClr val="F0F3F7"/>
          </a:solidFill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资源静态呈现</a:t>
            </a:r>
            <a:endParaRPr lang="en-US" sz="1600" dirty="0"/>
          </a:p>
        </p:txBody>
      </p:sp>
      <p:sp>
        <p:nvSpPr>
          <p:cNvPr id="35" name="Text 16"/>
          <p:cNvSpPr/>
          <p:nvPr/>
        </p:nvSpPr>
        <p:spPr>
          <a:xfrm>
            <a:off x="8302752" y="2944368"/>
            <a:ext cx="347472" cy="2560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0B429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→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36" name="Text 17"/>
          <p:cNvSpPr/>
          <p:nvPr/>
        </p:nvSpPr>
        <p:spPr>
          <a:xfrm>
            <a:off x="8750808" y="2935224"/>
            <a:ext cx="2606040" cy="310896"/>
          </a:xfrm>
          <a:prstGeom prst="rect">
            <a:avLst/>
          </a:prstGeom>
          <a:solidFill>
            <a:srgbClr val="EAF4FF"/>
          </a:solidFill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对象可操作、数据可推演</a:t>
            </a:r>
            <a:endParaRPr lang="en-US" sz="1600" dirty="0"/>
          </a:p>
        </p:txBody>
      </p:sp>
      <p:sp>
        <p:nvSpPr>
          <p:cNvPr id="37" name="Text 18"/>
          <p:cNvSpPr/>
          <p:nvPr/>
        </p:nvSpPr>
        <p:spPr>
          <a:xfrm>
            <a:off x="5961888" y="3557016"/>
            <a:ext cx="2240280" cy="310896"/>
          </a:xfrm>
          <a:prstGeom prst="rect">
            <a:avLst/>
          </a:prstGeom>
          <a:solidFill>
            <a:srgbClr val="F0F3F7"/>
          </a:solidFill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作业提交</a:t>
            </a:r>
            <a:endParaRPr lang="en-US" sz="1600" dirty="0"/>
          </a:p>
        </p:txBody>
      </p:sp>
      <p:sp>
        <p:nvSpPr>
          <p:cNvPr id="38" name="Text 19"/>
          <p:cNvSpPr/>
          <p:nvPr/>
        </p:nvSpPr>
        <p:spPr>
          <a:xfrm>
            <a:off x="8302752" y="3566160"/>
            <a:ext cx="347472" cy="2560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0B429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→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39" name="Text 20"/>
          <p:cNvSpPr/>
          <p:nvPr/>
        </p:nvSpPr>
        <p:spPr>
          <a:xfrm>
            <a:off x="8750808" y="3557016"/>
            <a:ext cx="2606040" cy="310896"/>
          </a:xfrm>
          <a:prstGeom prst="rect">
            <a:avLst/>
          </a:prstGeom>
          <a:solidFill>
            <a:srgbClr val="EAF4FF"/>
          </a:solidFill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作品共创与迭代</a:t>
            </a:r>
            <a:endParaRPr lang="en-US" sz="1600" dirty="0"/>
          </a:p>
        </p:txBody>
      </p:sp>
      <p:sp>
        <p:nvSpPr>
          <p:cNvPr id="40" name="Text 21"/>
          <p:cNvSpPr/>
          <p:nvPr/>
        </p:nvSpPr>
        <p:spPr>
          <a:xfrm>
            <a:off x="5961888" y="4178808"/>
            <a:ext cx="2240280" cy="310896"/>
          </a:xfrm>
          <a:prstGeom prst="rect">
            <a:avLst/>
          </a:prstGeom>
          <a:solidFill>
            <a:srgbClr val="F0F3F7"/>
          </a:solidFill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结果评价</a:t>
            </a:r>
            <a:endParaRPr lang="en-US" sz="1600" dirty="0"/>
          </a:p>
        </p:txBody>
      </p:sp>
      <p:sp>
        <p:nvSpPr>
          <p:cNvPr id="41" name="Text 22"/>
          <p:cNvSpPr/>
          <p:nvPr/>
        </p:nvSpPr>
        <p:spPr>
          <a:xfrm>
            <a:off x="8302752" y="4187952"/>
            <a:ext cx="347472" cy="2560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0B429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→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42" name="Text 23"/>
          <p:cNvSpPr/>
          <p:nvPr/>
        </p:nvSpPr>
        <p:spPr>
          <a:xfrm>
            <a:off x="8750808" y="4178808"/>
            <a:ext cx="2606040" cy="310896"/>
          </a:xfrm>
          <a:prstGeom prst="rect">
            <a:avLst/>
          </a:prstGeom>
          <a:solidFill>
            <a:srgbClr val="EAF4FF"/>
          </a:solidFill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全过程学习证据评价</a:t>
            </a:r>
            <a:endParaRPr lang="en-US" sz="1600" dirty="0"/>
          </a:p>
        </p:txBody>
      </p:sp>
      <p:sp>
        <p:nvSpPr>
          <p:cNvPr id="43" name="Text 24"/>
          <p:cNvSpPr/>
          <p:nvPr/>
        </p:nvSpPr>
        <p:spPr>
          <a:xfrm>
            <a:off x="6016752" y="5212080"/>
            <a:ext cx="5266944" cy="749808"/>
          </a:xfrm>
          <a:prstGeom prst="rect">
            <a:avLst/>
          </a:prstGeom>
          <a:solidFill>
            <a:srgbClr val="EAF4FF"/>
          </a:solidFill>
          <a:ln w="13970">
            <a:solidFill>
              <a:srgbClr val="0B63CE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3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核心转向：学习空间从“屏幕中的课堂”转向“可进入、可交互、可协作、可生成的学习世界”。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818388" y="402717"/>
            <a:ext cx="9464040" cy="4114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通用未来学习空间模型：元境学堂</a:t>
            </a:r>
            <a:endParaRPr lang="en-US" sz="2300" dirty="0"/>
          </a:p>
        </p:txBody>
      </p:sp>
      <p:sp>
        <p:nvSpPr>
          <p:cNvPr id="3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3C80">
              <a:alpha val="100000"/>
            </a:srgbClr>
          </a:solidFill>
          <a:ln w="12700">
            <a:solidFill>
              <a:srgbClr val="0B63CE">
                <a:alpha val="0"/>
              </a:srgbClr>
            </a:solidFill>
            <a:prstDash val="solid"/>
          </a:ln>
        </p:spPr>
      </p:sp>
      <p:pic>
        <p:nvPicPr>
          <p:cNvPr id="2" name="Image 0" descr="/mnt/data/a_high_detail_isometric_3d_sci_fi_tech_illustratio_batch_4.png"/>
          <p:cNvPicPr>
            <a:picLocks noChangeAspect="1"/>
          </p:cNvPicPr>
          <p:nvPr/>
        </p:nvPicPr>
        <p:blipFill>
          <a:blip r:embed="rId1"/>
          <a:srcRect l="18669" r="18669"/>
          <a:stretch>
            <a:fillRect/>
          </a:stretch>
        </p:blipFill>
        <p:spPr>
          <a:xfrm>
            <a:off x="621792" y="1051560"/>
            <a:ext cx="4937760" cy="4434840"/>
          </a:xfrm>
          <a:prstGeom prst="rect">
            <a:avLst/>
          </a:prstGeom>
        </p:spPr>
      </p:pic>
      <p:sp>
        <p:nvSpPr>
          <p:cNvPr id="30" name="Shape 6"/>
          <p:cNvSpPr/>
          <p:nvPr/>
        </p:nvSpPr>
        <p:spPr>
          <a:xfrm>
            <a:off x="621792" y="1051560"/>
            <a:ext cx="4937760" cy="4434840"/>
          </a:xfrm>
          <a:prstGeom prst="roundRect">
            <a:avLst>
              <a:gd name="adj" fmla="val 2062"/>
            </a:avLst>
          </a:prstGeom>
          <a:solidFill>
            <a:srgbClr val="FFFFFF">
              <a:alpha val="0"/>
            </a:srgbClr>
          </a:solidFill>
          <a:ln w="13970">
            <a:solidFill>
              <a:srgbClr val="DAE6F7"/>
            </a:solidFill>
            <a:prstDash val="solid"/>
          </a:ln>
        </p:spPr>
      </p:sp>
      <p:sp>
        <p:nvSpPr>
          <p:cNvPr id="31" name="Text 7"/>
          <p:cNvSpPr/>
          <p:nvPr/>
        </p:nvSpPr>
        <p:spPr>
          <a:xfrm>
            <a:off x="5897880" y="814229"/>
            <a:ext cx="5349240" cy="56651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“元境学堂”是一个可迁移到不同学科的未来在线学习环境模型。</a:t>
            </a:r>
            <a:endParaRPr lang="en-US" sz="1600" dirty="0"/>
          </a:p>
        </p:txBody>
      </p:sp>
      <p:sp>
        <p:nvSpPr>
          <p:cNvPr id="32" name="Text 8"/>
          <p:cNvSpPr/>
          <p:nvPr/>
        </p:nvSpPr>
        <p:spPr>
          <a:xfrm>
            <a:off x="5904958" y="1544399"/>
            <a:ext cx="2514600" cy="1243289"/>
          </a:xfrm>
          <a:prstGeom prst="rect">
            <a:avLst/>
          </a:prstGeom>
          <a:solidFill>
            <a:srgbClr val="FFFFFF"/>
          </a:solidFill>
          <a:ln w="10160">
            <a:solidFill>
              <a:srgbClr val="D9E6F7"/>
            </a:solidFill>
          </a:ln>
        </p:spPr>
        <p:txBody>
          <a:bodyPr wrap="square" lIns="1524" tIns="1524" rIns="1524" bIns="1524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AI 导学区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学习画像｜路径推荐｜智能答疑</a:t>
            </a:r>
            <a:endParaRPr lang="en-US" sz="1600" dirty="0"/>
          </a:p>
        </p:txBody>
      </p:sp>
      <p:sp>
        <p:nvSpPr>
          <p:cNvPr id="33" name="Shape 9"/>
          <p:cNvSpPr/>
          <p:nvPr/>
        </p:nvSpPr>
        <p:spPr>
          <a:xfrm>
            <a:off x="5897880" y="1505458"/>
            <a:ext cx="2514600" cy="54864"/>
          </a:xfrm>
          <a:prstGeom prst="rect">
            <a:avLst/>
          </a:prstGeom>
          <a:solidFill>
            <a:srgbClr val="0B63CE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34" name="Text 10"/>
          <p:cNvSpPr/>
          <p:nvPr/>
        </p:nvSpPr>
        <p:spPr>
          <a:xfrm>
            <a:off x="6007608" y="1587754"/>
            <a:ext cx="2295144" cy="20116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AI 导学区</a:t>
            </a:r>
            <a:endParaRPr lang="en-US" sz="1600" dirty="0"/>
          </a:p>
        </p:txBody>
      </p:sp>
      <p:sp>
        <p:nvSpPr>
          <p:cNvPr id="35" name="Text 11"/>
          <p:cNvSpPr/>
          <p:nvPr/>
        </p:nvSpPr>
        <p:spPr>
          <a:xfrm>
            <a:off x="8602438" y="1544399"/>
            <a:ext cx="2514600" cy="1243289"/>
          </a:xfrm>
          <a:prstGeom prst="rect">
            <a:avLst/>
          </a:prstGeom>
          <a:solidFill>
            <a:srgbClr val="FFFFFF"/>
          </a:solidFill>
          <a:ln w="10160">
            <a:solidFill>
              <a:srgbClr val="D9E6F7"/>
            </a:solidFill>
          </a:ln>
        </p:spPr>
        <p:txBody>
          <a:bodyPr wrap="square" lIns="1524" tIns="1524" rIns="1524" bIns="1524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沉浸探索区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XR 情境体验｜虚拟实验｜具身学习</a:t>
            </a:r>
            <a:endParaRPr lang="en-US" sz="1600" dirty="0"/>
          </a:p>
        </p:txBody>
      </p:sp>
      <p:sp>
        <p:nvSpPr>
          <p:cNvPr id="36" name="Shape 12"/>
          <p:cNvSpPr/>
          <p:nvPr/>
        </p:nvSpPr>
        <p:spPr>
          <a:xfrm>
            <a:off x="8595360" y="1505458"/>
            <a:ext cx="2514600" cy="54864"/>
          </a:xfrm>
          <a:prstGeom prst="rect">
            <a:avLst/>
          </a:prstGeom>
          <a:solidFill>
            <a:srgbClr val="2BA7FF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37" name="Text 13"/>
          <p:cNvSpPr/>
          <p:nvPr/>
        </p:nvSpPr>
        <p:spPr>
          <a:xfrm>
            <a:off x="8705088" y="1587754"/>
            <a:ext cx="2295144" cy="20116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2BA7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沉浸探索区</a:t>
            </a:r>
            <a:endParaRPr lang="en-US" sz="1600" dirty="0"/>
          </a:p>
        </p:txBody>
      </p:sp>
      <p:sp>
        <p:nvSpPr>
          <p:cNvPr id="38" name="Text 14"/>
          <p:cNvSpPr/>
          <p:nvPr/>
        </p:nvSpPr>
        <p:spPr>
          <a:xfrm>
            <a:off x="5897880" y="2854277"/>
            <a:ext cx="2514600" cy="1298153"/>
          </a:xfrm>
          <a:prstGeom prst="rect">
            <a:avLst/>
          </a:prstGeom>
          <a:solidFill>
            <a:srgbClr val="FFFFFF"/>
          </a:solidFill>
          <a:ln w="10160">
            <a:solidFill>
              <a:srgbClr val="D9E6F7"/>
            </a:solidFill>
          </a:ln>
        </p:spPr>
        <p:txBody>
          <a:bodyPr wrap="square" lIns="1524" tIns="1524" rIns="1524" bIns="1524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协作共创区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Avatar 互动｜小组共建｜知识协商</a:t>
            </a:r>
            <a:endParaRPr lang="en-US" sz="1600" dirty="0"/>
          </a:p>
        </p:txBody>
      </p:sp>
      <p:sp>
        <p:nvSpPr>
          <p:cNvPr id="39" name="Shape 15"/>
          <p:cNvSpPr/>
          <p:nvPr/>
        </p:nvSpPr>
        <p:spPr>
          <a:xfrm>
            <a:off x="5897880" y="2854325"/>
            <a:ext cx="2514600" cy="54864"/>
          </a:xfrm>
          <a:prstGeom prst="rect">
            <a:avLst/>
          </a:prstGeom>
          <a:solidFill>
            <a:srgbClr val="1CA781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40" name="Text 16"/>
          <p:cNvSpPr/>
          <p:nvPr/>
        </p:nvSpPr>
        <p:spPr>
          <a:xfrm>
            <a:off x="6007608" y="2936621"/>
            <a:ext cx="2295144" cy="20116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1CA7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协作共创区</a:t>
            </a:r>
            <a:endParaRPr lang="en-US" sz="1600" dirty="0"/>
          </a:p>
        </p:txBody>
      </p:sp>
      <p:sp>
        <p:nvSpPr>
          <p:cNvPr id="41" name="Text 17"/>
          <p:cNvSpPr/>
          <p:nvPr/>
        </p:nvSpPr>
        <p:spPr>
          <a:xfrm>
            <a:off x="8595360" y="2854277"/>
            <a:ext cx="2514600" cy="1298153"/>
          </a:xfrm>
          <a:prstGeom prst="rect">
            <a:avLst/>
          </a:prstGeom>
          <a:solidFill>
            <a:srgbClr val="FFFFFF"/>
          </a:solidFill>
          <a:ln w="10160">
            <a:solidFill>
              <a:srgbClr val="D9E6F7"/>
            </a:solidFill>
          </a:ln>
        </p:spPr>
        <p:txBody>
          <a:bodyPr wrap="square" lIns="1524" tIns="1524" rIns="1524" bIns="1524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数据分析区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学习数据｜学科数据｜过程可视化</a:t>
            </a:r>
            <a:endParaRPr lang="en-US" sz="1600" dirty="0"/>
          </a:p>
        </p:txBody>
      </p:sp>
      <p:sp>
        <p:nvSpPr>
          <p:cNvPr id="42" name="Shape 18"/>
          <p:cNvSpPr/>
          <p:nvPr/>
        </p:nvSpPr>
        <p:spPr>
          <a:xfrm>
            <a:off x="8595360" y="2854325"/>
            <a:ext cx="2514600" cy="54864"/>
          </a:xfrm>
          <a:prstGeom prst="rect">
            <a:avLst/>
          </a:prstGeom>
          <a:solidFill>
            <a:srgbClr val="F0B429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43" name="Text 19"/>
          <p:cNvSpPr/>
          <p:nvPr/>
        </p:nvSpPr>
        <p:spPr>
          <a:xfrm>
            <a:off x="8705088" y="2936621"/>
            <a:ext cx="2295144" cy="20116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F0B4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数据分析区</a:t>
            </a:r>
            <a:endParaRPr lang="en-US" sz="1600" dirty="0"/>
          </a:p>
        </p:txBody>
      </p:sp>
      <p:sp>
        <p:nvSpPr>
          <p:cNvPr id="44" name="Text 20"/>
          <p:cNvSpPr/>
          <p:nvPr/>
        </p:nvSpPr>
        <p:spPr>
          <a:xfrm>
            <a:off x="5908497" y="4188247"/>
            <a:ext cx="2514600" cy="1298153"/>
          </a:xfrm>
          <a:prstGeom prst="rect">
            <a:avLst/>
          </a:prstGeom>
          <a:solidFill>
            <a:srgbClr val="FFFFFF"/>
          </a:solidFill>
          <a:ln w="10160">
            <a:solidFill>
              <a:srgbClr val="D9E6F7"/>
            </a:solidFill>
          </a:ln>
        </p:spPr>
        <p:txBody>
          <a:bodyPr wrap="square" lIns="1524" tIns="1524" rIns="1524" bIns="1524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决策推演区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模拟实验｜方案比较｜复杂问题解决</a:t>
            </a:r>
            <a:endParaRPr lang="en-US" sz="1600" dirty="0"/>
          </a:p>
        </p:txBody>
      </p:sp>
      <p:sp>
        <p:nvSpPr>
          <p:cNvPr id="45" name="Shape 21"/>
          <p:cNvSpPr/>
          <p:nvPr/>
        </p:nvSpPr>
        <p:spPr>
          <a:xfrm>
            <a:off x="5897880" y="4188294"/>
            <a:ext cx="2514600" cy="54864"/>
          </a:xfrm>
          <a:prstGeom prst="rect">
            <a:avLst/>
          </a:prstGeom>
          <a:solidFill>
            <a:srgbClr val="E55D5D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46" name="Text 22"/>
          <p:cNvSpPr/>
          <p:nvPr/>
        </p:nvSpPr>
        <p:spPr>
          <a:xfrm>
            <a:off x="6007608" y="4270590"/>
            <a:ext cx="2295144" cy="20116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E55D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决策推演区</a:t>
            </a:r>
            <a:endParaRPr lang="en-US" sz="1600" dirty="0"/>
          </a:p>
        </p:txBody>
      </p:sp>
      <p:sp>
        <p:nvSpPr>
          <p:cNvPr id="47" name="Text 23"/>
          <p:cNvSpPr/>
          <p:nvPr/>
        </p:nvSpPr>
        <p:spPr>
          <a:xfrm>
            <a:off x="8605977" y="4188247"/>
            <a:ext cx="2514600" cy="1298153"/>
          </a:xfrm>
          <a:prstGeom prst="rect">
            <a:avLst/>
          </a:prstGeom>
          <a:solidFill>
            <a:srgbClr val="FFFFFF"/>
          </a:solidFill>
          <a:ln w="10160">
            <a:solidFill>
              <a:srgbClr val="D9E6F7"/>
            </a:solidFill>
          </a:ln>
        </p:spPr>
        <p:txBody>
          <a:bodyPr wrap="square" lIns="1524" tIns="1524" rIns="1524" bIns="1524" rtlCol="0"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反思评价区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dirty="0">
                <a:solidFill>
                  <a:srgbClr val="4C5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学习档案｜作品迭代｜多元评价</a:t>
            </a:r>
            <a:endParaRPr lang="en-US" sz="1600" dirty="0"/>
          </a:p>
        </p:txBody>
      </p:sp>
      <p:sp>
        <p:nvSpPr>
          <p:cNvPr id="48" name="Shape 24"/>
          <p:cNvSpPr/>
          <p:nvPr/>
        </p:nvSpPr>
        <p:spPr>
          <a:xfrm>
            <a:off x="8595360" y="4188294"/>
            <a:ext cx="2514600" cy="54864"/>
          </a:xfrm>
          <a:prstGeom prst="rect">
            <a:avLst/>
          </a:prstGeom>
          <a:solidFill>
            <a:srgbClr val="063A75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49" name="Text 25"/>
          <p:cNvSpPr/>
          <p:nvPr/>
        </p:nvSpPr>
        <p:spPr>
          <a:xfrm>
            <a:off x="8705088" y="4270590"/>
            <a:ext cx="2295144" cy="20116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反思评价区</a:t>
            </a:r>
            <a:endParaRPr lang="en-US" sz="1600" dirty="0"/>
          </a:p>
        </p:txBody>
      </p:sp>
      <p:sp>
        <p:nvSpPr>
          <p:cNvPr id="50" name="Text 26"/>
          <p:cNvSpPr/>
          <p:nvPr/>
        </p:nvSpPr>
        <p:spPr>
          <a:xfrm>
            <a:off x="5897880" y="5623560"/>
            <a:ext cx="5486400" cy="704342"/>
          </a:xfrm>
          <a:prstGeom prst="rect">
            <a:avLst/>
          </a:prstGeom>
          <a:solidFill>
            <a:srgbClr val="FFF5D7"/>
          </a:solidFill>
          <a:ln w="13970">
            <a:solidFill>
              <a:srgbClr val="F0B429"/>
            </a:solidFill>
          </a:ln>
        </p:spPr>
        <p:txBody>
          <a:bodyPr wrap="square" lIns="1524" tIns="1524" rIns="1524" bIns="1524" rtlCol="0" anchor="ctr"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设计原则：功能区不是“模块堆叠”，而是围绕深度学习任务形成的学习活动生态。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1755648" y="347472"/>
            <a:ext cx="9464040" cy="4114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通用学习流程：面向深度学习的项目化闭环</a:t>
            </a:r>
            <a:endParaRPr lang="en-US" sz="2300" dirty="0"/>
          </a:p>
        </p:txBody>
      </p:sp>
      <p:sp>
        <p:nvSpPr>
          <p:cNvPr id="33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3C80">
              <a:alpha val="100000"/>
            </a:srgbClr>
          </a:solidFill>
          <a:ln w="12700">
            <a:solidFill>
              <a:srgbClr val="0B63CE">
                <a:alpha val="0"/>
              </a:srgbClr>
            </a:solidFill>
            <a:prstDash val="solid"/>
          </a:ln>
        </p:spPr>
      </p:sp>
      <p:sp>
        <p:nvSpPr>
          <p:cNvPr id="2" name="Text 6"/>
          <p:cNvSpPr/>
          <p:nvPr/>
        </p:nvSpPr>
        <p:spPr>
          <a:xfrm>
            <a:off x="967232" y="1579372"/>
            <a:ext cx="384048" cy="384048"/>
          </a:xfrm>
          <a:prstGeom prst="rect">
            <a:avLst/>
          </a:prstGeom>
          <a:solidFill>
            <a:srgbClr val="0B63CE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6" name="Text 7"/>
          <p:cNvSpPr/>
          <p:nvPr/>
        </p:nvSpPr>
        <p:spPr>
          <a:xfrm>
            <a:off x="1470152" y="1597660"/>
            <a:ext cx="1508760" cy="310896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问题导入</a:t>
            </a:r>
            <a:endParaRPr lang="en-US" dirty="0"/>
          </a:p>
        </p:txBody>
      </p:sp>
      <p:sp>
        <p:nvSpPr>
          <p:cNvPr id="7" name="Shape 8"/>
          <p:cNvSpPr/>
          <p:nvPr/>
        </p:nvSpPr>
        <p:spPr>
          <a:xfrm>
            <a:off x="2419477" y="1771333"/>
            <a:ext cx="960120" cy="0"/>
          </a:xfrm>
          <a:prstGeom prst="line">
            <a:avLst/>
          </a:prstGeom>
          <a:noFill/>
          <a:ln w="16510">
            <a:solidFill>
              <a:srgbClr val="0B63CE"/>
            </a:solidFill>
            <a:prstDash val="solid"/>
            <a:headEnd type="none"/>
            <a:tailEnd type="triangle"/>
          </a:ln>
        </p:spPr>
      </p:sp>
      <p:sp>
        <p:nvSpPr>
          <p:cNvPr id="34" name="Text 9"/>
          <p:cNvSpPr/>
          <p:nvPr/>
        </p:nvSpPr>
        <p:spPr>
          <a:xfrm>
            <a:off x="3637280" y="1579372"/>
            <a:ext cx="384048" cy="384048"/>
          </a:xfrm>
          <a:prstGeom prst="rect">
            <a:avLst/>
          </a:prstGeom>
          <a:solidFill>
            <a:srgbClr val="0B63CE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2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5" name="Text 10"/>
          <p:cNvSpPr/>
          <p:nvPr/>
        </p:nvSpPr>
        <p:spPr>
          <a:xfrm>
            <a:off x="4140200" y="1597660"/>
            <a:ext cx="1508760" cy="310896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沉浸体验</a:t>
            </a:r>
            <a:endParaRPr lang="en-US" dirty="0"/>
          </a:p>
        </p:txBody>
      </p:sp>
      <p:sp>
        <p:nvSpPr>
          <p:cNvPr id="36" name="Shape 11"/>
          <p:cNvSpPr/>
          <p:nvPr/>
        </p:nvSpPr>
        <p:spPr>
          <a:xfrm>
            <a:off x="5090954" y="1753076"/>
            <a:ext cx="960120" cy="0"/>
          </a:xfrm>
          <a:prstGeom prst="line">
            <a:avLst/>
          </a:prstGeom>
          <a:noFill/>
          <a:ln w="16510">
            <a:solidFill>
              <a:srgbClr val="0B63CE"/>
            </a:solidFill>
            <a:prstDash val="solid"/>
            <a:headEnd type="none"/>
            <a:tailEnd type="triangle"/>
          </a:ln>
        </p:spPr>
      </p:sp>
      <p:sp>
        <p:nvSpPr>
          <p:cNvPr id="37" name="Text 12"/>
          <p:cNvSpPr/>
          <p:nvPr/>
        </p:nvSpPr>
        <p:spPr>
          <a:xfrm>
            <a:off x="6307328" y="1579372"/>
            <a:ext cx="384048" cy="384048"/>
          </a:xfrm>
          <a:prstGeom prst="rect">
            <a:avLst/>
          </a:prstGeom>
          <a:solidFill>
            <a:srgbClr val="0B63CE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3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8" name="Text 13"/>
          <p:cNvSpPr/>
          <p:nvPr/>
        </p:nvSpPr>
        <p:spPr>
          <a:xfrm>
            <a:off x="6810248" y="1597660"/>
            <a:ext cx="1508760" cy="310896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AI辅助学习</a:t>
            </a:r>
            <a:endParaRPr lang="en-US" dirty="0"/>
          </a:p>
        </p:txBody>
      </p:sp>
      <p:sp>
        <p:nvSpPr>
          <p:cNvPr id="39" name="Shape 14"/>
          <p:cNvSpPr/>
          <p:nvPr/>
        </p:nvSpPr>
        <p:spPr>
          <a:xfrm>
            <a:off x="7889240" y="1771333"/>
            <a:ext cx="960120" cy="0"/>
          </a:xfrm>
          <a:prstGeom prst="line">
            <a:avLst/>
          </a:prstGeom>
          <a:noFill/>
          <a:ln w="16510">
            <a:solidFill>
              <a:srgbClr val="0B63CE"/>
            </a:solidFill>
            <a:prstDash val="solid"/>
            <a:headEnd type="none"/>
            <a:tailEnd type="triangle"/>
          </a:ln>
        </p:spPr>
      </p:sp>
      <p:sp>
        <p:nvSpPr>
          <p:cNvPr id="40" name="Text 15"/>
          <p:cNvSpPr/>
          <p:nvPr/>
        </p:nvSpPr>
        <p:spPr>
          <a:xfrm>
            <a:off x="8977376" y="1579372"/>
            <a:ext cx="384048" cy="384048"/>
          </a:xfrm>
          <a:prstGeom prst="rect">
            <a:avLst/>
          </a:prstGeom>
          <a:solidFill>
            <a:srgbClr val="0B63CE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4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1" name="Text 16"/>
          <p:cNvSpPr/>
          <p:nvPr/>
        </p:nvSpPr>
        <p:spPr>
          <a:xfrm>
            <a:off x="9480296" y="1597660"/>
            <a:ext cx="1508760" cy="310896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小组协作分析</a:t>
            </a:r>
            <a:endParaRPr lang="en-US" dirty="0"/>
          </a:p>
        </p:txBody>
      </p:sp>
      <p:sp>
        <p:nvSpPr>
          <p:cNvPr id="42" name="Shape 17"/>
          <p:cNvSpPr/>
          <p:nvPr/>
        </p:nvSpPr>
        <p:spPr>
          <a:xfrm>
            <a:off x="9983216" y="2082292"/>
            <a:ext cx="0" cy="1266825"/>
          </a:xfrm>
          <a:prstGeom prst="line">
            <a:avLst/>
          </a:prstGeom>
          <a:noFill/>
          <a:ln w="16510">
            <a:solidFill>
              <a:srgbClr val="0B63CE"/>
            </a:solidFill>
            <a:prstDash val="solid"/>
            <a:tailEnd type="triangle"/>
          </a:ln>
        </p:spPr>
      </p:sp>
      <p:sp>
        <p:nvSpPr>
          <p:cNvPr id="43" name="Text 18"/>
          <p:cNvSpPr/>
          <p:nvPr/>
        </p:nvSpPr>
        <p:spPr>
          <a:xfrm>
            <a:off x="9009126" y="3746500"/>
            <a:ext cx="384048" cy="384048"/>
          </a:xfrm>
          <a:prstGeom prst="rect">
            <a:avLst/>
          </a:prstGeom>
          <a:solidFill>
            <a:srgbClr val="F0B429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5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4" name="Text 19"/>
          <p:cNvSpPr/>
          <p:nvPr/>
        </p:nvSpPr>
        <p:spPr>
          <a:xfrm>
            <a:off x="9512046" y="3764788"/>
            <a:ext cx="1508760" cy="310896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方案设计</a:t>
            </a:r>
            <a:endParaRPr lang="en-US" dirty="0"/>
          </a:p>
        </p:txBody>
      </p:sp>
      <p:sp>
        <p:nvSpPr>
          <p:cNvPr id="45" name="Text 20"/>
          <p:cNvSpPr/>
          <p:nvPr/>
        </p:nvSpPr>
        <p:spPr>
          <a:xfrm>
            <a:off x="6339078" y="3746500"/>
            <a:ext cx="384048" cy="384048"/>
          </a:xfrm>
          <a:prstGeom prst="rect">
            <a:avLst/>
          </a:prstGeom>
          <a:solidFill>
            <a:srgbClr val="F0B429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6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6" name="Text 21"/>
          <p:cNvSpPr/>
          <p:nvPr/>
        </p:nvSpPr>
        <p:spPr>
          <a:xfrm>
            <a:off x="6841998" y="3764788"/>
            <a:ext cx="1508760" cy="310896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模拟推演</a:t>
            </a:r>
            <a:endParaRPr lang="en-US" dirty="0"/>
          </a:p>
        </p:txBody>
      </p:sp>
      <p:sp>
        <p:nvSpPr>
          <p:cNvPr id="47" name="Shape 22"/>
          <p:cNvSpPr/>
          <p:nvPr/>
        </p:nvSpPr>
        <p:spPr>
          <a:xfrm>
            <a:off x="5144611" y="3938588"/>
            <a:ext cx="868680" cy="0"/>
          </a:xfrm>
          <a:prstGeom prst="line">
            <a:avLst/>
          </a:prstGeom>
          <a:noFill/>
          <a:ln w="16510">
            <a:solidFill>
              <a:srgbClr val="F0B429"/>
            </a:solidFill>
            <a:prstDash val="solid"/>
            <a:headEnd type="triangle"/>
            <a:tailEnd type="none"/>
          </a:ln>
        </p:spPr>
      </p:sp>
      <p:sp>
        <p:nvSpPr>
          <p:cNvPr id="48" name="Text 23"/>
          <p:cNvSpPr/>
          <p:nvPr/>
        </p:nvSpPr>
        <p:spPr>
          <a:xfrm>
            <a:off x="3669030" y="3746500"/>
            <a:ext cx="384048" cy="384048"/>
          </a:xfrm>
          <a:prstGeom prst="rect">
            <a:avLst/>
          </a:prstGeom>
          <a:solidFill>
            <a:srgbClr val="F0B429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7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9" name="Text 24"/>
          <p:cNvSpPr/>
          <p:nvPr/>
        </p:nvSpPr>
        <p:spPr>
          <a:xfrm>
            <a:off x="4171950" y="3764788"/>
            <a:ext cx="1508760" cy="310896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成果展示</a:t>
            </a:r>
            <a:endParaRPr lang="en-US" dirty="0"/>
          </a:p>
        </p:txBody>
      </p:sp>
      <p:sp>
        <p:nvSpPr>
          <p:cNvPr id="50" name="Shape 25"/>
          <p:cNvSpPr/>
          <p:nvPr/>
        </p:nvSpPr>
        <p:spPr>
          <a:xfrm>
            <a:off x="2451259" y="3938588"/>
            <a:ext cx="868680" cy="0"/>
          </a:xfrm>
          <a:prstGeom prst="line">
            <a:avLst/>
          </a:prstGeom>
          <a:noFill/>
          <a:ln w="16510">
            <a:solidFill>
              <a:srgbClr val="F0B429"/>
            </a:solidFill>
            <a:prstDash val="solid"/>
            <a:headEnd type="triangle"/>
            <a:tailEnd type="none"/>
          </a:ln>
        </p:spPr>
      </p:sp>
      <p:sp>
        <p:nvSpPr>
          <p:cNvPr id="51" name="Text 26"/>
          <p:cNvSpPr/>
          <p:nvPr/>
        </p:nvSpPr>
        <p:spPr>
          <a:xfrm>
            <a:off x="998982" y="3746500"/>
            <a:ext cx="384048" cy="384048"/>
          </a:xfrm>
          <a:prstGeom prst="rect">
            <a:avLst/>
          </a:prstGeom>
          <a:solidFill>
            <a:srgbClr val="F0B429"/>
          </a:solidFill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8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52" name="Text 27"/>
          <p:cNvSpPr/>
          <p:nvPr/>
        </p:nvSpPr>
        <p:spPr>
          <a:xfrm>
            <a:off x="1501902" y="3764788"/>
            <a:ext cx="1508760" cy="310896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反思评价</a:t>
            </a:r>
            <a:endParaRPr lang="en-US" dirty="0"/>
          </a:p>
        </p:txBody>
      </p:sp>
      <p:sp>
        <p:nvSpPr>
          <p:cNvPr id="53" name="Text 28"/>
          <p:cNvSpPr/>
          <p:nvPr/>
        </p:nvSpPr>
        <p:spPr>
          <a:xfrm>
            <a:off x="3970814" y="2550795"/>
            <a:ext cx="3200400" cy="3474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B63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深度学习机制</a:t>
            </a:r>
            <a:endParaRPr lang="en-US" sz="2400" dirty="0"/>
          </a:p>
        </p:txBody>
      </p:sp>
      <p:sp>
        <p:nvSpPr>
          <p:cNvPr id="54" name="Text 29"/>
          <p:cNvSpPr/>
          <p:nvPr/>
        </p:nvSpPr>
        <p:spPr>
          <a:xfrm>
            <a:off x="3010694" y="2934843"/>
            <a:ext cx="5074920" cy="2560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真实问题牵引 · 证据持续生成 · 作品持续迭代</a:t>
            </a:r>
            <a:endParaRPr lang="en-US" sz="1600" dirty="0"/>
          </a:p>
        </p:txBody>
      </p:sp>
      <p:sp>
        <p:nvSpPr>
          <p:cNvPr id="55" name="Text 30"/>
          <p:cNvSpPr/>
          <p:nvPr/>
        </p:nvSpPr>
        <p:spPr>
          <a:xfrm>
            <a:off x="868680" y="5120640"/>
            <a:ext cx="10515600" cy="594360"/>
          </a:xfrm>
          <a:prstGeom prst="rect">
            <a:avLst/>
          </a:prstGeom>
          <a:solidFill>
            <a:srgbClr val="EAF4FF"/>
          </a:solidFill>
          <a:ln w="13970">
            <a:solidFill>
              <a:srgbClr val="0B63CE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63A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这一闭环可迁移到地理、历史、科学、综合实践等学科，作为未来在线学习环境的基本活动模板。</a:t>
            </a:r>
            <a:endParaRPr lang="en-US" sz="1600" dirty="0"/>
          </a:p>
        </p:txBody>
      </p:sp>
      <p:sp>
        <p:nvSpPr>
          <p:cNvPr id="56" name="Shape 22"/>
          <p:cNvSpPr/>
          <p:nvPr/>
        </p:nvSpPr>
        <p:spPr>
          <a:xfrm>
            <a:off x="7811611" y="3920172"/>
            <a:ext cx="868680" cy="0"/>
          </a:xfrm>
          <a:prstGeom prst="line">
            <a:avLst/>
          </a:prstGeom>
          <a:noFill/>
          <a:ln w="16510">
            <a:solidFill>
              <a:srgbClr val="F0B429"/>
            </a:solidFill>
            <a:prstDash val="solid"/>
            <a:headEnd type="triangle"/>
            <a:tailEnd type="none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3A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3A75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2194560" cy="6858000"/>
          </a:xfrm>
          <a:prstGeom prst="rect">
            <a:avLst/>
          </a:prstGeom>
          <a:solidFill>
            <a:srgbClr val="0B63CE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40080" y="2148840"/>
            <a:ext cx="914400" cy="6217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03</a:t>
            </a:r>
            <a:endParaRPr lang="en-US" sz="3600" dirty="0"/>
          </a:p>
        </p:txBody>
      </p:sp>
      <p:sp>
        <p:nvSpPr>
          <p:cNvPr id="5" name="Text 3"/>
          <p:cNvSpPr/>
          <p:nvPr/>
        </p:nvSpPr>
        <p:spPr>
          <a:xfrm>
            <a:off x="2926080" y="2148840"/>
            <a:ext cx="7863840" cy="2560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2BA7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DISCIPLINE TRANSFER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2926080" y="2606040"/>
            <a:ext cx="8046720" cy="68580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5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学科迁移</a:t>
            </a:r>
            <a:endParaRPr lang="en-US" sz="3500" dirty="0"/>
          </a:p>
        </p:txBody>
      </p:sp>
      <p:sp>
        <p:nvSpPr>
          <p:cNvPr id="7" name="Text 5"/>
          <p:cNvSpPr/>
          <p:nvPr/>
        </p:nvSpPr>
        <p:spPr>
          <a:xfrm>
            <a:off x="2944368" y="3520440"/>
            <a:ext cx="7863840" cy="3474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dirty="0">
                <a:solidFill>
                  <a:srgbClr val="CDE5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为什么选择地理学科作为案例？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2944368" y="4096512"/>
            <a:ext cx="3840480" cy="0"/>
          </a:xfrm>
          <a:prstGeom prst="line">
            <a:avLst/>
          </a:prstGeom>
          <a:noFill/>
          <a:ln w="25400">
            <a:solidFill>
              <a:srgbClr val="F0B429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2926080" y="6473952"/>
            <a:ext cx="8458200" cy="0"/>
          </a:xfrm>
          <a:prstGeom prst="line">
            <a:avLst/>
          </a:prstGeom>
          <a:noFill/>
          <a:ln w="7620">
            <a:solidFill>
              <a:srgbClr val="6FA9E8">
                <a:alpha val="45000"/>
              </a:srgbClr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2944368" y="6537960"/>
            <a:ext cx="5212080" cy="1463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B6D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西南大学｜教育元宇宙与未来学习空间设计</a:t>
            </a:r>
            <a:endParaRPr lang="en-US" sz="750" dirty="0"/>
          </a:p>
        </p:txBody>
      </p:sp>
      <p:sp>
        <p:nvSpPr>
          <p:cNvPr id="11" name="Text 9"/>
          <p:cNvSpPr/>
          <p:nvPr/>
        </p:nvSpPr>
        <p:spPr>
          <a:xfrm>
            <a:off x="11219688" y="6492240"/>
            <a:ext cx="457200" cy="1645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09</a:t>
            </a:r>
            <a:endParaRPr lang="en-US" sz="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crosoft YaHei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crosoft YaHe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crosoft YaHei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crosoft YaHe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3609</Words>
  <Application>WPS 演示</Application>
  <PresentationFormat>On-screen Show (16:9)</PresentationFormat>
  <Paragraphs>517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宋体</vt:lpstr>
      <vt:lpstr>Wingdings</vt:lpstr>
      <vt:lpstr>思源黑体 CN Normal</vt:lpstr>
      <vt:lpstr>微软雅黑</vt:lpstr>
      <vt:lpstr>微软雅黑</vt:lpstr>
      <vt:lpstr>Arial</vt:lpstr>
      <vt:lpstr>Arial</vt:lpstr>
      <vt:lpstr>Arial Unicode MS</vt:lpstr>
      <vt:lpstr>等线</vt:lpstr>
      <vt:lpstr>黑体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西南大学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从在线课堂到教育元宇宙：面向深度学习的未来学习空间设计</dc:title>
  <dc:creator>OpenAI</dc:creator>
  <dc:subject>未来学习空间设计：数字孪生黄河</dc:subject>
  <cp:lastModifiedBy>杨馥蔚</cp:lastModifiedBy>
  <cp:revision>6</cp:revision>
  <dcterms:created xsi:type="dcterms:W3CDTF">2026-05-26T14:34:00Z</dcterms:created>
  <dcterms:modified xsi:type="dcterms:W3CDTF">2026-05-26T14:45:29Z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22789E04C216407FA718DE02CB9EF456_13</vt:lpwstr>
  </property>
  <property fmtid="{D5CDD505-2E9C-101B-9397-08002B2CF9AE}" pid="3" name="KSOProductBuildVer">
    <vt:lpwstr>2052-12.1.0.24034</vt:lpwstr>
  </property>
</Properties>
</file>