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1.svg" ContentType="image/svg+xml"/>
  <Override PartName="/ppt/media/image13.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 id="2147483660" r:id="rId3"/>
    <p:sldMasterId id="2147483663" r:id="rId4"/>
    <p:sldMasterId id="2147483666" r:id="rId5"/>
    <p:sldMasterId id="2147483669" r:id="rId6"/>
    <p:sldMasterId id="2147483672" r:id="rId7"/>
    <p:sldMasterId id="2147483675" r:id="rId8"/>
    <p:sldMasterId id="2147483678" r:id="rId9"/>
    <p:sldMasterId id="2147483681" r:id="rId10"/>
  </p:sldMasterIdLst>
  <p:notesMasterIdLst>
    <p:notesMasterId r:id="rId12"/>
  </p:notesMasterIdLst>
  <p:sldIdLst>
    <p:sldId id="280" r:id="rId11"/>
    <p:sldId id="257" r:id="rId13"/>
    <p:sldId id="281" r:id="rId14"/>
    <p:sldId id="259" r:id="rId15"/>
    <p:sldId id="260" r:id="rId16"/>
    <p:sldId id="282" r:id="rId17"/>
    <p:sldId id="262" r:id="rId18"/>
    <p:sldId id="263" r:id="rId19"/>
    <p:sldId id="264" r:id="rId20"/>
    <p:sldId id="283" r:id="rId21"/>
    <p:sldId id="266" r:id="rId22"/>
    <p:sldId id="267" r:id="rId23"/>
    <p:sldId id="268" r:id="rId24"/>
    <p:sldId id="269" r:id="rId25"/>
    <p:sldId id="270" r:id="rId26"/>
    <p:sldId id="271" r:id="rId27"/>
    <p:sldId id="284" r:id="rId28"/>
    <p:sldId id="273" r:id="rId29"/>
    <p:sldId id="274" r:id="rId30"/>
    <p:sldId id="288" r:id="rId31"/>
    <p:sldId id="285" r:id="rId32"/>
  </p:sldIdLst>
  <p:sldSz cx="12192000" cy="6858000"/>
  <p:notesSz cx="6858000" cy="9144000"/>
  <p:defaultTextStyle>
    <a:defPPr marR="0" lvl="0" algn="l" rtl="0">
      <a:lnSpc>
        <a:spcPct val="100000"/>
      </a:lnSpc>
      <a:spcBef>
        <a:spcPts val="0"/>
      </a:spcBef>
      <a:spcAft>
        <a:spcPts val="0"/>
      </a:spcAft>
    </a:defPPr>
    <a:lvl1pPr marL="0"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457200"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914400"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371600"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1828800"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286000"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2743200"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200400"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3657600"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20" userDrawn="1">
          <p15:clr>
            <a:srgbClr val="747775"/>
          </p15:clr>
        </p15:guide>
        <p15:guide id="2" pos="2810" userDrawn="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showGuides="1">
      <p:cViewPr varScale="1">
        <p:scale>
          <a:sx n="100" d="100"/>
          <a:sy n="100" d="100"/>
        </p:scale>
        <p:origin x="0" y="0"/>
      </p:cViewPr>
      <p:guideLst>
        <p:guide orient="horz" pos="1620"/>
        <p:guide pos="281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1.xml"/><Relationship Id="rId31" Type="http://schemas.openxmlformats.org/officeDocument/2006/relationships/slide" Target="slides/slide20.xml"/><Relationship Id="rId30" Type="http://schemas.openxmlformats.org/officeDocument/2006/relationships/slide" Target="slides/slide19.xml"/><Relationship Id="rId3" Type="http://schemas.openxmlformats.org/officeDocument/2006/relationships/slideMaster" Target="slideMasters/slideMaster2.xml"/><Relationship Id="rId29" Type="http://schemas.openxmlformats.org/officeDocument/2006/relationships/slide" Target="slides/slide18.xml"/><Relationship Id="rId28" Type="http://schemas.openxmlformats.org/officeDocument/2006/relationships/slide" Target="slides/slide17.xml"/><Relationship Id="rId27" Type="http://schemas.openxmlformats.org/officeDocument/2006/relationships/slide" Target="slides/slide16.xml"/><Relationship Id="rId26" Type="http://schemas.openxmlformats.org/officeDocument/2006/relationships/slide" Target="slides/slide15.xml"/><Relationship Id="rId25" Type="http://schemas.openxmlformats.org/officeDocument/2006/relationships/slide" Target="slides/slide14.xml"/><Relationship Id="rId24" Type="http://schemas.openxmlformats.org/officeDocument/2006/relationships/slide" Target="slides/slide13.xml"/><Relationship Id="rId23" Type="http://schemas.openxmlformats.org/officeDocument/2006/relationships/slide" Target="slides/slide12.xml"/><Relationship Id="rId22" Type="http://schemas.openxmlformats.org/officeDocument/2006/relationships/slide" Target="slides/slide11.xml"/><Relationship Id="rId21" Type="http://schemas.openxmlformats.org/officeDocument/2006/relationships/slide" Target="slides/slide10.xml"/><Relationship Id="rId20" Type="http://schemas.openxmlformats.org/officeDocument/2006/relationships/slide" Target="slides/slide9.xml"/><Relationship Id="rId2" Type="http://schemas.openxmlformats.org/officeDocument/2006/relationships/theme" Target="theme/theme1.xml"/><Relationship Id="rId19" Type="http://schemas.openxmlformats.org/officeDocument/2006/relationships/slide" Target="slides/slide8.xml"/><Relationship Id="rId18" Type="http://schemas.openxmlformats.org/officeDocument/2006/relationships/slide" Target="slides/slide7.xml"/><Relationship Id="rId17" Type="http://schemas.openxmlformats.org/officeDocument/2006/relationships/slide" Target="slides/slide6.xml"/><Relationship Id="rId16" Type="http://schemas.openxmlformats.org/officeDocument/2006/relationships/slide" Target="slides/slide5.xml"/><Relationship Id="rId15" Type="http://schemas.openxmlformats.org/officeDocument/2006/relationships/slide" Target="slides/slide4.xml"/><Relationship Id="rId14" Type="http://schemas.openxmlformats.org/officeDocument/2006/relationships/slide" Target="slides/slide3.xml"/><Relationship Id="rId13" Type="http://schemas.openxmlformats.org/officeDocument/2006/relationships/slide" Target="slides/slide2.xml"/><Relationship Id="rId12" Type="http://schemas.openxmlformats.org/officeDocument/2006/relationships/notesMaster" Target="notesMasters/notesMaster1.xml"/><Relationship Id="rId11" Type="http://schemas.openxmlformats.org/officeDocument/2006/relationships/slide" Target="slides/slide1.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本次汇报将分为四个部分。首先，我们将探讨未来学习环境的设计理念，这是我们整个方案的基石。其次，我们会分析国内外顶尖高校的前沿案例，从中汲取灵感。接着，我将详细介绍我们设计的“三域一云”未来教室空间矩阵。最后，我们将探讨如何实现技术与教育的深度融合，从简单的“叠加”走向真正的“化合”。</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本次汇报将分为四个部分。首先，我们将探讨未来学习环境的设计理念，这是我们整个方案的基石。其次，我们会分析国内外顶尖高校的前沿案例，从中汲取灵感。接着，我将详细介绍我们设计的“三域一云”未来教室空间矩阵。最后，我们将探讨如何实现技术与教育的深度融合，从简单的“叠加”走向真正的“化合”。</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三域一云”空间矩阵由四个部分组成：“沉浸研习舱”，用于小规模的深度协作与虚拟实验；“无界课堂厅”，支持大规模的全球同步教学；“智慧创客坊”，鼓励创意与实践；以及作为核心的“学习数据云脑”，为整个系统提供智能支持。</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首先是“沉浸研习舱”。这是一个为4到6人设计的小型沉浸式教室，非常适合项目式学习和虚拟仿真实验。通过VR/AR头显和触觉反馈设备，学习者可以身临其境地进行操作，全息数字人助教则能提供实时的个性化指导。</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接下来是“无界课堂厅”。这个中型教室能够容纳30到40人，它的核心功能是打破地域限制。通过5G和全息投影技术，我们可以实现全球多地的同步授课，或者开展双师课堂。智能交互大屏和AI语音控场技术则保证了课堂的流畅互动。</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智慧创客坊”是一个融合了实体制造与虚拟设计的空间。在这里，学生可以利用3D打印、激光切割等设备将创意变为现实，也可以通过云渲染进行复杂的数字孪生设计。我们还引入了数字人评委，为学生的项目路演提供多维度的反馈。</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所有这些空间都由“学习数据云脑”统一驱动。它就像整个系统的智慧大脑，通过无感的数据采集，全面了解学习者的行为。基于这些数据，它能提供精准的个性化推荐，并构建师生画像，实现智能预警，真正做到因材施教。</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我们设计的空间还具备高度的灵活性。遵循“形态跟随功能”的原则，教室可以通过物联网系统一键切换多种模式，无论是传统讲授、小组研讨，还是项目工作坊或路演答辩，空间布局、灯光、屏幕都能自动调整，极大地提升了空间的使用效率。</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本次汇报将分为四个部分。首先，我们将探讨未来学习环境的设计理念，这是我们整个方案的基石。其次，我们会分析国内外顶尖高校的前沿案例，从中汲取灵感。接着，我将详细介绍我们设计的“三域一云”未来教室空间矩阵。最后，我们将探讨如何实现技术与教育的深度融合，从简单的“叠加”走向真正的“化合”。</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为了实现技术与教育的“化合”，我们设计了“K-CPS”智能技术链路。这个架构以知识图谱为核心数据内核，连接了智慧教室、在线学习平台和云课堂三大模块。通过这个链路，线上线下的数据能够无缝流转，教学资源得以共享，从而构建一个覆盖教学全场景的智能支撑体系。</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总结一下，我们的方案围绕“智联·共生·无界”的核心理念，通过“三域一云”的空间矩阵和“K-CPS”技术链路，旨在构建一个灵活、智能、融合的未来学习环境。我们相信，这样的环境能够真正激发学习者的创造力，促进协作，并最终赋能每一个人。</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本次汇报将分为四个部分。首先，我们将探讨未来学习环境的设计理念，这是我们整个方案的基石。其次，我们会分析国内外顶尖高校的前沿案例，从中汲取灵感。接着，我将详细介绍我们设计的“三域一云”未来教室空间矩阵。最后，我们将探讨如何实现技术与教育的深度融合，从简单的“叠加”走向真正的“化合”。</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总结一下，我们的方案围绕“智联·共生·无界”的核心理念，通过“三域一云”的空间矩阵和“K-CPS”技术链路，旨在构建一个灵活、智能、融合的未来学习环境。我们相信，这样的环境能够真正激发学习者的创造力，促进协作，并最终赋能每一个人。</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本次汇报将分为四个部分。首先，我们将探讨未来学习环境的设计理念，这是我们整个方案的基石。其次，我们会分析国内外顶尖高校的前沿案例，从中汲取灵感。接着，我将详细介绍我们设计的“三域一云”未来教室空间矩阵。最后，我们将探讨如何实现技术与教育的深度融合，从简单的“叠加”走向真正的“化合”。</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本次汇报将分为四个部分。首先，我们将探讨未来学习环境的设计理念，这是我们整个方案的基石。其次，我们会分析国内外顶尖高校的前沿案例，从中汲取灵感。接着，我将详细介绍我们设计的“三域一云”未来教室空间矩阵。最后，我们将探讨如何实现技术与教育的深度融合，从简单的“叠加”走向真正的“化合”。</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我们的设计理念深受OECD“学习罗盘2030”的启发。这个框架强调以学生为中心，旨在培养他们未来所需的核心能力，包括认知能力、社会情感能力和技术素养。它鼓励一种“协作主体精神”，让学习者在不断的预期、行动和反思中，学会自我导航，共同创造价值。这为我们的设计提供了顶层指引。</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基于学习罗盘的指引，我们提出了三大核心理念。首先是“千人千径”，利用AI技术实现个性化学习路径。其次是“具身沉浸”，通过VR/AR等技术，让学习从被动观看变为主动参与。最后是“共生共创”，打破边界，构建一个师生、人机、环境协同互动的生态系统，激发集体智慧。</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本次汇报将分为四个部分。首先，我们将探讨未来学习环境的设计理念，这是我们整个方案的基石。其次，我们会分析国内外顶尖高校的前沿案例，从中汲取灵感。接着，我将详细介绍我们设计的“三域一云”未来教室空间矩阵。最后，我们将探讨如何实现技术与教育的深度融合，从简单的“叠加”走向真正的“化合”。</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第一个案例是北京邮电大学的“未来学习大楼”。这座大楼以数据驱动、虚实融合为核心，打造了一个无界的学习空间。它不仅实现了师生与机器的互动，还紧密结合产业需求，并提供了可灵活切换的多模态交互场景，是智慧教育的典范。</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第二个案例是上海交通大学的“具身智能未来学习中心”。它的亮点在于打造了“全球无界教室”，并强调“机器服务人”的理念，通过AI技术将师生从繁琐的设备操作中解放出来。其核心是“具身智能”，让学习环境本身具备了感知和交互能力，形成了人、知识、AI协同成长的生态。</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第三个案例来自重庆交通大学，其“未来飞船”智慧教育中心以其独特的设计理念和强大的数据能力引人注目。它构建了强大的数据底盘，开发了“交大元宇宙”平台，并建立了覆盖师生全周期的精准画像体系和智能运营中心，实现了数据驱动的精细化管理和服务。</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标题幻灯片">
  <p:cSld name="TITLE">
    <p:spTree>
      <p:nvGrpSpPr>
        <p:cNvPr id="11" name="Shape 11"/>
        <p:cNvGrpSpPr/>
        <p:nvPr/>
      </p:nvGrpSpPr>
      <p:grpSpPr>
        <a:xfrm>
          <a:off x="0" y="0"/>
          <a:ext cx="0" cy="0"/>
          <a:chOff x="0" y="0"/>
          <a:chExt cx="0" cy="0"/>
        </a:xfrm>
      </p:grpSpPr>
      <p:sp>
        <p:nvSpPr>
          <p:cNvPr id="12" name="Shape 30"/>
          <p:cNvSpPr txBox="1"/>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Arial" panose="020B0604020202020204"/>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 name="Shape 31"/>
          <p:cNvSpPr txBox="1"/>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4" name="Shape 32"/>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 name="Shape 33"/>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 name="Shape 34"/>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标题和竖排文字">
  <p:cSld name="VERTICAL_TEXT">
    <p:spTree>
      <p:nvGrpSpPr>
        <p:cNvPr id="68" name="Shape 68"/>
        <p:cNvGrpSpPr/>
        <p:nvPr/>
      </p:nvGrpSpPr>
      <p:grpSpPr>
        <a:xfrm>
          <a:off x="0" y="0"/>
          <a:ext cx="0" cy="0"/>
          <a:chOff x="0" y="0"/>
          <a:chExt cx="0" cy="0"/>
        </a:xfrm>
      </p:grpSpPr>
      <p:sp>
        <p:nvSpPr>
          <p:cNvPr id="69" name="Shape 49"/>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0" name="Shape 50"/>
          <p:cNvSpPr txBox="1"/>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71" name="Shape 51"/>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2" name="Shape 52"/>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3" name="Shape 53"/>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竖排标题与文本">
  <p:cSld name="VERTICAL_TITLE_AND_VERTICAL_TEXT">
    <p:spTree>
      <p:nvGrpSpPr>
        <p:cNvPr id="74" name="Shape 74"/>
        <p:cNvGrpSpPr/>
        <p:nvPr/>
      </p:nvGrpSpPr>
      <p:grpSpPr>
        <a:xfrm>
          <a:off x="0" y="0"/>
          <a:ext cx="0" cy="0"/>
          <a:chOff x="0" y="0"/>
          <a:chExt cx="0" cy="0"/>
        </a:xfrm>
      </p:grpSpPr>
      <p:sp>
        <p:nvSpPr>
          <p:cNvPr id="75" name="Shape 15"/>
          <p:cNvSpPr txBox="1"/>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6" name="Shape 16"/>
          <p:cNvSpPr txBox="1"/>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77" name="Shape 17"/>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8" name="Shape 18"/>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9" name="Shape 19"/>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a:xfrm>
            <a:off x="2082800" y="4237567"/>
            <a:ext cx="1930400" cy="243417"/>
          </a:xfrm>
        </p:spPr>
        <p:txBody>
          <a:bodyPr/>
          <a:lstStyle/>
          <a:p>
            <a:endParaRPr lang="en-US"/>
          </a:p>
        </p:txBody>
      </p:sp>
      <p:sp>
        <p:nvSpPr>
          <p:cNvPr id="4" name="Slide Number Placeholder 3"/>
          <p:cNvSpPr>
            <a:spLocks noGrp="1"/>
          </p:cNvSpPr>
          <p:nvPr>
            <p:ph type="sldNum" sz="quarter" idx="12"/>
          </p:nvPr>
        </p:nvSpPr>
        <p:spPr>
          <a:xfrm>
            <a:off x="4368800" y="4237567"/>
            <a:ext cx="1422400" cy="243417"/>
          </a:xfrm>
        </p:spPr>
        <p:txBody>
          <a:bodyPr/>
          <a:lstStyle/>
          <a:p>
            <a:fld id="{B6F15528-21DE-4FAA-801E-634DDDAF4B2B}"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a:xfrm>
            <a:off x="2082800" y="4237567"/>
            <a:ext cx="1930400" cy="243417"/>
          </a:xfrm>
        </p:spPr>
        <p:txBody>
          <a:bodyPr/>
          <a:lstStyle/>
          <a:p>
            <a:endParaRPr lang="en-US"/>
          </a:p>
        </p:txBody>
      </p:sp>
      <p:sp>
        <p:nvSpPr>
          <p:cNvPr id="4" name="Slide Number Placeholder 3"/>
          <p:cNvSpPr>
            <a:spLocks noGrp="1"/>
          </p:cNvSpPr>
          <p:nvPr>
            <p:ph type="sldNum" sz="quarter" idx="12"/>
          </p:nvPr>
        </p:nvSpPr>
        <p:spPr>
          <a:xfrm>
            <a:off x="4368800" y="4237567"/>
            <a:ext cx="1422400" cy="243417"/>
          </a:xfrm>
        </p:spPr>
        <p:txBody>
          <a:bodyPr/>
          <a:lstStyle/>
          <a:p>
            <a:fld id="{B6F15528-21DE-4FAA-801E-634DDDAF4B2B}"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a:xfrm>
            <a:off x="2082800" y="4237567"/>
            <a:ext cx="1930400" cy="243417"/>
          </a:xfrm>
        </p:spPr>
        <p:txBody>
          <a:bodyPr/>
          <a:lstStyle/>
          <a:p>
            <a:endParaRPr lang="en-US"/>
          </a:p>
        </p:txBody>
      </p:sp>
      <p:sp>
        <p:nvSpPr>
          <p:cNvPr id="4" name="Slide Number Placeholder 3"/>
          <p:cNvSpPr>
            <a:spLocks noGrp="1"/>
          </p:cNvSpPr>
          <p:nvPr>
            <p:ph type="sldNum" sz="quarter" idx="12"/>
          </p:nvPr>
        </p:nvSpPr>
        <p:spPr>
          <a:xfrm>
            <a:off x="4368800" y="4237567"/>
            <a:ext cx="1422400" cy="243417"/>
          </a:xfrm>
        </p:spPr>
        <p:txBody>
          <a:bodyPr/>
          <a:lstStyle/>
          <a:p>
            <a:fld id="{B6F15528-21DE-4FAA-801E-634DDDAF4B2B}"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a:xfrm>
            <a:off x="2082800" y="4237567"/>
            <a:ext cx="1930400" cy="243417"/>
          </a:xfrm>
        </p:spPr>
        <p:txBody>
          <a:bodyPr/>
          <a:lstStyle/>
          <a:p>
            <a:endParaRPr lang="en-US"/>
          </a:p>
        </p:txBody>
      </p:sp>
      <p:sp>
        <p:nvSpPr>
          <p:cNvPr id="4" name="Slide Number Placeholder 3"/>
          <p:cNvSpPr>
            <a:spLocks noGrp="1"/>
          </p:cNvSpPr>
          <p:nvPr>
            <p:ph type="sldNum" sz="quarter" idx="12"/>
          </p:nvPr>
        </p:nvSpPr>
        <p:spPr>
          <a:xfrm>
            <a:off x="4368800" y="4237567"/>
            <a:ext cx="1422400" cy="243417"/>
          </a:xfrm>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标题和内容">
  <p:cSld name="OBJECT">
    <p:spTree>
      <p:nvGrpSpPr>
        <p:cNvPr id="17" name="Shape 17"/>
        <p:cNvGrpSpPr/>
        <p:nvPr/>
      </p:nvGrpSpPr>
      <p:grpSpPr>
        <a:xfrm>
          <a:off x="0" y="0"/>
          <a:ext cx="0" cy="0"/>
          <a:chOff x="0" y="0"/>
          <a:chExt cx="0" cy="0"/>
        </a:xfrm>
      </p:grpSpPr>
      <p:sp>
        <p:nvSpPr>
          <p:cNvPr id="18" name="Shape 54"/>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9" name="Shape 55"/>
          <p:cNvSpPr txBox="1"/>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20" name="Shape 56"/>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1" name="Shape 57"/>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2" name="Shape 58"/>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a:xfrm>
            <a:off x="2082800" y="4237567"/>
            <a:ext cx="1930400" cy="243417"/>
          </a:xfrm>
        </p:spPr>
        <p:txBody>
          <a:bodyPr/>
          <a:lstStyle/>
          <a:p>
            <a:endParaRPr lang="en-US"/>
          </a:p>
        </p:txBody>
      </p:sp>
      <p:sp>
        <p:nvSpPr>
          <p:cNvPr id="4" name="Slide Number Placeholder 3"/>
          <p:cNvSpPr>
            <a:spLocks noGrp="1"/>
          </p:cNvSpPr>
          <p:nvPr>
            <p:ph type="sldNum" sz="quarter" idx="12"/>
          </p:nvPr>
        </p:nvSpPr>
        <p:spPr>
          <a:xfrm>
            <a:off x="4368800" y="4237567"/>
            <a:ext cx="1422400" cy="243417"/>
          </a:xfrm>
        </p:spPr>
        <p:txBody>
          <a:bodyPr/>
          <a:lstStyle/>
          <a:p>
            <a:fld id="{B6F15528-21DE-4FAA-801E-634DDDAF4B2B}"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a:xfrm>
            <a:off x="2082800" y="4237567"/>
            <a:ext cx="1930400" cy="243417"/>
          </a:xfrm>
        </p:spPr>
        <p:txBody>
          <a:bodyPr/>
          <a:lstStyle/>
          <a:p>
            <a:endParaRPr lang="en-US"/>
          </a:p>
        </p:txBody>
      </p:sp>
      <p:sp>
        <p:nvSpPr>
          <p:cNvPr id="4" name="Slide Number Placeholder 3"/>
          <p:cNvSpPr>
            <a:spLocks noGrp="1"/>
          </p:cNvSpPr>
          <p:nvPr>
            <p:ph type="sldNum" sz="quarter" idx="12"/>
          </p:nvPr>
        </p:nvSpPr>
        <p:spPr>
          <a:xfrm>
            <a:off x="4368800" y="4237567"/>
            <a:ext cx="1422400" cy="243417"/>
          </a:xfrm>
        </p:spPr>
        <p:txBody>
          <a:bodyPr/>
          <a:lstStyle/>
          <a:p>
            <a:fld id="{B6F15528-21DE-4FAA-801E-634DDDAF4B2B}" type="slidenum">
              <a:rPr lang="en-US" smtClean="0"/>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a:xfrm>
            <a:off x="2082800" y="4237567"/>
            <a:ext cx="1930400" cy="243417"/>
          </a:xfrm>
        </p:spPr>
        <p:txBody>
          <a:bodyPr/>
          <a:lstStyle/>
          <a:p>
            <a:endParaRPr lang="en-US"/>
          </a:p>
        </p:txBody>
      </p:sp>
      <p:sp>
        <p:nvSpPr>
          <p:cNvPr id="4" name="Slide Number Placeholder 3"/>
          <p:cNvSpPr>
            <a:spLocks noGrp="1"/>
          </p:cNvSpPr>
          <p:nvPr>
            <p:ph type="sldNum" sz="quarter" idx="12"/>
          </p:nvPr>
        </p:nvSpPr>
        <p:spPr>
          <a:xfrm>
            <a:off x="4368800" y="4237567"/>
            <a:ext cx="1422400" cy="243417"/>
          </a:xfrm>
        </p:spPr>
        <p:txBody>
          <a:bodyPr/>
          <a:lstStyle/>
          <a:p>
            <a:fld id="{B6F15528-21DE-4FAA-801E-634DDDAF4B2B}" type="slidenum">
              <a:rPr lang="en-US" smtClean="0"/>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a:xfrm>
            <a:off x="2082800" y="4237567"/>
            <a:ext cx="1930400" cy="243417"/>
          </a:xfrm>
        </p:spPr>
        <p:txBody>
          <a:bodyPr/>
          <a:lstStyle/>
          <a:p>
            <a:endParaRPr lang="en-US"/>
          </a:p>
        </p:txBody>
      </p:sp>
      <p:sp>
        <p:nvSpPr>
          <p:cNvPr id="4" name="Slide Number Placeholder 3"/>
          <p:cNvSpPr>
            <a:spLocks noGrp="1"/>
          </p:cNvSpPr>
          <p:nvPr>
            <p:ph type="sldNum" sz="quarter" idx="12"/>
          </p:nvPr>
        </p:nvSpPr>
        <p:spPr>
          <a:xfrm>
            <a:off x="4368800" y="4237567"/>
            <a:ext cx="1422400" cy="243417"/>
          </a:xfrm>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matchingName="节标题">
  <p:cSld name="SECTION_HEADER">
    <p:spTree>
      <p:nvGrpSpPr>
        <p:cNvPr id="23" name="Shape 23"/>
        <p:cNvGrpSpPr/>
        <p:nvPr/>
      </p:nvGrpSpPr>
      <p:grpSpPr>
        <a:xfrm>
          <a:off x="0" y="0"/>
          <a:ext cx="0" cy="0"/>
          <a:chOff x="0" y="0"/>
          <a:chExt cx="0" cy="0"/>
        </a:xfrm>
      </p:grpSpPr>
      <p:sp>
        <p:nvSpPr>
          <p:cNvPr id="24" name="Shape 59"/>
          <p:cNvSpPr txBox="1"/>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Arial" panose="020B0604020202020204"/>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5" name="Shape 60"/>
          <p:cNvSpPr txBox="1"/>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p:txBody>
      </p:sp>
      <p:sp>
        <p:nvSpPr>
          <p:cNvPr id="26" name="Shape 61"/>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7" name="Shape 62"/>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8" name="Shape 63"/>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matchingName="两栏内容">
  <p:cSld name="TWO_OBJECTS">
    <p:spTree>
      <p:nvGrpSpPr>
        <p:cNvPr id="29" name="Shape 29"/>
        <p:cNvGrpSpPr/>
        <p:nvPr/>
      </p:nvGrpSpPr>
      <p:grpSpPr>
        <a:xfrm>
          <a:off x="0" y="0"/>
          <a:ext cx="0" cy="0"/>
          <a:chOff x="0" y="0"/>
          <a:chExt cx="0" cy="0"/>
        </a:xfrm>
      </p:grpSpPr>
      <p:sp>
        <p:nvSpPr>
          <p:cNvPr id="30" name="Shape 9"/>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1" name="Shape 10"/>
          <p:cNvSpPr txBox="1"/>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32" name="Shape 11"/>
          <p:cNvSpPr txBox="1"/>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33" name="Shape 12"/>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4" name="Shape 13"/>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5" name="Shape 14"/>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matchingName="比较">
  <p:cSld name="TWO_OBJECTS_WITH_TEXT">
    <p:spTree>
      <p:nvGrpSpPr>
        <p:cNvPr id="36" name="Shape 36"/>
        <p:cNvGrpSpPr/>
        <p:nvPr/>
      </p:nvGrpSpPr>
      <p:grpSpPr>
        <a:xfrm>
          <a:off x="0" y="0"/>
          <a:ext cx="0" cy="0"/>
          <a:chOff x="0" y="0"/>
          <a:chExt cx="0" cy="0"/>
        </a:xfrm>
      </p:grpSpPr>
      <p:sp>
        <p:nvSpPr>
          <p:cNvPr id="37" name="Shape 35"/>
          <p:cNvSpPr txBox="1"/>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8" name="Shape 36"/>
          <p:cNvSpPr txBox="1"/>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p:txBody>
      </p:sp>
      <p:sp>
        <p:nvSpPr>
          <p:cNvPr id="39" name="Shape 37"/>
          <p:cNvSpPr txBox="1"/>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40" name="Shape 38"/>
          <p:cNvSpPr txBox="1"/>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p:txBody>
      </p:sp>
      <p:sp>
        <p:nvSpPr>
          <p:cNvPr id="41" name="Shape 39"/>
          <p:cNvSpPr txBox="1"/>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42" name="Shape 40"/>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3" name="Shape 41"/>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4" name="Shape 42"/>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matchingName="仅标题">
  <p:cSld name="TITLE_ONLY">
    <p:spTree>
      <p:nvGrpSpPr>
        <p:cNvPr id="45" name="Shape 45"/>
        <p:cNvGrpSpPr/>
        <p:nvPr/>
      </p:nvGrpSpPr>
      <p:grpSpPr>
        <a:xfrm>
          <a:off x="0" y="0"/>
          <a:ext cx="0" cy="0"/>
          <a:chOff x="0" y="0"/>
          <a:chExt cx="0" cy="0"/>
        </a:xfrm>
      </p:grpSpPr>
      <p:sp>
        <p:nvSpPr>
          <p:cNvPr id="46" name="Shape 20"/>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7" name="Shape 21"/>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8" name="Shape 22"/>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9" name="Shape 23"/>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matchingName="空白">
  <p:cSld name="BLANK">
    <p:spTree>
      <p:nvGrpSpPr>
        <p:cNvPr id="50" name="Shape 50"/>
        <p:cNvGrpSpPr/>
        <p:nvPr/>
      </p:nvGrpSpPr>
      <p:grpSpPr>
        <a:xfrm>
          <a:off x="0" y="0"/>
          <a:ext cx="0" cy="0"/>
          <a:chOff x="0" y="0"/>
          <a:chExt cx="0" cy="0"/>
        </a:xfrm>
      </p:grpSpPr>
      <p:sp>
        <p:nvSpPr>
          <p:cNvPr id="51" name="Shape 6"/>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2" name="Shape 7"/>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3" name="Shape 8"/>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内容与标题">
  <p:cSld name="OBJECT_WITH_CAPTION_TEXT">
    <p:spTree>
      <p:nvGrpSpPr>
        <p:cNvPr id="54" name="Shape 54"/>
        <p:cNvGrpSpPr/>
        <p:nvPr/>
      </p:nvGrpSpPr>
      <p:grpSpPr>
        <a:xfrm>
          <a:off x="0" y="0"/>
          <a:ext cx="0" cy="0"/>
          <a:chOff x="0" y="0"/>
          <a:chExt cx="0" cy="0"/>
        </a:xfrm>
      </p:grpSpPr>
      <p:sp>
        <p:nvSpPr>
          <p:cNvPr id="55" name="Shape 43"/>
          <p:cNvSpPr txBox="1"/>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panose="020B0604020202020204"/>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6" name="Shape 44"/>
          <p:cNvSpPr txBox="1"/>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p:txBody>
      </p:sp>
      <p:sp>
        <p:nvSpPr>
          <p:cNvPr id="57" name="Shape 45"/>
          <p:cNvSpPr txBox="1"/>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p:txBody>
      </p:sp>
      <p:sp>
        <p:nvSpPr>
          <p:cNvPr id="58" name="Shape 46"/>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9" name="Shape 47"/>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0" name="Shape 48"/>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图片与标题">
  <p:cSld name="PICTURE_WITH_CAPTION_TEXT">
    <p:spTree>
      <p:nvGrpSpPr>
        <p:cNvPr id="61" name="Shape 61"/>
        <p:cNvGrpSpPr/>
        <p:nvPr/>
      </p:nvGrpSpPr>
      <p:grpSpPr>
        <a:xfrm>
          <a:off x="0" y="0"/>
          <a:ext cx="0" cy="0"/>
          <a:chOff x="0" y="0"/>
          <a:chExt cx="0" cy="0"/>
        </a:xfrm>
      </p:grpSpPr>
      <p:sp>
        <p:nvSpPr>
          <p:cNvPr id="62" name="Shape 24"/>
          <p:cNvSpPr txBox="1"/>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panose="020B0604020202020204"/>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3" name="Shape 25"/>
          <p:cNvSpPr/>
          <p:nvPr>
            <p:ph type="pic" idx="2"/>
          </p:nvPr>
        </p:nvSpPr>
        <p:spPr>
          <a:xfrm>
            <a:off x="3887391" y="740569"/>
            <a:ext cx="4629150" cy="3655219"/>
          </a:xfrm>
          <a:prstGeom prst="rect">
            <a:avLst/>
          </a:prstGeom>
          <a:noFill/>
          <a:ln>
            <a:noFill/>
          </a:ln>
        </p:spPr>
      </p:sp>
      <p:sp>
        <p:nvSpPr>
          <p:cNvPr id="64" name="Shape 26"/>
          <p:cNvSpPr txBox="1"/>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p:txBody>
      </p:sp>
      <p:sp>
        <p:nvSpPr>
          <p:cNvPr id="65" name="Shape 27"/>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6" name="Shape 28"/>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7" name="Shape 29"/>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Shape 1"/>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Arial" panose="020B0604020202020204"/>
              <a:buNone/>
              <a:defRPr sz="33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 name="Shape 2"/>
          <p:cNvSpPr txBox="1"/>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panose="020B0604020202020204"/>
              <a:buChar char="•"/>
              <a:defRPr sz="21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42900" algn="l" rtl="0">
              <a:lnSpc>
                <a:spcPct val="90000"/>
              </a:lnSpc>
              <a:spcBef>
                <a:spcPts val="4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23850" algn="l" rtl="0">
              <a:lnSpc>
                <a:spcPct val="90000"/>
              </a:lnSpc>
              <a:spcBef>
                <a:spcPts val="400"/>
              </a:spcBef>
              <a:spcAft>
                <a:spcPts val="0"/>
              </a:spcAft>
              <a:buClr>
                <a:schemeClr val="dk1"/>
              </a:buClr>
              <a:buSzPts val="1500"/>
              <a:buFont typeface="Arial" panose="020B0604020202020204"/>
              <a:buChar char="•"/>
              <a:defRPr sz="15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8" name="Shape 3"/>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9" name="Shape 4"/>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10" name="Shape 5"/>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zh-CN"/>
            </a:fld>
            <a:endParaRPr lang="zh-CN"/>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5"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1" r:id="rId1"/>
    <p:sldLayoutId id="2147483662"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5"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4" r:id="rId1"/>
    <p:sldLayoutId id="2147483665"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5"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7" r:id="rId1"/>
    <p:sldLayoutId id="2147483668"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5"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0" r:id="rId1"/>
    <p:sldLayoutId id="2147483671"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5"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3" r:id="rId1"/>
    <p:sldLayoutId id="2147483674"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5"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6" r:id="rId1"/>
    <p:sldLayoutId id="2147483677"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5"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9" r:id="rId1"/>
    <p:sldLayoutId id="214748368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5"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82" r:id="rId1"/>
    <p:sldLayoutId id="214748368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4.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0.xml"/><Relationship Id="rId2" Type="http://schemas.openxmlformats.org/officeDocument/2006/relationships/image" Target="../media/image4.png"/><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2.xml"/><Relationship Id="rId2" Type="http://schemas.openxmlformats.org/officeDocument/2006/relationships/image" Target="../media/image4.pn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2.xml"/><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2.xml"/><Relationship Id="rId2" Type="http://schemas.openxmlformats.org/officeDocument/2006/relationships/image" Target="../media/image4.png"/><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12.xml"/><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4.png"/><Relationship Id="rId7" Type="http://schemas.openxmlformats.org/officeDocument/2006/relationships/image" Target="../media/image13.svg"/><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3" Type="http://schemas.openxmlformats.org/officeDocument/2006/relationships/image" Target="../media/image9.svg"/><Relationship Id="rId2" Type="http://schemas.openxmlformats.org/officeDocument/2006/relationships/image" Target="../media/image8.png"/><Relationship Id="rId10" Type="http://schemas.openxmlformats.org/officeDocument/2006/relationships/notesSlide" Target="../notesSlides/notesSlide15.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2.xml"/><Relationship Id="rId2" Type="http://schemas.openxmlformats.org/officeDocument/2006/relationships/image" Target="../media/image4.png"/><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2.xml"/><Relationship Id="rId2" Type="http://schemas.openxmlformats.org/officeDocument/2006/relationships/image" Target="../media/image4.png"/><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2.xml"/><Relationship Id="rId2" Type="http://schemas.openxmlformats.org/officeDocument/2006/relationships/image" Target="../media/image4.png"/><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tags" Target="../tags/tag27.xml"/><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6" Type="http://schemas.openxmlformats.org/officeDocument/2006/relationships/notesSlide" Target="../notesSlides/notesSlide19.xml"/><Relationship Id="rId15" Type="http://schemas.openxmlformats.org/officeDocument/2006/relationships/slideLayout" Target="../slideLayouts/slideLayout12.xml"/><Relationship Id="rId14" Type="http://schemas.openxmlformats.org/officeDocument/2006/relationships/image" Target="../media/image4.png"/><Relationship Id="rId13" Type="http://schemas.openxmlformats.org/officeDocument/2006/relationships/tags" Target="../tags/tag32.xml"/><Relationship Id="rId12" Type="http://schemas.openxmlformats.org/officeDocument/2006/relationships/tags" Target="../tags/tag31.xml"/><Relationship Id="rId11" Type="http://schemas.openxmlformats.org/officeDocument/2006/relationships/tags" Target="../tags/tag30.xml"/><Relationship Id="rId10" Type="http://schemas.openxmlformats.org/officeDocument/2006/relationships/tags" Target="../tags/tag29.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4" Type="http://schemas.openxmlformats.org/officeDocument/2006/relationships/notesSlide" Target="../notesSlides/notesSlide2.xml"/><Relationship Id="rId23" Type="http://schemas.openxmlformats.org/officeDocument/2006/relationships/slideLayout" Target="../slideLayouts/slideLayout12.xml"/><Relationship Id="rId22" Type="http://schemas.openxmlformats.org/officeDocument/2006/relationships/image" Target="../media/image4.png"/><Relationship Id="rId21" Type="http://schemas.openxmlformats.org/officeDocument/2006/relationships/tags" Target="../tags/tag20.xml"/><Relationship Id="rId20" Type="http://schemas.openxmlformats.org/officeDocument/2006/relationships/tags" Target="../tags/tag19.xml"/><Relationship Id="rId2" Type="http://schemas.openxmlformats.org/officeDocument/2006/relationships/tags" Target="../tags/tag1.xml"/><Relationship Id="rId19" Type="http://schemas.openxmlformats.org/officeDocument/2006/relationships/tags" Target="../tags/tag18.xml"/><Relationship Id="rId18" Type="http://schemas.openxmlformats.org/officeDocument/2006/relationships/tags" Target="../tags/tag17.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6.xml"/><Relationship Id="rId2" Type="http://schemas.openxmlformats.org/officeDocument/2006/relationships/image" Target="../media/image4.png"/><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24.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6.xml"/><Relationship Id="rId2" Type="http://schemas.openxmlformats.org/officeDocument/2006/relationships/image" Target="../media/image4.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2.xml"/><Relationship Id="rId2" Type="http://schemas.openxmlformats.org/officeDocument/2006/relationships/image" Target="../media/image4.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8.xml"/><Relationship Id="rId2" Type="http://schemas.openxmlformats.org/officeDocument/2006/relationships/image" Target="../media/image4.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2.xml"/><Relationship Id="rId2" Type="http://schemas.openxmlformats.org/officeDocument/2006/relationships/image" Target="../media/image4.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2.xml"/><Relationship Id="rId2" Type="http://schemas.openxmlformats.org/officeDocument/2006/relationships/image" Target="../media/image4.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2.xml"/><Relationship Id="rId2" Type="http://schemas.openxmlformats.org/officeDocument/2006/relationships/image" Target="../media/image4.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4" name="Group 3"/>
          <p:cNvGrpSpPr/>
          <p:nvPr/>
        </p:nvGrpSpPr>
        <p:grpSpPr>
          <a:xfrm>
            <a:off x="304548" y="226429"/>
            <a:ext cx="11627644" cy="6322649"/>
            <a:chOff x="0" y="0"/>
            <a:chExt cx="19130303" cy="10402296"/>
          </a:xfrm>
        </p:grpSpPr>
        <p:sp>
          <p:nvSpPr>
            <p:cNvPr id="35" name="Freeform 4"/>
            <p:cNvSpPr/>
            <p:nvPr/>
          </p:nvSpPr>
          <p:spPr>
            <a:xfrm>
              <a:off x="0" y="0"/>
              <a:ext cx="19131573" cy="10403567"/>
            </a:xfrm>
            <a:custGeom>
              <a:avLst/>
              <a:gdLst/>
              <a:ahLst/>
              <a:cxnLst/>
              <a:rect l="l" t="t" r="r" b="b"/>
              <a:pathLst>
                <a:path w="19131573" h="10403567">
                  <a:moveTo>
                    <a:pt x="4001573" y="10296886"/>
                  </a:moveTo>
                  <a:lnTo>
                    <a:pt x="14981465" y="10296886"/>
                  </a:lnTo>
                  <a:lnTo>
                    <a:pt x="14981465" y="10322286"/>
                  </a:lnTo>
                  <a:lnTo>
                    <a:pt x="4001573" y="10322286"/>
                  </a:lnTo>
                  <a:lnTo>
                    <a:pt x="4001573" y="10296886"/>
                  </a:lnTo>
                  <a:close/>
                  <a:moveTo>
                    <a:pt x="4001573" y="10218146"/>
                  </a:moveTo>
                  <a:lnTo>
                    <a:pt x="14981465" y="10218146"/>
                  </a:lnTo>
                  <a:lnTo>
                    <a:pt x="14981465" y="10243546"/>
                  </a:lnTo>
                  <a:lnTo>
                    <a:pt x="4001573" y="10243546"/>
                  </a:lnTo>
                  <a:lnTo>
                    <a:pt x="4001573" y="10218146"/>
                  </a:lnTo>
                  <a:close/>
                  <a:moveTo>
                    <a:pt x="4001573" y="10376896"/>
                  </a:moveTo>
                  <a:lnTo>
                    <a:pt x="14981465" y="10376896"/>
                  </a:lnTo>
                  <a:lnTo>
                    <a:pt x="14981465" y="10402296"/>
                  </a:lnTo>
                  <a:lnTo>
                    <a:pt x="4001573" y="10402296"/>
                  </a:lnTo>
                  <a:lnTo>
                    <a:pt x="4001573" y="10376896"/>
                  </a:lnTo>
                  <a:close/>
                  <a:moveTo>
                    <a:pt x="43180" y="10376896"/>
                  </a:moveTo>
                  <a:lnTo>
                    <a:pt x="97790" y="10322286"/>
                  </a:lnTo>
                  <a:lnTo>
                    <a:pt x="4001573" y="10322286"/>
                  </a:lnTo>
                  <a:lnTo>
                    <a:pt x="4001573" y="10296886"/>
                  </a:lnTo>
                  <a:lnTo>
                    <a:pt x="123190" y="10296886"/>
                  </a:lnTo>
                  <a:lnTo>
                    <a:pt x="177800" y="10242276"/>
                  </a:lnTo>
                  <a:lnTo>
                    <a:pt x="4001573" y="10242276"/>
                  </a:lnTo>
                  <a:lnTo>
                    <a:pt x="4001573" y="10216876"/>
                  </a:lnTo>
                  <a:lnTo>
                    <a:pt x="185420" y="10216876"/>
                  </a:lnTo>
                  <a:lnTo>
                    <a:pt x="185420" y="7985802"/>
                  </a:lnTo>
                  <a:lnTo>
                    <a:pt x="160020" y="7985802"/>
                  </a:lnTo>
                  <a:lnTo>
                    <a:pt x="160020" y="10224496"/>
                  </a:lnTo>
                  <a:lnTo>
                    <a:pt x="105410" y="10279107"/>
                  </a:lnTo>
                  <a:lnTo>
                    <a:pt x="105410" y="7988605"/>
                  </a:lnTo>
                  <a:lnTo>
                    <a:pt x="80010" y="7988605"/>
                  </a:lnTo>
                  <a:lnTo>
                    <a:pt x="80010" y="10305776"/>
                  </a:lnTo>
                  <a:lnTo>
                    <a:pt x="25400" y="10359117"/>
                  </a:lnTo>
                  <a:lnTo>
                    <a:pt x="25400" y="7988605"/>
                  </a:lnTo>
                  <a:lnTo>
                    <a:pt x="0" y="7988605"/>
                  </a:lnTo>
                  <a:lnTo>
                    <a:pt x="0" y="10390867"/>
                  </a:lnTo>
                  <a:cubicBezTo>
                    <a:pt x="0" y="10398487"/>
                    <a:pt x="5080" y="10403567"/>
                    <a:pt x="12700" y="10403567"/>
                  </a:cubicBezTo>
                  <a:lnTo>
                    <a:pt x="4001573" y="10403567"/>
                  </a:lnTo>
                  <a:lnTo>
                    <a:pt x="4001573" y="10378167"/>
                  </a:lnTo>
                  <a:lnTo>
                    <a:pt x="43180" y="10378167"/>
                  </a:lnTo>
                  <a:lnTo>
                    <a:pt x="43180" y="10376897"/>
                  </a:lnTo>
                  <a:close/>
                  <a:moveTo>
                    <a:pt x="25400" y="43180"/>
                  </a:moveTo>
                  <a:lnTo>
                    <a:pt x="80010" y="97790"/>
                  </a:lnTo>
                  <a:lnTo>
                    <a:pt x="80010" y="2497562"/>
                  </a:lnTo>
                  <a:lnTo>
                    <a:pt x="105410" y="2497562"/>
                  </a:lnTo>
                  <a:lnTo>
                    <a:pt x="105410" y="123190"/>
                  </a:lnTo>
                  <a:lnTo>
                    <a:pt x="160020" y="177800"/>
                  </a:lnTo>
                  <a:lnTo>
                    <a:pt x="160020" y="2497562"/>
                  </a:lnTo>
                  <a:lnTo>
                    <a:pt x="185420" y="2497562"/>
                  </a:lnTo>
                  <a:lnTo>
                    <a:pt x="185420" y="185420"/>
                  </a:lnTo>
                  <a:lnTo>
                    <a:pt x="4001573" y="185420"/>
                  </a:lnTo>
                  <a:lnTo>
                    <a:pt x="4001573" y="160020"/>
                  </a:lnTo>
                  <a:lnTo>
                    <a:pt x="176530" y="160020"/>
                  </a:lnTo>
                  <a:lnTo>
                    <a:pt x="123190" y="105410"/>
                  </a:lnTo>
                  <a:lnTo>
                    <a:pt x="4001573" y="105410"/>
                  </a:lnTo>
                  <a:lnTo>
                    <a:pt x="4001573" y="80010"/>
                  </a:lnTo>
                  <a:lnTo>
                    <a:pt x="97790" y="80010"/>
                  </a:lnTo>
                  <a:lnTo>
                    <a:pt x="43180" y="25400"/>
                  </a:lnTo>
                  <a:lnTo>
                    <a:pt x="3995971" y="25400"/>
                  </a:lnTo>
                  <a:lnTo>
                    <a:pt x="3995971" y="0"/>
                  </a:lnTo>
                  <a:lnTo>
                    <a:pt x="12700" y="0"/>
                  </a:lnTo>
                  <a:cubicBezTo>
                    <a:pt x="5080" y="0"/>
                    <a:pt x="0" y="5080"/>
                    <a:pt x="0" y="12700"/>
                  </a:cubicBezTo>
                  <a:lnTo>
                    <a:pt x="0" y="2497562"/>
                  </a:lnTo>
                  <a:lnTo>
                    <a:pt x="25400" y="2497562"/>
                  </a:lnTo>
                  <a:lnTo>
                    <a:pt x="25400" y="43180"/>
                  </a:lnTo>
                  <a:close/>
                  <a:moveTo>
                    <a:pt x="19104904" y="10359117"/>
                  </a:moveTo>
                  <a:lnTo>
                    <a:pt x="19050293" y="10304507"/>
                  </a:lnTo>
                  <a:lnTo>
                    <a:pt x="19050293" y="7988605"/>
                  </a:lnTo>
                  <a:lnTo>
                    <a:pt x="19024893" y="7988605"/>
                  </a:lnTo>
                  <a:lnTo>
                    <a:pt x="19024893" y="10280376"/>
                  </a:lnTo>
                  <a:lnTo>
                    <a:pt x="18970282" y="10225767"/>
                  </a:lnTo>
                  <a:lnTo>
                    <a:pt x="18970282" y="7988605"/>
                  </a:lnTo>
                  <a:lnTo>
                    <a:pt x="18944882" y="7988605"/>
                  </a:lnTo>
                  <a:lnTo>
                    <a:pt x="18944882" y="10218147"/>
                  </a:lnTo>
                  <a:lnTo>
                    <a:pt x="14975863" y="10218147"/>
                  </a:lnTo>
                  <a:lnTo>
                    <a:pt x="14975863" y="10243547"/>
                  </a:lnTo>
                  <a:lnTo>
                    <a:pt x="18952504" y="10243547"/>
                  </a:lnTo>
                  <a:lnTo>
                    <a:pt x="19007113" y="10298157"/>
                  </a:lnTo>
                  <a:lnTo>
                    <a:pt x="14981465" y="10298157"/>
                  </a:lnTo>
                  <a:lnTo>
                    <a:pt x="14981465" y="10323557"/>
                  </a:lnTo>
                  <a:lnTo>
                    <a:pt x="19033782" y="10323557"/>
                  </a:lnTo>
                  <a:lnTo>
                    <a:pt x="19088393" y="10378167"/>
                  </a:lnTo>
                  <a:lnTo>
                    <a:pt x="14981465" y="10378167"/>
                  </a:lnTo>
                  <a:lnTo>
                    <a:pt x="14981465" y="10403567"/>
                  </a:lnTo>
                  <a:lnTo>
                    <a:pt x="19118873" y="10403567"/>
                  </a:lnTo>
                  <a:cubicBezTo>
                    <a:pt x="19126493" y="10403567"/>
                    <a:pt x="19131573" y="10398487"/>
                    <a:pt x="19131573" y="10390867"/>
                  </a:cubicBezTo>
                  <a:lnTo>
                    <a:pt x="19131573" y="7988605"/>
                  </a:lnTo>
                  <a:lnTo>
                    <a:pt x="19106173" y="7988605"/>
                  </a:lnTo>
                  <a:lnTo>
                    <a:pt x="19104904" y="10359117"/>
                  </a:lnTo>
                  <a:close/>
                  <a:moveTo>
                    <a:pt x="4001573" y="0"/>
                  </a:moveTo>
                  <a:lnTo>
                    <a:pt x="14981465" y="0"/>
                  </a:lnTo>
                  <a:lnTo>
                    <a:pt x="14981465" y="25400"/>
                  </a:lnTo>
                  <a:lnTo>
                    <a:pt x="4001573" y="25400"/>
                  </a:lnTo>
                  <a:lnTo>
                    <a:pt x="4001573" y="0"/>
                  </a:lnTo>
                  <a:close/>
                  <a:moveTo>
                    <a:pt x="4001573" y="158750"/>
                  </a:moveTo>
                  <a:lnTo>
                    <a:pt x="14981465" y="158750"/>
                  </a:lnTo>
                  <a:lnTo>
                    <a:pt x="14981465" y="184150"/>
                  </a:lnTo>
                  <a:lnTo>
                    <a:pt x="4001573" y="184150"/>
                  </a:lnTo>
                  <a:lnTo>
                    <a:pt x="4001573" y="158750"/>
                  </a:lnTo>
                  <a:close/>
                  <a:moveTo>
                    <a:pt x="4001573" y="80010"/>
                  </a:moveTo>
                  <a:lnTo>
                    <a:pt x="14981465" y="80010"/>
                  </a:lnTo>
                  <a:lnTo>
                    <a:pt x="14981465" y="105410"/>
                  </a:lnTo>
                  <a:lnTo>
                    <a:pt x="4001573" y="105410"/>
                  </a:lnTo>
                  <a:lnTo>
                    <a:pt x="4001573" y="80010"/>
                  </a:lnTo>
                  <a:close/>
                  <a:moveTo>
                    <a:pt x="19087123" y="25400"/>
                  </a:moveTo>
                  <a:lnTo>
                    <a:pt x="19032514" y="80010"/>
                  </a:lnTo>
                  <a:lnTo>
                    <a:pt x="14981465" y="80010"/>
                  </a:lnTo>
                  <a:lnTo>
                    <a:pt x="14981465" y="105410"/>
                  </a:lnTo>
                  <a:lnTo>
                    <a:pt x="19008382" y="105410"/>
                  </a:lnTo>
                  <a:lnTo>
                    <a:pt x="18953773" y="160020"/>
                  </a:lnTo>
                  <a:lnTo>
                    <a:pt x="14981465" y="160020"/>
                  </a:lnTo>
                  <a:lnTo>
                    <a:pt x="14981465" y="185420"/>
                  </a:lnTo>
                  <a:lnTo>
                    <a:pt x="18946154" y="185420"/>
                  </a:lnTo>
                  <a:lnTo>
                    <a:pt x="18946154" y="2497562"/>
                  </a:lnTo>
                  <a:lnTo>
                    <a:pt x="18971554" y="2497562"/>
                  </a:lnTo>
                  <a:lnTo>
                    <a:pt x="18971554" y="177800"/>
                  </a:lnTo>
                  <a:lnTo>
                    <a:pt x="19026163" y="123190"/>
                  </a:lnTo>
                  <a:lnTo>
                    <a:pt x="19026163" y="2497562"/>
                  </a:lnTo>
                  <a:lnTo>
                    <a:pt x="19051563" y="2497562"/>
                  </a:lnTo>
                  <a:lnTo>
                    <a:pt x="19051563" y="97790"/>
                  </a:lnTo>
                  <a:lnTo>
                    <a:pt x="19106173" y="43180"/>
                  </a:lnTo>
                  <a:lnTo>
                    <a:pt x="19106173" y="2494761"/>
                  </a:lnTo>
                  <a:lnTo>
                    <a:pt x="19131573" y="2494761"/>
                  </a:lnTo>
                  <a:lnTo>
                    <a:pt x="19131573" y="12700"/>
                  </a:lnTo>
                  <a:cubicBezTo>
                    <a:pt x="19131573" y="5080"/>
                    <a:pt x="19126493" y="0"/>
                    <a:pt x="19118873" y="0"/>
                  </a:cubicBezTo>
                  <a:lnTo>
                    <a:pt x="14981465" y="0"/>
                  </a:lnTo>
                  <a:lnTo>
                    <a:pt x="14981465" y="25400"/>
                  </a:lnTo>
                  <a:lnTo>
                    <a:pt x="19087123" y="25400"/>
                  </a:lnTo>
                  <a:close/>
                  <a:moveTo>
                    <a:pt x="0" y="2497562"/>
                  </a:moveTo>
                  <a:lnTo>
                    <a:pt x="25400" y="2497562"/>
                  </a:lnTo>
                  <a:lnTo>
                    <a:pt x="25400" y="7988605"/>
                  </a:lnTo>
                  <a:lnTo>
                    <a:pt x="0" y="7988605"/>
                  </a:lnTo>
                  <a:lnTo>
                    <a:pt x="0" y="2497562"/>
                  </a:lnTo>
                  <a:close/>
                  <a:moveTo>
                    <a:pt x="80010" y="2497562"/>
                  </a:moveTo>
                  <a:lnTo>
                    <a:pt x="105410" y="2497562"/>
                  </a:lnTo>
                  <a:lnTo>
                    <a:pt x="105410" y="7988605"/>
                  </a:lnTo>
                  <a:lnTo>
                    <a:pt x="80010" y="7988605"/>
                  </a:lnTo>
                  <a:lnTo>
                    <a:pt x="80010" y="2497562"/>
                  </a:lnTo>
                  <a:close/>
                  <a:moveTo>
                    <a:pt x="158750" y="2497562"/>
                  </a:moveTo>
                  <a:lnTo>
                    <a:pt x="184150" y="2497562"/>
                  </a:lnTo>
                  <a:lnTo>
                    <a:pt x="184150" y="7988605"/>
                  </a:lnTo>
                  <a:lnTo>
                    <a:pt x="158750" y="7988605"/>
                  </a:lnTo>
                  <a:lnTo>
                    <a:pt x="158750" y="2497562"/>
                  </a:lnTo>
                  <a:close/>
                  <a:moveTo>
                    <a:pt x="19104904" y="2497562"/>
                  </a:moveTo>
                  <a:lnTo>
                    <a:pt x="19130304" y="2497562"/>
                  </a:lnTo>
                  <a:lnTo>
                    <a:pt x="19130304" y="7988605"/>
                  </a:lnTo>
                  <a:lnTo>
                    <a:pt x="19104904" y="7988605"/>
                  </a:lnTo>
                  <a:lnTo>
                    <a:pt x="19104904" y="2497562"/>
                  </a:lnTo>
                  <a:close/>
                  <a:moveTo>
                    <a:pt x="18946154" y="2497562"/>
                  </a:moveTo>
                  <a:lnTo>
                    <a:pt x="18971554" y="2497562"/>
                  </a:lnTo>
                  <a:lnTo>
                    <a:pt x="18971554" y="7988605"/>
                  </a:lnTo>
                  <a:lnTo>
                    <a:pt x="18946154" y="7988605"/>
                  </a:lnTo>
                  <a:lnTo>
                    <a:pt x="18946154" y="2497562"/>
                  </a:lnTo>
                  <a:close/>
                  <a:moveTo>
                    <a:pt x="19026163" y="2497562"/>
                  </a:moveTo>
                  <a:lnTo>
                    <a:pt x="19051563" y="2497562"/>
                  </a:lnTo>
                  <a:lnTo>
                    <a:pt x="19051563" y="7988605"/>
                  </a:lnTo>
                  <a:lnTo>
                    <a:pt x="19026163" y="7988605"/>
                  </a:lnTo>
                  <a:lnTo>
                    <a:pt x="19026163" y="2497562"/>
                  </a:lnTo>
                  <a:close/>
                </a:path>
              </a:pathLst>
            </a:custGeom>
            <a:solidFill>
              <a:srgbClr val="00357B"/>
            </a:solidFill>
          </p:spPr>
        </p:sp>
      </p:grpSp>
      <p:grpSp>
        <p:nvGrpSpPr>
          <p:cNvPr id="36" name="Group 11"/>
          <p:cNvGrpSpPr/>
          <p:nvPr/>
        </p:nvGrpSpPr>
        <p:grpSpPr>
          <a:xfrm>
            <a:off x="2260481" y="1631671"/>
            <a:ext cx="10101541" cy="3129107"/>
            <a:chOff x="0" y="0"/>
            <a:chExt cx="3702131" cy="1146792"/>
          </a:xfrm>
          <a:solidFill>
            <a:srgbClr val="003D83"/>
          </a:solidFill>
        </p:grpSpPr>
        <p:sp>
          <p:nvSpPr>
            <p:cNvPr id="37" name="Freeform 12"/>
            <p:cNvSpPr/>
            <p:nvPr/>
          </p:nvSpPr>
          <p:spPr>
            <a:xfrm>
              <a:off x="0" y="0"/>
              <a:ext cx="3702131" cy="1146792"/>
            </a:xfrm>
            <a:custGeom>
              <a:avLst/>
              <a:gdLst/>
              <a:ahLst/>
              <a:cxnLst/>
              <a:rect l="l" t="t" r="r" b="b"/>
              <a:pathLst>
                <a:path w="3702131" h="1146792">
                  <a:moveTo>
                    <a:pt x="0" y="0"/>
                  </a:moveTo>
                  <a:lnTo>
                    <a:pt x="3702131" y="0"/>
                  </a:lnTo>
                  <a:lnTo>
                    <a:pt x="3702131" y="1146792"/>
                  </a:lnTo>
                  <a:lnTo>
                    <a:pt x="0" y="1146792"/>
                  </a:lnTo>
                  <a:close/>
                </a:path>
              </a:pathLst>
            </a:custGeom>
            <a:grpFill/>
          </p:spPr>
        </p:sp>
        <p:sp>
          <p:nvSpPr>
            <p:cNvPr id="38" name="TextBox 13"/>
            <p:cNvSpPr txBox="1"/>
            <p:nvPr/>
          </p:nvSpPr>
          <p:spPr>
            <a:xfrm>
              <a:off x="0" y="-47625"/>
              <a:ext cx="3702131" cy="1194417"/>
            </a:xfrm>
            <a:prstGeom prst="rect">
              <a:avLst/>
            </a:prstGeom>
            <a:grpFill/>
          </p:spPr>
          <p:txBody>
            <a:bodyPr lIns="33866" tIns="33866" rIns="33866" bIns="33866" rtlCol="0" anchor="ctr"/>
            <a:lstStyle/>
            <a:p>
              <a:pPr algn="ctr">
                <a:lnSpc>
                  <a:spcPts val="2410"/>
                </a:lnSpc>
              </a:pPr>
              <a:endParaRPr sz="935">
                <a:latin typeface="Times New Roman" panose="02020603050405020304" pitchFamily="18" charset="0"/>
                <a:ea typeface="微软雅黑 Light" panose="020B0502040204020203" pitchFamily="34" charset="-122"/>
              </a:endParaRPr>
            </a:p>
          </p:txBody>
        </p:sp>
      </p:grpSp>
      <p:sp>
        <p:nvSpPr>
          <p:cNvPr id="39" name="Freeform 14"/>
          <p:cNvSpPr/>
          <p:nvPr/>
        </p:nvSpPr>
        <p:spPr>
          <a:xfrm>
            <a:off x="-664237" y="1265781"/>
            <a:ext cx="3684644" cy="4005048"/>
          </a:xfrm>
          <a:custGeom>
            <a:avLst/>
            <a:gdLst/>
            <a:ahLst/>
            <a:cxnLst/>
            <a:rect l="l" t="t" r="r" b="b"/>
            <a:pathLst>
              <a:path w="7369288" h="8010096">
                <a:moveTo>
                  <a:pt x="0" y="0"/>
                </a:moveTo>
                <a:lnTo>
                  <a:pt x="7369288" y="0"/>
                </a:lnTo>
                <a:lnTo>
                  <a:pt x="7369288" y="8010096"/>
                </a:lnTo>
                <a:lnTo>
                  <a:pt x="0" y="8010096"/>
                </a:lnTo>
                <a:lnTo>
                  <a:pt x="0" y="0"/>
                </a:lnTo>
                <a:close/>
              </a:path>
            </a:pathLst>
          </a:custGeom>
          <a:blipFill>
            <a:blip r:embed="rId2"/>
            <a:stretch>
              <a:fillRect/>
            </a:stretch>
          </a:blipFill>
        </p:spPr>
      </p:sp>
      <p:grpSp>
        <p:nvGrpSpPr>
          <p:cNvPr id="40" name="Group 15"/>
          <p:cNvGrpSpPr/>
          <p:nvPr/>
        </p:nvGrpSpPr>
        <p:grpSpPr>
          <a:xfrm>
            <a:off x="-314287" y="1494647"/>
            <a:ext cx="3027523" cy="3298716"/>
            <a:chOff x="0" y="0"/>
            <a:chExt cx="1104808" cy="1203772"/>
          </a:xfrm>
        </p:grpSpPr>
        <p:sp>
          <p:nvSpPr>
            <p:cNvPr id="41" name="Freeform 16"/>
            <p:cNvSpPr/>
            <p:nvPr/>
          </p:nvSpPr>
          <p:spPr>
            <a:xfrm>
              <a:off x="0" y="0"/>
              <a:ext cx="1104808" cy="1203772"/>
            </a:xfrm>
            <a:custGeom>
              <a:avLst/>
              <a:gdLst/>
              <a:ahLst/>
              <a:cxnLst/>
              <a:rect l="l" t="t" r="r" b="b"/>
              <a:pathLst>
                <a:path w="1104808" h="1203772">
                  <a:moveTo>
                    <a:pt x="0" y="0"/>
                  </a:moveTo>
                  <a:lnTo>
                    <a:pt x="1104808" y="0"/>
                  </a:lnTo>
                  <a:lnTo>
                    <a:pt x="1104808" y="1203772"/>
                  </a:lnTo>
                  <a:lnTo>
                    <a:pt x="0" y="1203772"/>
                  </a:lnTo>
                  <a:close/>
                </a:path>
              </a:pathLst>
            </a:custGeom>
            <a:solidFill>
              <a:srgbClr val="FFFFFF"/>
            </a:solidFill>
          </p:spPr>
        </p:sp>
        <p:sp>
          <p:nvSpPr>
            <p:cNvPr id="42" name="TextBox 17"/>
            <p:cNvSpPr txBox="1"/>
            <p:nvPr/>
          </p:nvSpPr>
          <p:spPr>
            <a:xfrm>
              <a:off x="0" y="-47625"/>
              <a:ext cx="1104808" cy="1251397"/>
            </a:xfrm>
            <a:prstGeom prst="rect">
              <a:avLst/>
            </a:prstGeom>
          </p:spPr>
          <p:txBody>
            <a:bodyPr lIns="33866" tIns="33866" rIns="33866" bIns="33866" rtlCol="0" anchor="ctr"/>
            <a:lstStyle/>
            <a:p>
              <a:pPr algn="ctr">
                <a:lnSpc>
                  <a:spcPts val="2410"/>
                </a:lnSpc>
              </a:pPr>
              <a:endParaRPr sz="935">
                <a:latin typeface="Times New Roman" panose="02020603050405020304" pitchFamily="18" charset="0"/>
                <a:ea typeface="微软雅黑 Light" panose="020B0502040204020203" pitchFamily="34" charset="-122"/>
              </a:endParaRPr>
            </a:p>
          </p:txBody>
        </p:sp>
      </p:grpSp>
      <p:grpSp>
        <p:nvGrpSpPr>
          <p:cNvPr id="43" name="Group 18"/>
          <p:cNvGrpSpPr/>
          <p:nvPr/>
        </p:nvGrpSpPr>
        <p:grpSpPr>
          <a:xfrm rot="5400000">
            <a:off x="1288865" y="2885190"/>
            <a:ext cx="3321430" cy="487895"/>
            <a:chOff x="0" y="0"/>
            <a:chExt cx="812800" cy="119395"/>
          </a:xfrm>
        </p:grpSpPr>
        <p:sp>
          <p:nvSpPr>
            <p:cNvPr id="44" name="Freeform 19"/>
            <p:cNvSpPr/>
            <p:nvPr/>
          </p:nvSpPr>
          <p:spPr>
            <a:xfrm>
              <a:off x="0" y="0"/>
              <a:ext cx="812800" cy="119395"/>
            </a:xfrm>
            <a:custGeom>
              <a:avLst/>
              <a:gdLst/>
              <a:ahLst/>
              <a:cxnLst/>
              <a:rect l="l" t="t" r="r" b="b"/>
              <a:pathLst>
                <a:path w="812800" h="119395">
                  <a:moveTo>
                    <a:pt x="406400" y="0"/>
                  </a:moveTo>
                  <a:lnTo>
                    <a:pt x="812800" y="119395"/>
                  </a:lnTo>
                  <a:lnTo>
                    <a:pt x="0" y="119395"/>
                  </a:lnTo>
                  <a:lnTo>
                    <a:pt x="406400" y="0"/>
                  </a:lnTo>
                  <a:close/>
                </a:path>
              </a:pathLst>
            </a:custGeom>
            <a:solidFill>
              <a:srgbClr val="FFFFFF"/>
            </a:solidFill>
          </p:spPr>
        </p:sp>
        <p:sp>
          <p:nvSpPr>
            <p:cNvPr id="45" name="TextBox 20"/>
            <p:cNvSpPr txBox="1"/>
            <p:nvPr/>
          </p:nvSpPr>
          <p:spPr>
            <a:xfrm>
              <a:off x="127000" y="7808"/>
              <a:ext cx="558800" cy="103058"/>
            </a:xfrm>
            <a:prstGeom prst="rect">
              <a:avLst/>
            </a:prstGeom>
          </p:spPr>
          <p:txBody>
            <a:bodyPr lIns="33866" tIns="33866" rIns="33866" bIns="33866" rtlCol="0" anchor="ctr"/>
            <a:lstStyle/>
            <a:p>
              <a:pPr algn="ctr">
                <a:lnSpc>
                  <a:spcPts val="2410"/>
                </a:lnSpc>
              </a:pPr>
              <a:endParaRPr sz="935">
                <a:latin typeface="Times New Roman" panose="02020603050405020304" pitchFamily="18" charset="0"/>
                <a:ea typeface="微软雅黑 Light" panose="020B0502040204020203" pitchFamily="34" charset="-122"/>
              </a:endParaRPr>
            </a:p>
          </p:txBody>
        </p:sp>
      </p:grpSp>
      <p:sp>
        <p:nvSpPr>
          <p:cNvPr id="46" name="TextBox 42"/>
          <p:cNvSpPr txBox="1"/>
          <p:nvPr/>
        </p:nvSpPr>
        <p:spPr>
          <a:xfrm>
            <a:off x="3810000" y="1752600"/>
            <a:ext cx="7470140" cy="2750185"/>
          </a:xfrm>
          <a:prstGeom prst="rect">
            <a:avLst/>
          </a:prstGeom>
        </p:spPr>
        <p:txBody>
          <a:bodyPr lIns="0" tIns="0" rIns="0" bIns="0" rtlCol="0" anchor="t">
            <a:noAutofit/>
          </a:bodyPr>
          <a:lstStyle/>
          <a:p>
            <a:pPr indent="0" algn="ctr" eaLnBrk="1" fontAlgn="auto" latinLnBrk="0" hangingPunct="1">
              <a:lnSpc>
                <a:spcPct val="150000"/>
              </a:lnSpc>
              <a:spcBef>
                <a:spcPct val="0"/>
              </a:spcBef>
            </a:pPr>
            <a:r>
              <a:rPr lang="zh-CN" altLang="en-US" sz="6000" b="1" dirty="0">
                <a:solidFill>
                  <a:srgbClr val="FFFFFF"/>
                </a:solidFill>
                <a:uFillTx/>
                <a:latin typeface="Times New Roman" panose="02020603050405020304" pitchFamily="18" charset="0"/>
                <a:ea typeface="微软雅黑" panose="020B0503020204020204" charset="-122"/>
                <a:cs typeface="庞门正道标题体" panose="02010600030101010101" charset="-122"/>
                <a:sym typeface="庞门正道标题体" panose="02010600030101010101" charset="-122"/>
              </a:rPr>
              <a:t>智联</a:t>
            </a:r>
            <a:r>
              <a:rPr lang="en-US" altLang="zh-CN" sz="6000" b="1" dirty="0">
                <a:solidFill>
                  <a:srgbClr val="FFFFFF"/>
                </a:solidFill>
                <a:uFillTx/>
                <a:latin typeface="Times New Roman" panose="02020603050405020304" pitchFamily="18" charset="0"/>
                <a:ea typeface="微软雅黑" panose="020B0503020204020204" charset="-122"/>
                <a:cs typeface="庞门正道标题体" panose="02010600030101010101" charset="-122"/>
                <a:sym typeface="庞门正道标题体" panose="02010600030101010101" charset="-122"/>
              </a:rPr>
              <a:t>·</a:t>
            </a:r>
            <a:r>
              <a:rPr lang="zh-CN" altLang="en-US" sz="6000" b="1" dirty="0">
                <a:solidFill>
                  <a:srgbClr val="FFFFFF"/>
                </a:solidFill>
                <a:uFillTx/>
                <a:latin typeface="Times New Roman" panose="02020603050405020304" pitchFamily="18" charset="0"/>
                <a:ea typeface="微软雅黑" panose="020B0503020204020204" charset="-122"/>
                <a:cs typeface="庞门正道标题体" panose="02010600030101010101" charset="-122"/>
                <a:sym typeface="庞门正道标题体" panose="02010600030101010101" charset="-122"/>
              </a:rPr>
              <a:t>共生</a:t>
            </a:r>
            <a:r>
              <a:rPr lang="en-US" altLang="zh-CN" sz="6000" b="1" dirty="0">
                <a:solidFill>
                  <a:srgbClr val="FFFFFF"/>
                </a:solidFill>
                <a:uFillTx/>
                <a:latin typeface="Times New Roman" panose="02020603050405020304" pitchFamily="18" charset="0"/>
                <a:ea typeface="微软雅黑" panose="020B0503020204020204" charset="-122"/>
                <a:cs typeface="庞门正道标题体" panose="02010600030101010101" charset="-122"/>
                <a:sym typeface="庞门正道标题体" panose="02010600030101010101" charset="-122"/>
              </a:rPr>
              <a:t>·</a:t>
            </a:r>
            <a:r>
              <a:rPr lang="zh-CN" altLang="en-US" sz="6000" b="1" dirty="0">
                <a:solidFill>
                  <a:srgbClr val="FFFFFF"/>
                </a:solidFill>
                <a:uFillTx/>
                <a:latin typeface="Times New Roman" panose="02020603050405020304" pitchFamily="18" charset="0"/>
                <a:ea typeface="微软雅黑" panose="020B0503020204020204" charset="-122"/>
                <a:cs typeface="庞门正道标题体" panose="02010600030101010101" charset="-122"/>
                <a:sym typeface="庞门正道标题体" panose="02010600030101010101" charset="-122"/>
              </a:rPr>
              <a:t>无界</a:t>
            </a:r>
            <a:endParaRPr lang="zh-CN" altLang="en-US" sz="6000" b="1" dirty="0">
              <a:solidFill>
                <a:srgbClr val="FFFFFF"/>
              </a:solidFill>
              <a:uFillTx/>
              <a:latin typeface="Times New Roman" panose="02020603050405020304" pitchFamily="18" charset="0"/>
              <a:ea typeface="微软雅黑" panose="020B0503020204020204" charset="-122"/>
              <a:cs typeface="庞门正道标题体" panose="02010600030101010101" charset="-122"/>
              <a:sym typeface="庞门正道标题体" panose="02010600030101010101" charset="-122"/>
            </a:endParaRPr>
          </a:p>
          <a:p>
            <a:pPr indent="0" algn="ctr" eaLnBrk="1" fontAlgn="auto" latinLnBrk="0" hangingPunct="1">
              <a:lnSpc>
                <a:spcPct val="150000"/>
              </a:lnSpc>
              <a:spcBef>
                <a:spcPct val="0"/>
              </a:spcBef>
            </a:pPr>
            <a:r>
              <a:rPr lang="zh-CN" altLang="en-US" sz="4800" b="1" dirty="0">
                <a:solidFill>
                  <a:srgbClr val="FFFFFF"/>
                </a:solidFill>
                <a:uFillTx/>
                <a:latin typeface="Times New Roman" panose="02020603050405020304" pitchFamily="18" charset="0"/>
                <a:ea typeface="微软雅黑" panose="020B0503020204020204" charset="-122"/>
                <a:cs typeface="庞门正道标题体" panose="02010600030101010101" charset="-122"/>
                <a:sym typeface="庞门正道标题体" panose="02010600030101010101" charset="-122"/>
              </a:rPr>
              <a:t>未来在线学习环境设计方案</a:t>
            </a:r>
            <a:endParaRPr lang="zh-CN" altLang="en-US" sz="4800" b="1" dirty="0">
              <a:solidFill>
                <a:srgbClr val="FFFFFF"/>
              </a:solidFill>
              <a:uFillTx/>
              <a:latin typeface="Times New Roman" panose="02020603050405020304" pitchFamily="18" charset="0"/>
              <a:ea typeface="微软雅黑" panose="020B0503020204020204" charset="-122"/>
              <a:cs typeface="庞门正道标题体" panose="02010600030101010101" charset="-122"/>
              <a:sym typeface="庞门正道标题体" panose="02010600030101010101" charset="-122"/>
            </a:endParaRPr>
          </a:p>
        </p:txBody>
      </p:sp>
      <p:pic>
        <p:nvPicPr>
          <p:cNvPr id="49" name="图片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285" y="2185023"/>
            <a:ext cx="1810379" cy="1808902"/>
          </a:xfrm>
          <a:prstGeom prst="rect">
            <a:avLst/>
          </a:prstGeom>
        </p:spPr>
      </p:pic>
      <p:grpSp>
        <p:nvGrpSpPr>
          <p:cNvPr id="47" name="Group 17"/>
          <p:cNvGrpSpPr/>
          <p:nvPr/>
        </p:nvGrpSpPr>
        <p:grpSpPr>
          <a:xfrm>
            <a:off x="2091690" y="5184140"/>
            <a:ext cx="2419773" cy="325543"/>
            <a:chOff x="0" y="0"/>
            <a:chExt cx="955943" cy="128551"/>
          </a:xfrm>
        </p:grpSpPr>
        <p:sp>
          <p:nvSpPr>
            <p:cNvPr id="48" name="Freeform 18"/>
            <p:cNvSpPr/>
            <p:nvPr/>
          </p:nvSpPr>
          <p:spPr>
            <a:xfrm>
              <a:off x="0" y="0"/>
              <a:ext cx="955943" cy="128551"/>
            </a:xfrm>
            <a:custGeom>
              <a:avLst/>
              <a:gdLst/>
              <a:ahLst/>
              <a:cxnLst/>
              <a:rect l="l" t="t" r="r" b="b"/>
              <a:pathLst>
                <a:path w="955943" h="128551">
                  <a:moveTo>
                    <a:pt x="64275" y="0"/>
                  </a:moveTo>
                  <a:lnTo>
                    <a:pt x="891667" y="0"/>
                  </a:lnTo>
                  <a:cubicBezTo>
                    <a:pt x="908714" y="0"/>
                    <a:pt x="925063" y="6772"/>
                    <a:pt x="937117" y="18826"/>
                  </a:cubicBezTo>
                  <a:cubicBezTo>
                    <a:pt x="949171" y="30880"/>
                    <a:pt x="955943" y="47229"/>
                    <a:pt x="955943" y="64275"/>
                  </a:cubicBezTo>
                  <a:lnTo>
                    <a:pt x="955943" y="64275"/>
                  </a:lnTo>
                  <a:cubicBezTo>
                    <a:pt x="955943" y="99774"/>
                    <a:pt x="927166" y="128551"/>
                    <a:pt x="891667" y="128551"/>
                  </a:cubicBezTo>
                  <a:lnTo>
                    <a:pt x="64275" y="128551"/>
                  </a:lnTo>
                  <a:cubicBezTo>
                    <a:pt x="47229" y="128551"/>
                    <a:pt x="30880" y="121779"/>
                    <a:pt x="18826" y="109725"/>
                  </a:cubicBezTo>
                  <a:cubicBezTo>
                    <a:pt x="6772" y="97671"/>
                    <a:pt x="0" y="81322"/>
                    <a:pt x="0" y="64275"/>
                  </a:cubicBezTo>
                  <a:lnTo>
                    <a:pt x="0" y="64275"/>
                  </a:lnTo>
                  <a:cubicBezTo>
                    <a:pt x="0" y="47229"/>
                    <a:pt x="6772" y="30880"/>
                    <a:pt x="18826" y="18826"/>
                  </a:cubicBezTo>
                  <a:cubicBezTo>
                    <a:pt x="30880" y="6772"/>
                    <a:pt x="47229" y="0"/>
                    <a:pt x="64275" y="0"/>
                  </a:cubicBezTo>
                  <a:close/>
                </a:path>
              </a:pathLst>
            </a:custGeom>
            <a:ln w="19050" cap="rnd">
              <a:solidFill>
                <a:srgbClr val="00357B"/>
              </a:solidFill>
              <a:prstDash val="solid"/>
              <a:round/>
            </a:ln>
          </p:spPr>
        </p:sp>
        <p:sp>
          <p:nvSpPr>
            <p:cNvPr id="50" name="TextBox 19"/>
            <p:cNvSpPr txBox="1"/>
            <p:nvPr/>
          </p:nvSpPr>
          <p:spPr>
            <a:xfrm>
              <a:off x="0" y="-28575"/>
              <a:ext cx="955943" cy="157126"/>
            </a:xfrm>
            <a:prstGeom prst="rect">
              <a:avLst/>
            </a:prstGeom>
          </p:spPr>
          <p:txBody>
            <a:bodyPr lIns="33866" tIns="33866" rIns="33866" bIns="33866" rtlCol="0" anchor="ctr"/>
            <a:lstStyle/>
            <a:p>
              <a:pPr algn="ctr">
                <a:lnSpc>
                  <a:spcPts val="2225"/>
                </a:lnSpc>
              </a:pPr>
              <a:endParaRPr sz="935">
                <a:latin typeface="微软雅黑" panose="020B0503020204020204" charset="-122"/>
                <a:ea typeface="微软雅黑" panose="020B0503020204020204" charset="-122"/>
              </a:endParaRPr>
            </a:p>
          </p:txBody>
        </p:sp>
      </p:grpSp>
      <p:sp>
        <p:nvSpPr>
          <p:cNvPr id="51" name="AutoShape 20"/>
          <p:cNvSpPr/>
          <p:nvPr/>
        </p:nvSpPr>
        <p:spPr>
          <a:xfrm rot="16200000">
            <a:off x="3140710" y="5340773"/>
            <a:ext cx="309033" cy="0"/>
          </a:xfrm>
          <a:prstGeom prst="line">
            <a:avLst/>
          </a:prstGeom>
          <a:ln w="25400" cap="flat">
            <a:solidFill>
              <a:srgbClr val="00357B"/>
            </a:solidFill>
            <a:prstDash val="solid"/>
            <a:headEnd type="none" w="sm" len="sm"/>
            <a:tailEnd type="none" w="sm" len="sm"/>
          </a:ln>
        </p:spPr>
      </p:sp>
      <p:sp>
        <p:nvSpPr>
          <p:cNvPr id="52" name="TextBox 21"/>
          <p:cNvSpPr txBox="1"/>
          <p:nvPr/>
        </p:nvSpPr>
        <p:spPr>
          <a:xfrm>
            <a:off x="2091755" y="5151237"/>
            <a:ext cx="1209865" cy="358775"/>
          </a:xfrm>
          <a:prstGeom prst="rect">
            <a:avLst/>
          </a:prstGeom>
        </p:spPr>
        <p:txBody>
          <a:bodyPr lIns="0" tIns="0" rIns="0" bIns="0" rtlCol="0" anchor="t">
            <a:spAutoFit/>
          </a:bodyPr>
          <a:lstStyle/>
          <a:p>
            <a:pPr algn="ctr">
              <a:lnSpc>
                <a:spcPts val="2800"/>
              </a:lnSpc>
              <a:spcBef>
                <a:spcPct val="0"/>
              </a:spcBef>
            </a:pPr>
            <a:r>
              <a:rPr lang="zh-CN" altLang="en-US" sz="1335" b="1">
                <a:solidFill>
                  <a:srgbClr val="002E6B"/>
                </a:solidFill>
                <a:latin typeface="Times New Roman" panose="02020603050405020304" pitchFamily="18" charset="0"/>
                <a:ea typeface="微软雅黑" panose="020B0503020204020204" charset="-122"/>
                <a:cs typeface="思源黑体 Medium" panose="020B0600000000000000" charset="-122"/>
                <a:sym typeface="思源黑体 Medium" panose="020B0600000000000000" charset="-122"/>
              </a:rPr>
              <a:t>汇报人</a:t>
            </a:r>
            <a:endParaRPr lang="zh-CN" altLang="en-US" sz="1335" b="1">
              <a:solidFill>
                <a:srgbClr val="002E6B"/>
              </a:solidFill>
              <a:latin typeface="Times New Roman" panose="02020603050405020304" pitchFamily="18" charset="0"/>
              <a:ea typeface="微软雅黑" panose="020B0503020204020204" charset="-122"/>
              <a:cs typeface="思源黑体 Medium" panose="020B0600000000000000" charset="-122"/>
              <a:sym typeface="思源黑体 Medium" panose="020B0600000000000000" charset="-122"/>
            </a:endParaRPr>
          </a:p>
        </p:txBody>
      </p:sp>
      <p:sp>
        <p:nvSpPr>
          <p:cNvPr id="53" name="TextBox 22"/>
          <p:cNvSpPr txBox="1"/>
          <p:nvPr/>
        </p:nvSpPr>
        <p:spPr>
          <a:xfrm>
            <a:off x="3302254" y="5151237"/>
            <a:ext cx="1159065" cy="358775"/>
          </a:xfrm>
          <a:prstGeom prst="rect">
            <a:avLst/>
          </a:prstGeom>
        </p:spPr>
        <p:txBody>
          <a:bodyPr lIns="0" tIns="0" rIns="0" bIns="0" rtlCol="0" anchor="t">
            <a:spAutoFit/>
          </a:bodyPr>
          <a:lstStyle/>
          <a:p>
            <a:pPr algn="ctr">
              <a:lnSpc>
                <a:spcPts val="2800"/>
              </a:lnSpc>
              <a:spcBef>
                <a:spcPct val="0"/>
              </a:spcBef>
            </a:pPr>
            <a:r>
              <a:rPr lang="zh-CN" altLang="en-US" sz="1335" b="1">
                <a:solidFill>
                  <a:srgbClr val="000000"/>
                </a:solidFill>
                <a:latin typeface="Times New Roman" panose="02020603050405020304" pitchFamily="18" charset="0"/>
                <a:ea typeface="微软雅黑" panose="020B0503020204020204" charset="-122"/>
                <a:cs typeface="思源黑体 Medium" panose="020B0600000000000000" charset="-122"/>
                <a:sym typeface="思源黑体 Medium" panose="020B0600000000000000" charset="-122"/>
              </a:rPr>
              <a:t>第六组</a:t>
            </a:r>
            <a:endParaRPr lang="zh-CN" altLang="en-US" sz="1335" b="1">
              <a:solidFill>
                <a:srgbClr val="000000"/>
              </a:solidFill>
              <a:latin typeface="Times New Roman" panose="02020603050405020304" pitchFamily="18" charset="0"/>
              <a:ea typeface="微软雅黑" panose="020B0503020204020204" charset="-122"/>
              <a:cs typeface="思源黑体 Medium" panose="020B0600000000000000" charset="-122"/>
              <a:sym typeface="思源黑体 Medium" panose="020B0600000000000000" charset="-122"/>
            </a:endParaRPr>
          </a:p>
        </p:txBody>
      </p:sp>
      <p:grpSp>
        <p:nvGrpSpPr>
          <p:cNvPr id="54" name="Group 34"/>
          <p:cNvGrpSpPr/>
          <p:nvPr/>
        </p:nvGrpSpPr>
        <p:grpSpPr>
          <a:xfrm>
            <a:off x="7832937" y="5184140"/>
            <a:ext cx="2419773" cy="325543"/>
            <a:chOff x="0" y="0"/>
            <a:chExt cx="955943" cy="128551"/>
          </a:xfrm>
        </p:grpSpPr>
        <p:sp>
          <p:nvSpPr>
            <p:cNvPr id="55" name="Freeform 35"/>
            <p:cNvSpPr/>
            <p:nvPr/>
          </p:nvSpPr>
          <p:spPr>
            <a:xfrm>
              <a:off x="0" y="0"/>
              <a:ext cx="955943" cy="128551"/>
            </a:xfrm>
            <a:custGeom>
              <a:avLst/>
              <a:gdLst/>
              <a:ahLst/>
              <a:cxnLst/>
              <a:rect l="l" t="t" r="r" b="b"/>
              <a:pathLst>
                <a:path w="955943" h="128551">
                  <a:moveTo>
                    <a:pt x="64275" y="0"/>
                  </a:moveTo>
                  <a:lnTo>
                    <a:pt x="891667" y="0"/>
                  </a:lnTo>
                  <a:cubicBezTo>
                    <a:pt x="908714" y="0"/>
                    <a:pt x="925063" y="6772"/>
                    <a:pt x="937117" y="18826"/>
                  </a:cubicBezTo>
                  <a:cubicBezTo>
                    <a:pt x="949171" y="30880"/>
                    <a:pt x="955943" y="47229"/>
                    <a:pt x="955943" y="64275"/>
                  </a:cubicBezTo>
                  <a:lnTo>
                    <a:pt x="955943" y="64275"/>
                  </a:lnTo>
                  <a:cubicBezTo>
                    <a:pt x="955943" y="99774"/>
                    <a:pt x="927166" y="128551"/>
                    <a:pt x="891667" y="128551"/>
                  </a:cubicBezTo>
                  <a:lnTo>
                    <a:pt x="64275" y="128551"/>
                  </a:lnTo>
                  <a:cubicBezTo>
                    <a:pt x="47229" y="128551"/>
                    <a:pt x="30880" y="121779"/>
                    <a:pt x="18826" y="109725"/>
                  </a:cubicBezTo>
                  <a:cubicBezTo>
                    <a:pt x="6772" y="97671"/>
                    <a:pt x="0" y="81322"/>
                    <a:pt x="0" y="64275"/>
                  </a:cubicBezTo>
                  <a:lnTo>
                    <a:pt x="0" y="64275"/>
                  </a:lnTo>
                  <a:cubicBezTo>
                    <a:pt x="0" y="47229"/>
                    <a:pt x="6772" y="30880"/>
                    <a:pt x="18826" y="18826"/>
                  </a:cubicBezTo>
                  <a:cubicBezTo>
                    <a:pt x="30880" y="6772"/>
                    <a:pt x="47229" y="0"/>
                    <a:pt x="64275" y="0"/>
                  </a:cubicBezTo>
                  <a:close/>
                </a:path>
              </a:pathLst>
            </a:custGeom>
            <a:ln w="19050" cap="rnd">
              <a:solidFill>
                <a:srgbClr val="00357B"/>
              </a:solidFill>
              <a:prstDash val="solid"/>
              <a:round/>
            </a:ln>
          </p:spPr>
        </p:sp>
        <p:sp>
          <p:nvSpPr>
            <p:cNvPr id="56" name="TextBox 36"/>
            <p:cNvSpPr txBox="1"/>
            <p:nvPr/>
          </p:nvSpPr>
          <p:spPr>
            <a:xfrm>
              <a:off x="0" y="-28575"/>
              <a:ext cx="955943" cy="157126"/>
            </a:xfrm>
            <a:prstGeom prst="rect">
              <a:avLst/>
            </a:prstGeom>
          </p:spPr>
          <p:txBody>
            <a:bodyPr lIns="33866" tIns="33866" rIns="33866" bIns="33866" rtlCol="0" anchor="ctr"/>
            <a:lstStyle/>
            <a:p>
              <a:pPr algn="ctr">
                <a:lnSpc>
                  <a:spcPts val="2225"/>
                </a:lnSpc>
              </a:pPr>
              <a:endParaRPr sz="935">
                <a:latin typeface="微软雅黑" panose="020B0503020204020204" charset="-122"/>
                <a:ea typeface="微软雅黑" panose="020B0503020204020204" charset="-122"/>
              </a:endParaRPr>
            </a:p>
          </p:txBody>
        </p:sp>
      </p:grpSp>
      <p:sp>
        <p:nvSpPr>
          <p:cNvPr id="57" name="AutoShape 37"/>
          <p:cNvSpPr/>
          <p:nvPr/>
        </p:nvSpPr>
        <p:spPr>
          <a:xfrm rot="16200000">
            <a:off x="8932757" y="5340773"/>
            <a:ext cx="309033" cy="0"/>
          </a:xfrm>
          <a:prstGeom prst="line">
            <a:avLst/>
          </a:prstGeom>
          <a:ln w="25400" cap="flat">
            <a:solidFill>
              <a:srgbClr val="00357B"/>
            </a:solidFill>
            <a:prstDash val="solid"/>
            <a:headEnd type="none" w="sm" len="sm"/>
            <a:tailEnd type="none" w="sm" len="sm"/>
          </a:ln>
        </p:spPr>
      </p:sp>
      <p:sp>
        <p:nvSpPr>
          <p:cNvPr id="58" name="TextBox 44"/>
          <p:cNvSpPr txBox="1"/>
          <p:nvPr/>
        </p:nvSpPr>
        <p:spPr>
          <a:xfrm>
            <a:off x="7833550" y="5136632"/>
            <a:ext cx="1254349" cy="358775"/>
          </a:xfrm>
          <a:prstGeom prst="rect">
            <a:avLst/>
          </a:prstGeom>
        </p:spPr>
        <p:txBody>
          <a:bodyPr lIns="0" tIns="0" rIns="0" bIns="0" rtlCol="0" anchor="t">
            <a:spAutoFit/>
          </a:bodyPr>
          <a:lstStyle/>
          <a:p>
            <a:pPr algn="ctr">
              <a:lnSpc>
                <a:spcPts val="2800"/>
              </a:lnSpc>
              <a:spcBef>
                <a:spcPct val="0"/>
              </a:spcBef>
            </a:pPr>
            <a:r>
              <a:rPr lang="zh-CN" altLang="en-US" sz="1335" b="1">
                <a:solidFill>
                  <a:srgbClr val="002E6B"/>
                </a:solidFill>
                <a:latin typeface="Times New Roman" panose="02020603050405020304" pitchFamily="18" charset="0"/>
                <a:ea typeface="微软雅黑" panose="020B0503020204020204" charset="-122"/>
                <a:cs typeface="思源黑体 Medium" panose="020B0600000000000000" charset="-122"/>
                <a:sym typeface="思源黑体 Medium" panose="020B0600000000000000" charset="-122"/>
              </a:rPr>
              <a:t>汇报时间</a:t>
            </a:r>
            <a:endParaRPr lang="zh-CN" altLang="en-US" sz="1335" b="1">
              <a:solidFill>
                <a:srgbClr val="002E6B"/>
              </a:solidFill>
              <a:latin typeface="Times New Roman" panose="02020603050405020304" pitchFamily="18" charset="0"/>
              <a:ea typeface="微软雅黑" panose="020B0503020204020204" charset="-122"/>
              <a:cs typeface="思源黑体 Medium" panose="020B0600000000000000" charset="-122"/>
              <a:sym typeface="思源黑体 Medium" panose="020B0600000000000000" charset="-122"/>
            </a:endParaRPr>
          </a:p>
        </p:txBody>
      </p:sp>
      <p:sp>
        <p:nvSpPr>
          <p:cNvPr id="59" name="TextBox 46"/>
          <p:cNvSpPr txBox="1"/>
          <p:nvPr/>
        </p:nvSpPr>
        <p:spPr>
          <a:xfrm>
            <a:off x="9087899" y="5136632"/>
            <a:ext cx="1165382" cy="358775"/>
          </a:xfrm>
          <a:prstGeom prst="rect">
            <a:avLst/>
          </a:prstGeom>
        </p:spPr>
        <p:txBody>
          <a:bodyPr lIns="0" tIns="0" rIns="0" bIns="0" rtlCol="0" anchor="t">
            <a:spAutoFit/>
          </a:bodyPr>
          <a:lstStyle/>
          <a:p>
            <a:pPr algn="ctr">
              <a:lnSpc>
                <a:spcPts val="2800"/>
              </a:lnSpc>
              <a:spcBef>
                <a:spcPct val="0"/>
              </a:spcBef>
            </a:pPr>
            <a:r>
              <a:rPr lang="en-US" sz="1335" b="1">
                <a:solidFill>
                  <a:srgbClr val="000000"/>
                </a:solidFill>
                <a:latin typeface="Times New Roman" panose="02020603050405020304" pitchFamily="18" charset="0"/>
                <a:ea typeface="微软雅黑" panose="020B0503020204020204" charset="-122"/>
                <a:cs typeface="思源黑体 Medium" panose="020B0600000000000000" charset="-122"/>
                <a:sym typeface="思源黑体 Medium" panose="020B0600000000000000" charset="-122"/>
              </a:rPr>
              <a:t>2026/5/25</a:t>
            </a:r>
            <a:endParaRPr lang="en-US" sz="1335" b="1">
              <a:solidFill>
                <a:srgbClr val="000000"/>
              </a:solidFill>
              <a:latin typeface="Times New Roman" panose="02020603050405020304" pitchFamily="18" charset="0"/>
              <a:ea typeface="微软雅黑" panose="020B0503020204020204" charset="-122"/>
              <a:cs typeface="思源黑体 Medium" panose="020B0600000000000000" charset="-122"/>
              <a:sym typeface="思源黑体 Medium" panose="020B0600000000000000"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 name="Group 3"/>
          <p:cNvGrpSpPr/>
          <p:nvPr/>
        </p:nvGrpSpPr>
        <p:grpSpPr>
          <a:xfrm>
            <a:off x="304548" y="226429"/>
            <a:ext cx="11627644" cy="6322649"/>
            <a:chOff x="0" y="0"/>
            <a:chExt cx="19130303" cy="10402296"/>
          </a:xfrm>
        </p:grpSpPr>
        <p:sp>
          <p:nvSpPr>
            <p:cNvPr id="4" name="Freeform 4"/>
            <p:cNvSpPr/>
            <p:nvPr/>
          </p:nvSpPr>
          <p:spPr>
            <a:xfrm>
              <a:off x="0" y="0"/>
              <a:ext cx="19131573" cy="10403567"/>
            </a:xfrm>
            <a:custGeom>
              <a:avLst/>
              <a:gdLst/>
              <a:ahLst/>
              <a:cxnLst/>
              <a:rect l="l" t="t" r="r" b="b"/>
              <a:pathLst>
                <a:path w="19131573" h="10403567">
                  <a:moveTo>
                    <a:pt x="4001573" y="10296886"/>
                  </a:moveTo>
                  <a:lnTo>
                    <a:pt x="14981465" y="10296886"/>
                  </a:lnTo>
                  <a:lnTo>
                    <a:pt x="14981465" y="10322286"/>
                  </a:lnTo>
                  <a:lnTo>
                    <a:pt x="4001573" y="10322286"/>
                  </a:lnTo>
                  <a:lnTo>
                    <a:pt x="4001573" y="10296886"/>
                  </a:lnTo>
                  <a:close/>
                  <a:moveTo>
                    <a:pt x="4001573" y="10218146"/>
                  </a:moveTo>
                  <a:lnTo>
                    <a:pt x="14981465" y="10218146"/>
                  </a:lnTo>
                  <a:lnTo>
                    <a:pt x="14981465" y="10243546"/>
                  </a:lnTo>
                  <a:lnTo>
                    <a:pt x="4001573" y="10243546"/>
                  </a:lnTo>
                  <a:lnTo>
                    <a:pt x="4001573" y="10218146"/>
                  </a:lnTo>
                  <a:close/>
                  <a:moveTo>
                    <a:pt x="4001573" y="10376896"/>
                  </a:moveTo>
                  <a:lnTo>
                    <a:pt x="14981465" y="10376896"/>
                  </a:lnTo>
                  <a:lnTo>
                    <a:pt x="14981465" y="10402296"/>
                  </a:lnTo>
                  <a:lnTo>
                    <a:pt x="4001573" y="10402296"/>
                  </a:lnTo>
                  <a:lnTo>
                    <a:pt x="4001573" y="10376896"/>
                  </a:lnTo>
                  <a:close/>
                  <a:moveTo>
                    <a:pt x="43180" y="10376896"/>
                  </a:moveTo>
                  <a:lnTo>
                    <a:pt x="97790" y="10322286"/>
                  </a:lnTo>
                  <a:lnTo>
                    <a:pt x="4001573" y="10322286"/>
                  </a:lnTo>
                  <a:lnTo>
                    <a:pt x="4001573" y="10296886"/>
                  </a:lnTo>
                  <a:lnTo>
                    <a:pt x="123190" y="10296886"/>
                  </a:lnTo>
                  <a:lnTo>
                    <a:pt x="177800" y="10242276"/>
                  </a:lnTo>
                  <a:lnTo>
                    <a:pt x="4001573" y="10242276"/>
                  </a:lnTo>
                  <a:lnTo>
                    <a:pt x="4001573" y="10216876"/>
                  </a:lnTo>
                  <a:lnTo>
                    <a:pt x="185420" y="10216876"/>
                  </a:lnTo>
                  <a:lnTo>
                    <a:pt x="185420" y="7985802"/>
                  </a:lnTo>
                  <a:lnTo>
                    <a:pt x="160020" y="7985802"/>
                  </a:lnTo>
                  <a:lnTo>
                    <a:pt x="160020" y="10224496"/>
                  </a:lnTo>
                  <a:lnTo>
                    <a:pt x="105410" y="10279107"/>
                  </a:lnTo>
                  <a:lnTo>
                    <a:pt x="105410" y="7988605"/>
                  </a:lnTo>
                  <a:lnTo>
                    <a:pt x="80010" y="7988605"/>
                  </a:lnTo>
                  <a:lnTo>
                    <a:pt x="80010" y="10305776"/>
                  </a:lnTo>
                  <a:lnTo>
                    <a:pt x="25400" y="10359117"/>
                  </a:lnTo>
                  <a:lnTo>
                    <a:pt x="25400" y="7988605"/>
                  </a:lnTo>
                  <a:lnTo>
                    <a:pt x="0" y="7988605"/>
                  </a:lnTo>
                  <a:lnTo>
                    <a:pt x="0" y="10390867"/>
                  </a:lnTo>
                  <a:cubicBezTo>
                    <a:pt x="0" y="10398487"/>
                    <a:pt x="5080" y="10403567"/>
                    <a:pt x="12700" y="10403567"/>
                  </a:cubicBezTo>
                  <a:lnTo>
                    <a:pt x="4001573" y="10403567"/>
                  </a:lnTo>
                  <a:lnTo>
                    <a:pt x="4001573" y="10378167"/>
                  </a:lnTo>
                  <a:lnTo>
                    <a:pt x="43180" y="10378167"/>
                  </a:lnTo>
                  <a:lnTo>
                    <a:pt x="43180" y="10376897"/>
                  </a:lnTo>
                  <a:close/>
                  <a:moveTo>
                    <a:pt x="25400" y="43180"/>
                  </a:moveTo>
                  <a:lnTo>
                    <a:pt x="80010" y="97790"/>
                  </a:lnTo>
                  <a:lnTo>
                    <a:pt x="80010" y="2497562"/>
                  </a:lnTo>
                  <a:lnTo>
                    <a:pt x="105410" y="2497562"/>
                  </a:lnTo>
                  <a:lnTo>
                    <a:pt x="105410" y="123190"/>
                  </a:lnTo>
                  <a:lnTo>
                    <a:pt x="160020" y="177800"/>
                  </a:lnTo>
                  <a:lnTo>
                    <a:pt x="160020" y="2497562"/>
                  </a:lnTo>
                  <a:lnTo>
                    <a:pt x="185420" y="2497562"/>
                  </a:lnTo>
                  <a:lnTo>
                    <a:pt x="185420" y="185420"/>
                  </a:lnTo>
                  <a:lnTo>
                    <a:pt x="4001573" y="185420"/>
                  </a:lnTo>
                  <a:lnTo>
                    <a:pt x="4001573" y="160020"/>
                  </a:lnTo>
                  <a:lnTo>
                    <a:pt x="176530" y="160020"/>
                  </a:lnTo>
                  <a:lnTo>
                    <a:pt x="123190" y="105410"/>
                  </a:lnTo>
                  <a:lnTo>
                    <a:pt x="4001573" y="105410"/>
                  </a:lnTo>
                  <a:lnTo>
                    <a:pt x="4001573" y="80010"/>
                  </a:lnTo>
                  <a:lnTo>
                    <a:pt x="97790" y="80010"/>
                  </a:lnTo>
                  <a:lnTo>
                    <a:pt x="43180" y="25400"/>
                  </a:lnTo>
                  <a:lnTo>
                    <a:pt x="3995971" y="25400"/>
                  </a:lnTo>
                  <a:lnTo>
                    <a:pt x="3995971" y="0"/>
                  </a:lnTo>
                  <a:lnTo>
                    <a:pt x="12700" y="0"/>
                  </a:lnTo>
                  <a:cubicBezTo>
                    <a:pt x="5080" y="0"/>
                    <a:pt x="0" y="5080"/>
                    <a:pt x="0" y="12700"/>
                  </a:cubicBezTo>
                  <a:lnTo>
                    <a:pt x="0" y="2497562"/>
                  </a:lnTo>
                  <a:lnTo>
                    <a:pt x="25400" y="2497562"/>
                  </a:lnTo>
                  <a:lnTo>
                    <a:pt x="25400" y="43180"/>
                  </a:lnTo>
                  <a:close/>
                  <a:moveTo>
                    <a:pt x="19104904" y="10359117"/>
                  </a:moveTo>
                  <a:lnTo>
                    <a:pt x="19050293" y="10304507"/>
                  </a:lnTo>
                  <a:lnTo>
                    <a:pt x="19050293" y="7988605"/>
                  </a:lnTo>
                  <a:lnTo>
                    <a:pt x="19024893" y="7988605"/>
                  </a:lnTo>
                  <a:lnTo>
                    <a:pt x="19024893" y="10280376"/>
                  </a:lnTo>
                  <a:lnTo>
                    <a:pt x="18970282" y="10225767"/>
                  </a:lnTo>
                  <a:lnTo>
                    <a:pt x="18970282" y="7988605"/>
                  </a:lnTo>
                  <a:lnTo>
                    <a:pt x="18944882" y="7988605"/>
                  </a:lnTo>
                  <a:lnTo>
                    <a:pt x="18944882" y="10218147"/>
                  </a:lnTo>
                  <a:lnTo>
                    <a:pt x="14975863" y="10218147"/>
                  </a:lnTo>
                  <a:lnTo>
                    <a:pt x="14975863" y="10243547"/>
                  </a:lnTo>
                  <a:lnTo>
                    <a:pt x="18952504" y="10243547"/>
                  </a:lnTo>
                  <a:lnTo>
                    <a:pt x="19007113" y="10298157"/>
                  </a:lnTo>
                  <a:lnTo>
                    <a:pt x="14981465" y="10298157"/>
                  </a:lnTo>
                  <a:lnTo>
                    <a:pt x="14981465" y="10323557"/>
                  </a:lnTo>
                  <a:lnTo>
                    <a:pt x="19033782" y="10323557"/>
                  </a:lnTo>
                  <a:lnTo>
                    <a:pt x="19088393" y="10378167"/>
                  </a:lnTo>
                  <a:lnTo>
                    <a:pt x="14981465" y="10378167"/>
                  </a:lnTo>
                  <a:lnTo>
                    <a:pt x="14981465" y="10403567"/>
                  </a:lnTo>
                  <a:lnTo>
                    <a:pt x="19118873" y="10403567"/>
                  </a:lnTo>
                  <a:cubicBezTo>
                    <a:pt x="19126493" y="10403567"/>
                    <a:pt x="19131573" y="10398487"/>
                    <a:pt x="19131573" y="10390867"/>
                  </a:cubicBezTo>
                  <a:lnTo>
                    <a:pt x="19131573" y="7988605"/>
                  </a:lnTo>
                  <a:lnTo>
                    <a:pt x="19106173" y="7988605"/>
                  </a:lnTo>
                  <a:lnTo>
                    <a:pt x="19104904" y="10359117"/>
                  </a:lnTo>
                  <a:close/>
                  <a:moveTo>
                    <a:pt x="4001573" y="0"/>
                  </a:moveTo>
                  <a:lnTo>
                    <a:pt x="14981465" y="0"/>
                  </a:lnTo>
                  <a:lnTo>
                    <a:pt x="14981465" y="25400"/>
                  </a:lnTo>
                  <a:lnTo>
                    <a:pt x="4001573" y="25400"/>
                  </a:lnTo>
                  <a:lnTo>
                    <a:pt x="4001573" y="0"/>
                  </a:lnTo>
                  <a:close/>
                  <a:moveTo>
                    <a:pt x="4001573" y="158750"/>
                  </a:moveTo>
                  <a:lnTo>
                    <a:pt x="14981465" y="158750"/>
                  </a:lnTo>
                  <a:lnTo>
                    <a:pt x="14981465" y="184150"/>
                  </a:lnTo>
                  <a:lnTo>
                    <a:pt x="4001573" y="184150"/>
                  </a:lnTo>
                  <a:lnTo>
                    <a:pt x="4001573" y="158750"/>
                  </a:lnTo>
                  <a:close/>
                  <a:moveTo>
                    <a:pt x="4001573" y="80010"/>
                  </a:moveTo>
                  <a:lnTo>
                    <a:pt x="14981465" y="80010"/>
                  </a:lnTo>
                  <a:lnTo>
                    <a:pt x="14981465" y="105410"/>
                  </a:lnTo>
                  <a:lnTo>
                    <a:pt x="4001573" y="105410"/>
                  </a:lnTo>
                  <a:lnTo>
                    <a:pt x="4001573" y="80010"/>
                  </a:lnTo>
                  <a:close/>
                  <a:moveTo>
                    <a:pt x="19087123" y="25400"/>
                  </a:moveTo>
                  <a:lnTo>
                    <a:pt x="19032514" y="80010"/>
                  </a:lnTo>
                  <a:lnTo>
                    <a:pt x="14981465" y="80010"/>
                  </a:lnTo>
                  <a:lnTo>
                    <a:pt x="14981465" y="105410"/>
                  </a:lnTo>
                  <a:lnTo>
                    <a:pt x="19008382" y="105410"/>
                  </a:lnTo>
                  <a:lnTo>
                    <a:pt x="18953773" y="160020"/>
                  </a:lnTo>
                  <a:lnTo>
                    <a:pt x="14981465" y="160020"/>
                  </a:lnTo>
                  <a:lnTo>
                    <a:pt x="14981465" y="185420"/>
                  </a:lnTo>
                  <a:lnTo>
                    <a:pt x="18946154" y="185420"/>
                  </a:lnTo>
                  <a:lnTo>
                    <a:pt x="18946154" y="2497562"/>
                  </a:lnTo>
                  <a:lnTo>
                    <a:pt x="18971554" y="2497562"/>
                  </a:lnTo>
                  <a:lnTo>
                    <a:pt x="18971554" y="177800"/>
                  </a:lnTo>
                  <a:lnTo>
                    <a:pt x="19026163" y="123190"/>
                  </a:lnTo>
                  <a:lnTo>
                    <a:pt x="19026163" y="2497562"/>
                  </a:lnTo>
                  <a:lnTo>
                    <a:pt x="19051563" y="2497562"/>
                  </a:lnTo>
                  <a:lnTo>
                    <a:pt x="19051563" y="97790"/>
                  </a:lnTo>
                  <a:lnTo>
                    <a:pt x="19106173" y="43180"/>
                  </a:lnTo>
                  <a:lnTo>
                    <a:pt x="19106173" y="2494761"/>
                  </a:lnTo>
                  <a:lnTo>
                    <a:pt x="19131573" y="2494761"/>
                  </a:lnTo>
                  <a:lnTo>
                    <a:pt x="19131573" y="12700"/>
                  </a:lnTo>
                  <a:cubicBezTo>
                    <a:pt x="19131573" y="5080"/>
                    <a:pt x="19126493" y="0"/>
                    <a:pt x="19118873" y="0"/>
                  </a:cubicBezTo>
                  <a:lnTo>
                    <a:pt x="14981465" y="0"/>
                  </a:lnTo>
                  <a:lnTo>
                    <a:pt x="14981465" y="25400"/>
                  </a:lnTo>
                  <a:lnTo>
                    <a:pt x="19087123" y="25400"/>
                  </a:lnTo>
                  <a:close/>
                  <a:moveTo>
                    <a:pt x="0" y="2497562"/>
                  </a:moveTo>
                  <a:lnTo>
                    <a:pt x="25400" y="2497562"/>
                  </a:lnTo>
                  <a:lnTo>
                    <a:pt x="25400" y="7988605"/>
                  </a:lnTo>
                  <a:lnTo>
                    <a:pt x="0" y="7988605"/>
                  </a:lnTo>
                  <a:lnTo>
                    <a:pt x="0" y="2497562"/>
                  </a:lnTo>
                  <a:close/>
                  <a:moveTo>
                    <a:pt x="80010" y="2497562"/>
                  </a:moveTo>
                  <a:lnTo>
                    <a:pt x="105410" y="2497562"/>
                  </a:lnTo>
                  <a:lnTo>
                    <a:pt x="105410" y="7988605"/>
                  </a:lnTo>
                  <a:lnTo>
                    <a:pt x="80010" y="7988605"/>
                  </a:lnTo>
                  <a:lnTo>
                    <a:pt x="80010" y="2497562"/>
                  </a:lnTo>
                  <a:close/>
                  <a:moveTo>
                    <a:pt x="158750" y="2497562"/>
                  </a:moveTo>
                  <a:lnTo>
                    <a:pt x="184150" y="2497562"/>
                  </a:lnTo>
                  <a:lnTo>
                    <a:pt x="184150" y="7988605"/>
                  </a:lnTo>
                  <a:lnTo>
                    <a:pt x="158750" y="7988605"/>
                  </a:lnTo>
                  <a:lnTo>
                    <a:pt x="158750" y="2497562"/>
                  </a:lnTo>
                  <a:close/>
                  <a:moveTo>
                    <a:pt x="19104904" y="2497562"/>
                  </a:moveTo>
                  <a:lnTo>
                    <a:pt x="19130304" y="2497562"/>
                  </a:lnTo>
                  <a:lnTo>
                    <a:pt x="19130304" y="7988605"/>
                  </a:lnTo>
                  <a:lnTo>
                    <a:pt x="19104904" y="7988605"/>
                  </a:lnTo>
                  <a:lnTo>
                    <a:pt x="19104904" y="2497562"/>
                  </a:lnTo>
                  <a:close/>
                  <a:moveTo>
                    <a:pt x="18946154" y="2497562"/>
                  </a:moveTo>
                  <a:lnTo>
                    <a:pt x="18971554" y="2497562"/>
                  </a:lnTo>
                  <a:lnTo>
                    <a:pt x="18971554" y="7988605"/>
                  </a:lnTo>
                  <a:lnTo>
                    <a:pt x="18946154" y="7988605"/>
                  </a:lnTo>
                  <a:lnTo>
                    <a:pt x="18946154" y="2497562"/>
                  </a:lnTo>
                  <a:close/>
                  <a:moveTo>
                    <a:pt x="19026163" y="2497562"/>
                  </a:moveTo>
                  <a:lnTo>
                    <a:pt x="19051563" y="2497562"/>
                  </a:lnTo>
                  <a:lnTo>
                    <a:pt x="19051563" y="7988605"/>
                  </a:lnTo>
                  <a:lnTo>
                    <a:pt x="19026163" y="7988605"/>
                  </a:lnTo>
                  <a:lnTo>
                    <a:pt x="19026163" y="2497562"/>
                  </a:lnTo>
                  <a:close/>
                </a:path>
              </a:pathLst>
            </a:custGeom>
            <a:solidFill>
              <a:srgbClr val="00357B"/>
            </a:solidFill>
          </p:spPr>
        </p:sp>
      </p:grpSp>
      <p:grpSp>
        <p:nvGrpSpPr>
          <p:cNvPr id="5" name="Group 5"/>
          <p:cNvGrpSpPr/>
          <p:nvPr/>
        </p:nvGrpSpPr>
        <p:grpSpPr>
          <a:xfrm>
            <a:off x="-113030" y="2108815"/>
            <a:ext cx="12418084" cy="2624217"/>
            <a:chOff x="0" y="0"/>
            <a:chExt cx="4905910" cy="1036728"/>
          </a:xfrm>
        </p:grpSpPr>
        <p:sp>
          <p:nvSpPr>
            <p:cNvPr id="6" name="Freeform 6"/>
            <p:cNvSpPr/>
            <p:nvPr/>
          </p:nvSpPr>
          <p:spPr>
            <a:xfrm>
              <a:off x="0" y="0"/>
              <a:ext cx="4905910" cy="1036728"/>
            </a:xfrm>
            <a:custGeom>
              <a:avLst/>
              <a:gdLst/>
              <a:ahLst/>
              <a:cxnLst/>
              <a:rect l="l" t="t" r="r" b="b"/>
              <a:pathLst>
                <a:path w="4905910" h="1036728">
                  <a:moveTo>
                    <a:pt x="0" y="0"/>
                  </a:moveTo>
                  <a:lnTo>
                    <a:pt x="4905910" y="0"/>
                  </a:lnTo>
                  <a:lnTo>
                    <a:pt x="4905910" y="1036728"/>
                  </a:lnTo>
                  <a:lnTo>
                    <a:pt x="0" y="1036728"/>
                  </a:lnTo>
                  <a:close/>
                </a:path>
              </a:pathLst>
            </a:custGeom>
            <a:solidFill>
              <a:srgbClr val="00357B"/>
            </a:solidFill>
          </p:spPr>
        </p:sp>
        <p:sp>
          <p:nvSpPr>
            <p:cNvPr id="7" name="TextBox 7"/>
            <p:cNvSpPr txBox="1"/>
            <p:nvPr/>
          </p:nvSpPr>
          <p:spPr>
            <a:xfrm>
              <a:off x="0" y="-28575"/>
              <a:ext cx="4905910" cy="1065303"/>
            </a:xfrm>
            <a:prstGeom prst="rect">
              <a:avLst/>
            </a:prstGeom>
          </p:spPr>
          <p:txBody>
            <a:bodyPr lIns="33866" tIns="33866" rIns="33866" bIns="33866" rtlCol="0" anchor="ctr"/>
            <a:lstStyle/>
            <a:p>
              <a:pPr algn="ctr">
                <a:lnSpc>
                  <a:spcPts val="2225"/>
                </a:lnSpc>
              </a:pPr>
              <a:endParaRPr sz="935">
                <a:latin typeface="Times New Roman" panose="02020603050405020304" pitchFamily="18" charset="0"/>
                <a:ea typeface="微软雅黑" panose="020B0503020204020204" charset="-122"/>
              </a:endParaRPr>
            </a:p>
          </p:txBody>
        </p:sp>
      </p:grpSp>
      <p:sp>
        <p:nvSpPr>
          <p:cNvPr id="8" name="TextBox 8"/>
          <p:cNvSpPr txBox="1"/>
          <p:nvPr/>
        </p:nvSpPr>
        <p:spPr>
          <a:xfrm>
            <a:off x="1188085" y="2217420"/>
            <a:ext cx="3587115" cy="2674620"/>
          </a:xfrm>
          <a:prstGeom prst="rect">
            <a:avLst/>
          </a:prstGeom>
        </p:spPr>
        <p:txBody>
          <a:bodyPr wrap="square" lIns="0" tIns="0" rIns="0" bIns="0" rtlCol="0" anchor="t">
            <a:noAutofit/>
          </a:bodyPr>
          <a:lstStyle/>
          <a:p>
            <a:pPr indent="0" algn="l" eaLnBrk="1" fontAlgn="auto" latinLnBrk="0" hangingPunct="1">
              <a:lnSpc>
                <a:spcPct val="100000"/>
              </a:lnSpc>
              <a:spcBef>
                <a:spcPct val="0"/>
              </a:spcBef>
            </a:pPr>
            <a:r>
              <a:rPr lang="en-US" sz="13375" b="1" spc="1605" dirty="0">
                <a:solidFill>
                  <a:srgbClr val="FFFFFF"/>
                </a:solidFill>
                <a:latin typeface="Times New Roman" panose="02020603050405020304" pitchFamily="18" charset="0"/>
                <a:ea typeface="微软雅黑" panose="020B0503020204020204" charset="-122"/>
                <a:cs typeface="Agrandir Wide Ultra-Bold" panose="00000905000000000000"/>
                <a:sym typeface="Agrandir Wide Ultra-Bold" panose="00000905000000000000"/>
              </a:rPr>
              <a:t>03</a:t>
            </a:r>
            <a:endParaRPr lang="en-US" sz="13375" b="1" spc="1605" dirty="0">
              <a:solidFill>
                <a:srgbClr val="FFFFFF"/>
              </a:solidFill>
              <a:latin typeface="Times New Roman" panose="02020603050405020304" pitchFamily="18" charset="0"/>
              <a:ea typeface="微软雅黑" panose="020B0503020204020204" charset="-122"/>
              <a:cs typeface="Agrandir Wide Ultra-Bold" panose="00000905000000000000"/>
              <a:sym typeface="Agrandir Wide Ultra-Bold" panose="00000905000000000000"/>
            </a:endParaRPr>
          </a:p>
        </p:txBody>
      </p:sp>
      <p:sp>
        <p:nvSpPr>
          <p:cNvPr id="9" name="TextBox 9"/>
          <p:cNvSpPr txBox="1"/>
          <p:nvPr/>
        </p:nvSpPr>
        <p:spPr>
          <a:xfrm>
            <a:off x="5521780" y="2423973"/>
            <a:ext cx="5699903" cy="1292225"/>
          </a:xfrm>
          <a:prstGeom prst="rect">
            <a:avLst/>
          </a:prstGeom>
        </p:spPr>
        <p:txBody>
          <a:bodyPr lIns="0" tIns="0" rIns="0" bIns="0" rtlCol="0" anchor="t">
            <a:spAutoFit/>
          </a:bodyPr>
          <a:lstStyle/>
          <a:p>
            <a:pPr algn="ctr">
              <a:lnSpc>
                <a:spcPts val="10080"/>
              </a:lnSpc>
              <a:spcBef>
                <a:spcPct val="0"/>
              </a:spcBef>
            </a:pPr>
            <a:r>
              <a:rPr lang="zh-CN" altLang="en-US" sz="5400" b="1" spc="576" dirty="0">
                <a:solidFill>
                  <a:srgbClr val="FFFFFF"/>
                </a:solidFill>
                <a:latin typeface="Times New Roman" panose="02020603050405020304" pitchFamily="18" charset="0"/>
                <a:ea typeface="微软雅黑" panose="020B0503020204020204" charset="-122"/>
                <a:cs typeface="思源黑体 Bold" panose="020B0800000000000000" charset="-122"/>
                <a:sym typeface="思源黑体 Bold" panose="020B0800000000000000" charset="-122"/>
              </a:rPr>
              <a:t>未来教室</a:t>
            </a:r>
            <a:endParaRPr lang="zh-CN" altLang="en-US" sz="5400" b="1" spc="576" dirty="0">
              <a:solidFill>
                <a:srgbClr val="FFFFFF"/>
              </a:solidFill>
              <a:latin typeface="Times New Roman" panose="02020603050405020304" pitchFamily="18" charset="0"/>
              <a:ea typeface="微软雅黑" panose="020B0503020204020204" charset="-122"/>
              <a:cs typeface="思源黑体 Bold" panose="020B0800000000000000" charset="-122"/>
              <a:sym typeface="思源黑体 Bold" panose="020B0800000000000000" charset="-122"/>
            </a:endParaRPr>
          </a:p>
        </p:txBody>
      </p:sp>
      <p:sp>
        <p:nvSpPr>
          <p:cNvPr id="10" name="TextBox 10"/>
          <p:cNvSpPr txBox="1"/>
          <p:nvPr/>
        </p:nvSpPr>
        <p:spPr>
          <a:xfrm>
            <a:off x="5521851" y="3897982"/>
            <a:ext cx="5699903" cy="358775"/>
          </a:xfrm>
          <a:prstGeom prst="rect">
            <a:avLst/>
          </a:prstGeom>
        </p:spPr>
        <p:txBody>
          <a:bodyPr lIns="0" tIns="0" rIns="0" bIns="0" rtlCol="0" anchor="t">
            <a:spAutoFit/>
          </a:bodyPr>
          <a:lstStyle/>
          <a:p>
            <a:pPr algn="ctr">
              <a:lnSpc>
                <a:spcPts val="2800"/>
              </a:lnSpc>
              <a:spcBef>
                <a:spcPct val="0"/>
              </a:spcBef>
            </a:pPr>
            <a:r>
              <a:rPr lang="en-US" altLang="zh-CN" sz="3600" b="1" spc="160" dirty="0">
                <a:solidFill>
                  <a:srgbClr val="FFFFFF"/>
                </a:solidFill>
                <a:latin typeface="Times New Roman" panose="02020603050405020304" pitchFamily="18" charset="0"/>
                <a:ea typeface="微软雅黑" panose="020B0503020204020204" charset="-122"/>
                <a:cs typeface="Agrandir Wide Ultra-Bold" panose="00000905000000000000"/>
                <a:sym typeface="Agrandir Wide Ultra-Bold" panose="00000905000000000000"/>
              </a:rPr>
              <a:t>“</a:t>
            </a:r>
            <a:r>
              <a:rPr lang="zh-CN" altLang="en-US" sz="3600" b="1" spc="160" dirty="0">
                <a:solidFill>
                  <a:srgbClr val="FFFFFF"/>
                </a:solidFill>
                <a:latin typeface="Times New Roman" panose="02020603050405020304" pitchFamily="18" charset="0"/>
                <a:ea typeface="微软雅黑" panose="020B0503020204020204" charset="-122"/>
                <a:cs typeface="Agrandir Wide Ultra-Bold" panose="00000905000000000000"/>
                <a:sym typeface="Agrandir Wide Ultra-Bold" panose="00000905000000000000"/>
              </a:rPr>
              <a:t>三域一云</a:t>
            </a:r>
            <a:r>
              <a:rPr lang="en-US" altLang="zh-CN" sz="3600" b="1" spc="160" dirty="0">
                <a:solidFill>
                  <a:srgbClr val="FFFFFF"/>
                </a:solidFill>
                <a:latin typeface="Times New Roman" panose="02020603050405020304" pitchFamily="18" charset="0"/>
                <a:ea typeface="微软雅黑" panose="020B0503020204020204" charset="-122"/>
                <a:cs typeface="Agrandir Wide Ultra-Bold" panose="00000905000000000000"/>
                <a:sym typeface="Agrandir Wide Ultra-Bold" panose="00000905000000000000"/>
              </a:rPr>
              <a:t>”</a:t>
            </a:r>
            <a:r>
              <a:rPr lang="zh-CN" altLang="en-US" sz="3600" b="1" spc="160" dirty="0">
                <a:solidFill>
                  <a:srgbClr val="FFFFFF"/>
                </a:solidFill>
                <a:latin typeface="Times New Roman" panose="02020603050405020304" pitchFamily="18" charset="0"/>
                <a:ea typeface="微软雅黑" panose="020B0503020204020204" charset="-122"/>
                <a:cs typeface="Agrandir Wide Ultra-Bold" panose="00000905000000000000"/>
                <a:sym typeface="Agrandir Wide Ultra-Bold" panose="00000905000000000000"/>
              </a:rPr>
              <a:t>空间矩阵</a:t>
            </a:r>
            <a:endParaRPr lang="zh-CN" altLang="en-US" sz="3600" b="1" spc="160" dirty="0">
              <a:solidFill>
                <a:srgbClr val="FFFFFF"/>
              </a:solidFill>
              <a:latin typeface="Times New Roman" panose="02020603050405020304" pitchFamily="18" charset="0"/>
              <a:ea typeface="微软雅黑" panose="020B0503020204020204" charset="-122"/>
              <a:cs typeface="Agrandir Wide Ultra-Bold" panose="00000905000000000000"/>
              <a:sym typeface="Agrandir Wide Ultra-Bold" panose="00000905000000000000"/>
            </a:endParaRPr>
          </a:p>
        </p:txBody>
      </p:sp>
      <p:pic>
        <p:nvPicPr>
          <p:cNvPr id="26" name="图片 25" descr="校徽组合(转曲版）"/>
          <p:cNvPicPr>
            <a:picLocks noChangeAspect="1"/>
          </p:cNvPicPr>
          <p:nvPr/>
        </p:nvPicPr>
        <p:blipFill>
          <a:blip r:embed="rId2"/>
          <a:srcRect t="18912" r="58921" b="62557"/>
          <a:stretch>
            <a:fillRect/>
          </a:stretch>
        </p:blipFill>
        <p:spPr>
          <a:xfrm>
            <a:off x="9728200" y="325120"/>
            <a:ext cx="2184400" cy="70612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508000" y="508000"/>
            <a:ext cx="2540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000" b="0"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空间架构</a:t>
            </a:r>
            <a:endParaRPr lang="en-US" sz="1100"/>
          </a:p>
        </p:txBody>
      </p:sp>
      <p:sp>
        <p:nvSpPr>
          <p:cNvPr id="4" name="AutoShape 4"/>
          <p:cNvSpPr/>
          <p:nvPr/>
        </p:nvSpPr>
        <p:spPr>
          <a:xfrm>
            <a:off x="508000" y="1016000"/>
            <a:ext cx="11176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0"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“三域一云”空间矩阵总览</a:t>
            </a:r>
            <a:endParaRPr lang="en-US" sz="1100"/>
          </a:p>
        </p:txBody>
      </p:sp>
      <p:sp>
        <p:nvSpPr>
          <p:cNvPr id="5" name="AutoShape 5"/>
          <p:cNvSpPr/>
          <p:nvPr/>
        </p:nvSpPr>
        <p:spPr>
          <a:xfrm>
            <a:off x="508000" y="1841500"/>
            <a:ext cx="11176000" cy="952500"/>
          </a:xfrm>
          <a:prstGeom prst="roundRect">
            <a:avLst>
              <a:gd name="adj" fmla="val 0"/>
            </a:avLst>
          </a:prstGeom>
          <a:solidFill>
            <a:srgbClr val="FFFFFF">
              <a:alpha val="88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698500" y="1930400"/>
            <a:ext cx="10795000" cy="762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400" b="0" i="0" u="none" strike="noStrike">
                <a:solidFill>
                  <a:srgbClr val="3C3C3C"/>
                </a:solidFill>
                <a:latin typeface="微软雅黑" panose="020B0503020204020204" charset="-122"/>
                <a:ea typeface="微软雅黑" panose="020B0503020204020204" charset="-122"/>
                <a:cs typeface="微软雅黑" panose="020B0503020204020204" charset="-122"/>
                <a:sym typeface="微软雅黑" panose="020B0503020204020204" charset="-122"/>
              </a:rPr>
              <a:t>设计构想：打造一座“无界学习综合体”，它并非传统物理空间的复刻，而是融合了三个可灵活转换的沉浸式虚拟域与一个统一的智能数据云脑。通过虚实融合的架构，打破物理时空与学科边界，为学习者提供全场景、高互动、个性化的成长新范式。</a:t>
            </a:r>
            <a:endParaRPr lang="en-US" sz="1100"/>
          </a:p>
        </p:txBody>
      </p:sp>
      <p:graphicFrame>
        <p:nvGraphicFramePr>
          <p:cNvPr id="7" name="Table 7"/>
          <p:cNvGraphicFramePr>
            <a:graphicFrameLocks noGrp="1"/>
          </p:cNvGraphicFramePr>
          <p:nvPr/>
        </p:nvGraphicFramePr>
        <p:xfrm>
          <a:off x="508000" y="2984500"/>
          <a:ext cx="11176000" cy="3721100"/>
        </p:xfrm>
        <a:graphic>
          <a:graphicData uri="http://schemas.openxmlformats.org/drawingml/2006/table">
            <a:tbl>
              <a:tblPr>
                <a:effectLst/>
              </a:tblPr>
              <a:tblGrid>
                <a:gridCol w="1905000"/>
                <a:gridCol w="2413000"/>
                <a:gridCol w="3556000"/>
                <a:gridCol w="3302000"/>
              </a:tblGrid>
              <a:tr h="571500">
                <a:tc>
                  <a:txBody>
                    <a:bodyPr rtlCol="0"/>
                    <a:lstStyle/>
                    <a:p>
                      <a:pPr marL="0" indent="0" algn="ctr">
                        <a:lnSpc>
                          <a:spcPct val="100000"/>
                        </a:lnSpc>
                        <a:defRPr/>
                      </a:pPr>
                      <a:r>
                        <a:rPr lang="en-US" sz="1400" b="1" i="0" u="none" strike="noStrik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空间域</a:t>
                      </a:r>
                      <a:endParaRPr lang="en-US" sz="1100"/>
                    </a:p>
                  </a:txBody>
                  <a:tcPr marL="101600" marR="101600" marT="101600" marB="101600" anchor="t" anchorCtr="0">
                    <a:lnL>
                      <a:noFill/>
                    </a:lnL>
                    <a:lnR>
                      <a:noFill/>
                    </a:lnR>
                    <a:lnT>
                      <a:noFill/>
                    </a:lnT>
                    <a:lnB>
                      <a:noFill/>
                    </a:lnB>
                    <a:solidFill>
                      <a:srgbClr val="003D83">
                        <a:alpha val="100000"/>
                      </a:srgbClr>
                    </a:solidFill>
                  </a:tcPr>
                </a:tc>
                <a:tc>
                  <a:txBody>
                    <a:bodyPr rtlCol="0"/>
                    <a:lstStyle/>
                    <a:p>
                      <a:pPr marL="0" indent="0" algn="ctr">
                        <a:lnSpc>
                          <a:spcPct val="100000"/>
                        </a:lnSpc>
                        <a:defRPr/>
                      </a:pPr>
                      <a:r>
                        <a:rPr lang="en-US" sz="1400" b="1" i="0" u="none" strike="noStrik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空间形态</a:t>
                      </a:r>
                      <a:endParaRPr lang="en-US" sz="1100"/>
                    </a:p>
                  </a:txBody>
                  <a:tcPr marL="101600" marR="101600" marT="101600" marB="101600" anchor="t" anchorCtr="0">
                    <a:lnL>
                      <a:noFill/>
                    </a:lnL>
                    <a:lnR>
                      <a:noFill/>
                    </a:lnR>
                    <a:lnT>
                      <a:noFill/>
                    </a:lnT>
                    <a:lnB>
                      <a:noFill/>
                    </a:lnB>
                    <a:solidFill>
                      <a:srgbClr val="003D83">
                        <a:alpha val="100000"/>
                      </a:srgbClr>
                    </a:solidFill>
                  </a:tcPr>
                </a:tc>
                <a:tc>
                  <a:txBody>
                    <a:bodyPr rtlCol="0"/>
                    <a:lstStyle/>
                    <a:p>
                      <a:pPr marL="0" indent="0" algn="ctr">
                        <a:lnSpc>
                          <a:spcPct val="100000"/>
                        </a:lnSpc>
                        <a:defRPr/>
                      </a:pPr>
                      <a:r>
                        <a:rPr lang="en-US" sz="1400" b="1" i="0" u="none" strike="noStrik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核心教学功能</a:t>
                      </a:r>
                      <a:endParaRPr lang="en-US" sz="1100"/>
                    </a:p>
                  </a:txBody>
                  <a:tcPr marL="101600" marR="101600" marT="101600" marB="101600" anchor="t" anchorCtr="0">
                    <a:lnL>
                      <a:noFill/>
                    </a:lnL>
                    <a:lnR>
                      <a:noFill/>
                    </a:lnR>
                    <a:lnT>
                      <a:noFill/>
                    </a:lnT>
                    <a:lnB>
                      <a:noFill/>
                    </a:lnB>
                    <a:solidFill>
                      <a:srgbClr val="003D83">
                        <a:alpha val="100000"/>
                      </a:srgbClr>
                    </a:solidFill>
                  </a:tcPr>
                </a:tc>
                <a:tc>
                  <a:txBody>
                    <a:bodyPr rtlCol="0"/>
                    <a:lstStyle/>
                    <a:p>
                      <a:pPr marL="0" indent="0" algn="ctr">
                        <a:lnSpc>
                          <a:spcPct val="100000"/>
                        </a:lnSpc>
                        <a:defRPr/>
                      </a:pPr>
                      <a:r>
                        <a:rPr lang="en-US" sz="1400" b="1" i="0" u="none" strike="noStrik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关键技术底座</a:t>
                      </a:r>
                      <a:endParaRPr lang="en-US" sz="1100"/>
                    </a:p>
                  </a:txBody>
                  <a:tcPr marL="101600" marR="101600" marT="101600" marB="101600" anchor="t" anchorCtr="0">
                    <a:lnL>
                      <a:noFill/>
                    </a:lnL>
                    <a:lnR>
                      <a:noFill/>
                    </a:lnR>
                    <a:lnT>
                      <a:noFill/>
                    </a:lnT>
                    <a:lnB>
                      <a:noFill/>
                    </a:lnB>
                    <a:solidFill>
                      <a:srgbClr val="003D83">
                        <a:alpha val="100000"/>
                      </a:srgbClr>
                    </a:solidFill>
                  </a:tcPr>
                </a:tc>
              </a:tr>
              <a:tr h="787400">
                <a:tc>
                  <a:txBody>
                    <a:bodyPr rtlCol="0"/>
                    <a:lstStyle/>
                    <a:p>
                      <a:pPr marL="0" indent="0" algn="ctr">
                        <a:lnSpc>
                          <a:spcPct val="100000"/>
                        </a:lnSpc>
                        <a:defRPr/>
                      </a:pPr>
                      <a:r>
                        <a:rPr lang="en-US" sz="1300" b="1"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沉浸研习舱</a:t>
                      </a:r>
                      <a:endParaRPr lang="en-US" sz="1100"/>
                    </a:p>
                  </a:txBody>
                  <a:tcPr marL="101600" marR="101600" marT="101600" marB="101600" anchor="t" anchorCtr="0">
                    <a:lnL>
                      <a:noFill/>
                    </a:lnL>
                    <a:lnR>
                      <a:noFill/>
                    </a:lnR>
                    <a:lnT>
                      <a:noFill/>
                    </a:lnT>
                    <a:lnB>
                      <a:noFill/>
                    </a:lnB>
                    <a:solidFill>
                      <a:srgbClr val="FFFFFF">
                        <a:alpha val="90000"/>
                      </a:srgbClr>
                    </a:solidFill>
                  </a:tcPr>
                </a:tc>
                <a:tc>
                  <a:txBody>
                    <a:bodyPr rtlCol="0"/>
                    <a:lstStyle/>
                    <a:p>
                      <a:pPr marL="0" indent="0" algn="ctr">
                        <a:lnSpc>
                          <a:spcPct val="100000"/>
                        </a:lnSpc>
                        <a:defRPr/>
                      </a:pPr>
                      <a:r>
                        <a:rPr lang="en-US" sz="1200" b="0" i="0" u="none" strike="noStrike">
                          <a:solidFill>
                            <a:srgbClr val="505050"/>
                          </a:solidFill>
                          <a:latin typeface="微软雅黑" panose="020B0503020204020204" charset="-122"/>
                          <a:ea typeface="微软雅黑" panose="020B0503020204020204" charset="-122"/>
                          <a:cs typeface="微软雅黑" panose="020B0503020204020204" charset="-122"/>
                          <a:sym typeface="微软雅黑" panose="020B0503020204020204" charset="-122"/>
                        </a:rPr>
                        <a:t>小型沉浸式研讨教室 (4-6人)</a:t>
                      </a:r>
                      <a:endParaRPr lang="en-US" sz="1100"/>
                    </a:p>
                  </a:txBody>
                  <a:tcPr marL="101600" marR="101600" marT="101600" marB="101600" anchor="t" anchorCtr="0">
                    <a:lnL>
                      <a:noFill/>
                    </a:lnL>
                    <a:lnR>
                      <a:noFill/>
                    </a:lnR>
                    <a:lnT>
                      <a:noFill/>
                    </a:lnT>
                    <a:lnB>
                      <a:noFill/>
                    </a:lnB>
                    <a:solidFill>
                      <a:srgbClr val="FFFFFF">
                        <a:alpha val="90000"/>
                      </a:srgbClr>
                    </a:solidFill>
                  </a:tcPr>
                </a:tc>
                <a:tc>
                  <a:txBody>
                    <a:bodyPr rtlCol="0"/>
                    <a:lstStyle/>
                    <a:p>
                      <a:pPr marL="0" indent="0" algn="l">
                        <a:lnSpc>
                          <a:spcPct val="100000"/>
                        </a:lnSpc>
                        <a:defRPr/>
                      </a:pPr>
                      <a:r>
                        <a:rPr lang="en-US" sz="1200" b="0" i="0" u="none" strike="noStrike">
                          <a:solidFill>
                            <a:srgbClr val="505050"/>
                          </a:solidFill>
                          <a:latin typeface="微软雅黑" panose="020B0503020204020204" charset="-122"/>
                          <a:ea typeface="微软雅黑" panose="020B0503020204020204" charset="-122"/>
                          <a:cs typeface="微软雅黑" panose="020B0503020204020204" charset="-122"/>
                          <a:sym typeface="微软雅黑" panose="020B0503020204020204" charset="-122"/>
                        </a:rPr>
                        <a:t>支持深度项目式协作、虚拟仿真科学实验、跨学科复杂问题的沉浸式解决与推演。</a:t>
                      </a:r>
                      <a:endParaRPr lang="en-US" sz="1100"/>
                    </a:p>
                  </a:txBody>
                  <a:tcPr marL="101600" marR="101600" marT="101600" marB="101600" anchor="t" anchorCtr="0">
                    <a:lnL>
                      <a:noFill/>
                    </a:lnL>
                    <a:lnR>
                      <a:noFill/>
                    </a:lnR>
                    <a:lnT>
                      <a:noFill/>
                    </a:lnT>
                    <a:lnB>
                      <a:noFill/>
                    </a:lnB>
                    <a:solidFill>
                      <a:srgbClr val="FFFFFF">
                        <a:alpha val="90000"/>
                      </a:srgbClr>
                    </a:solidFill>
                  </a:tcPr>
                </a:tc>
                <a:tc>
                  <a:txBody>
                    <a:bodyPr rtlCol="0"/>
                    <a:lstStyle/>
                    <a:p>
                      <a:pPr marL="0" indent="0" algn="l">
                        <a:lnSpc>
                          <a:spcPct val="100000"/>
                        </a:lnSpc>
                        <a:defRPr/>
                      </a:pPr>
                      <a:r>
                        <a:rPr lang="en-US" sz="1200" b="0" i="0" u="none" strike="noStrike">
                          <a:solidFill>
                            <a:srgbClr val="505050"/>
                          </a:solidFill>
                          <a:latin typeface="微软雅黑" panose="020B0503020204020204" charset="-122"/>
                          <a:ea typeface="微软雅黑" panose="020B0503020204020204" charset="-122"/>
                          <a:cs typeface="微软雅黑" panose="020B0503020204020204" charset="-122"/>
                          <a:sym typeface="微软雅黑" panose="020B0503020204020204" charset="-122"/>
                        </a:rPr>
                        <a:t>轻量化VR/AR头显、精准触觉反馈设备、个性化全息数字人助教系统。</a:t>
                      </a:r>
                      <a:endParaRPr lang="en-US" sz="1100"/>
                    </a:p>
                  </a:txBody>
                  <a:tcPr marL="101600" marR="101600" marT="101600" marB="101600" anchor="t" anchorCtr="0">
                    <a:lnL>
                      <a:noFill/>
                    </a:lnL>
                    <a:lnR>
                      <a:noFill/>
                    </a:lnR>
                    <a:lnT>
                      <a:noFill/>
                    </a:lnT>
                    <a:lnB>
                      <a:noFill/>
                    </a:lnB>
                    <a:solidFill>
                      <a:srgbClr val="FFFFFF">
                        <a:alpha val="90000"/>
                      </a:srgbClr>
                    </a:solidFill>
                  </a:tcPr>
                </a:tc>
              </a:tr>
              <a:tr h="787400">
                <a:tc>
                  <a:txBody>
                    <a:bodyPr rtlCol="0"/>
                    <a:lstStyle/>
                    <a:p>
                      <a:pPr marL="0" indent="0" algn="ctr">
                        <a:lnSpc>
                          <a:spcPct val="100000"/>
                        </a:lnSpc>
                        <a:defRPr/>
                      </a:pPr>
                      <a:r>
                        <a:rPr lang="en-US" sz="1300" b="1"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无界课堂厅</a:t>
                      </a:r>
                      <a:endParaRPr lang="en-US" sz="1100"/>
                    </a:p>
                  </a:txBody>
                  <a:tcPr marL="101600" marR="101600" marT="101600" marB="101600" anchor="t" anchorCtr="0">
                    <a:lnL>
                      <a:noFill/>
                    </a:lnL>
                    <a:lnR>
                      <a:noFill/>
                    </a:lnR>
                    <a:lnT>
                      <a:noFill/>
                    </a:lnT>
                    <a:lnB>
                      <a:noFill/>
                    </a:lnB>
                    <a:solidFill>
                      <a:srgbClr val="F0F6FC">
                        <a:alpha val="95000"/>
                      </a:srgbClr>
                    </a:solidFill>
                  </a:tcPr>
                </a:tc>
                <a:tc>
                  <a:txBody>
                    <a:bodyPr rtlCol="0"/>
                    <a:lstStyle/>
                    <a:p>
                      <a:pPr marL="0" indent="0" algn="ctr">
                        <a:lnSpc>
                          <a:spcPct val="100000"/>
                        </a:lnSpc>
                        <a:defRPr/>
                      </a:pPr>
                      <a:r>
                        <a:rPr lang="en-US" sz="1200" b="0" i="0" u="none" strike="noStrike">
                          <a:solidFill>
                            <a:srgbClr val="505050"/>
                          </a:solidFill>
                          <a:latin typeface="微软雅黑" panose="020B0503020204020204" charset="-122"/>
                          <a:ea typeface="微软雅黑" panose="020B0503020204020204" charset="-122"/>
                          <a:cs typeface="微软雅黑" panose="020B0503020204020204" charset="-122"/>
                          <a:sym typeface="微软雅黑" panose="020B0503020204020204" charset="-122"/>
                        </a:rPr>
                        <a:t>中型互动智慧教室 (30-40人)</a:t>
                      </a:r>
                      <a:endParaRPr lang="en-US" sz="1100"/>
                    </a:p>
                  </a:txBody>
                  <a:tcPr marL="101600" marR="101600" marT="101600" marB="101600" anchor="t" anchorCtr="0">
                    <a:lnL>
                      <a:noFill/>
                    </a:lnL>
                    <a:lnR>
                      <a:noFill/>
                    </a:lnR>
                    <a:lnT>
                      <a:noFill/>
                    </a:lnT>
                    <a:lnB>
                      <a:noFill/>
                    </a:lnB>
                    <a:solidFill>
                      <a:srgbClr val="F0F6FC">
                        <a:alpha val="95000"/>
                      </a:srgbClr>
                    </a:solidFill>
                  </a:tcPr>
                </a:tc>
                <a:tc>
                  <a:txBody>
                    <a:bodyPr rtlCol="0"/>
                    <a:lstStyle/>
                    <a:p>
                      <a:pPr marL="0" indent="0" algn="l">
                        <a:lnSpc>
                          <a:spcPct val="100000"/>
                        </a:lnSpc>
                        <a:defRPr/>
                      </a:pPr>
                      <a:r>
                        <a:rPr lang="en-US" sz="1200" b="0" i="0" u="none" strike="noStrike">
                          <a:solidFill>
                            <a:srgbClr val="505050"/>
                          </a:solidFill>
                          <a:latin typeface="微软雅黑" panose="020B0503020204020204" charset="-122"/>
                          <a:ea typeface="微软雅黑" panose="020B0503020204020204" charset="-122"/>
                          <a:cs typeface="微软雅黑" panose="020B0503020204020204" charset="-122"/>
                          <a:sym typeface="微软雅黑" panose="020B0503020204020204" charset="-122"/>
                        </a:rPr>
                        <a:t>实现全球多地课堂实时同步授课、云端专家双师协同、跨国远程学术辩论与文化交流。</a:t>
                      </a:r>
                      <a:endParaRPr lang="en-US" sz="1100"/>
                    </a:p>
                  </a:txBody>
                  <a:tcPr marL="101600" marR="101600" marT="101600" marB="101600" anchor="t" anchorCtr="0">
                    <a:lnL>
                      <a:noFill/>
                    </a:lnL>
                    <a:lnR>
                      <a:noFill/>
                    </a:lnR>
                    <a:lnT>
                      <a:noFill/>
                    </a:lnT>
                    <a:lnB>
                      <a:noFill/>
                    </a:lnB>
                    <a:solidFill>
                      <a:srgbClr val="F0F6FC">
                        <a:alpha val="95000"/>
                      </a:srgbClr>
                    </a:solidFill>
                  </a:tcPr>
                </a:tc>
                <a:tc>
                  <a:txBody>
                    <a:bodyPr rtlCol="0"/>
                    <a:lstStyle/>
                    <a:p>
                      <a:pPr marL="0" indent="0" algn="l">
                        <a:lnSpc>
                          <a:spcPct val="100000"/>
                        </a:lnSpc>
                        <a:defRPr/>
                      </a:pPr>
                      <a:r>
                        <a:rPr lang="en-US" sz="1200" b="0" i="0" u="none" strike="noStrike">
                          <a:solidFill>
                            <a:srgbClr val="505050"/>
                          </a:solidFill>
                          <a:latin typeface="微软雅黑" panose="020B0503020204020204" charset="-122"/>
                          <a:ea typeface="微软雅黑" panose="020B0503020204020204" charset="-122"/>
                          <a:cs typeface="微软雅黑" panose="020B0503020204020204" charset="-122"/>
                          <a:sym typeface="微软雅黑" panose="020B0503020204020204" charset="-122"/>
                        </a:rPr>
                        <a:t>5G+全息投影技术、超大屏智能交互终端、AI实时语音控场与多语言同传引擎。</a:t>
                      </a:r>
                      <a:endParaRPr lang="en-US" sz="1100"/>
                    </a:p>
                  </a:txBody>
                  <a:tcPr marL="101600" marR="101600" marT="101600" marB="101600" anchor="t" anchorCtr="0">
                    <a:lnL>
                      <a:noFill/>
                    </a:lnL>
                    <a:lnR>
                      <a:noFill/>
                    </a:lnR>
                    <a:lnT>
                      <a:noFill/>
                    </a:lnT>
                    <a:lnB>
                      <a:noFill/>
                    </a:lnB>
                    <a:solidFill>
                      <a:srgbClr val="F0F6FC">
                        <a:alpha val="95000"/>
                      </a:srgbClr>
                    </a:solidFill>
                  </a:tcPr>
                </a:tc>
              </a:tr>
              <a:tr h="787400">
                <a:tc>
                  <a:txBody>
                    <a:bodyPr rtlCol="0"/>
                    <a:lstStyle/>
                    <a:p>
                      <a:pPr marL="0" indent="0" algn="ctr">
                        <a:lnSpc>
                          <a:spcPct val="100000"/>
                        </a:lnSpc>
                        <a:defRPr/>
                      </a:pPr>
                      <a:r>
                        <a:rPr lang="en-US" sz="1300" b="1"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智慧创客坊</a:t>
                      </a:r>
                      <a:endParaRPr lang="en-US" sz="1100"/>
                    </a:p>
                  </a:txBody>
                  <a:tcPr marL="101600" marR="101600" marT="101600" marB="101600" anchor="t" anchorCtr="0">
                    <a:lnL>
                      <a:noFill/>
                    </a:lnL>
                    <a:lnR>
                      <a:noFill/>
                    </a:lnR>
                    <a:lnT>
                      <a:noFill/>
                    </a:lnT>
                    <a:lnB>
                      <a:noFill/>
                    </a:lnB>
                    <a:solidFill>
                      <a:srgbClr val="FFFFFF">
                        <a:alpha val="90000"/>
                      </a:srgbClr>
                    </a:solidFill>
                  </a:tcPr>
                </a:tc>
                <a:tc>
                  <a:txBody>
                    <a:bodyPr rtlCol="0"/>
                    <a:lstStyle/>
                    <a:p>
                      <a:pPr marL="0" indent="0" algn="ctr">
                        <a:lnSpc>
                          <a:spcPct val="100000"/>
                        </a:lnSpc>
                        <a:defRPr/>
                      </a:pPr>
                      <a:r>
                        <a:rPr lang="en-US" sz="1200" b="0" i="0" u="none" strike="noStrike">
                          <a:solidFill>
                            <a:srgbClr val="505050"/>
                          </a:solidFill>
                          <a:latin typeface="微软雅黑" panose="020B0503020204020204" charset="-122"/>
                          <a:ea typeface="微软雅黑" panose="020B0503020204020204" charset="-122"/>
                          <a:cs typeface="微软雅黑" panose="020B0503020204020204" charset="-122"/>
                          <a:sym typeface="微软雅黑" panose="020B0503020204020204" charset="-122"/>
                        </a:rPr>
                        <a:t>开放式实体实验室+虚拟工坊</a:t>
                      </a:r>
                      <a:endParaRPr lang="en-US" sz="1100"/>
                    </a:p>
                  </a:txBody>
                  <a:tcPr marL="101600" marR="101600" marT="101600" marB="101600" anchor="t" anchorCtr="0">
                    <a:lnL>
                      <a:noFill/>
                    </a:lnL>
                    <a:lnR>
                      <a:noFill/>
                    </a:lnR>
                    <a:lnT>
                      <a:noFill/>
                    </a:lnT>
                    <a:lnB>
                      <a:noFill/>
                    </a:lnB>
                    <a:solidFill>
                      <a:srgbClr val="FFFFFF">
                        <a:alpha val="90000"/>
                      </a:srgbClr>
                    </a:solidFill>
                  </a:tcPr>
                </a:tc>
                <a:tc>
                  <a:txBody>
                    <a:bodyPr rtlCol="0"/>
                    <a:lstStyle/>
                    <a:p>
                      <a:pPr marL="0" indent="0" algn="l">
                        <a:lnSpc>
                          <a:spcPct val="100000"/>
                        </a:lnSpc>
                        <a:defRPr/>
                      </a:pPr>
                      <a:r>
                        <a:rPr lang="en-US" sz="1200" b="0" i="0" u="none" strike="noStrike">
                          <a:solidFill>
                            <a:srgbClr val="505050"/>
                          </a:solidFill>
                          <a:latin typeface="微软雅黑" panose="020B0503020204020204" charset="-122"/>
                          <a:ea typeface="微软雅黑" panose="020B0503020204020204" charset="-122"/>
                          <a:cs typeface="微软雅黑" panose="020B0503020204020204" charset="-122"/>
                          <a:sym typeface="微软雅黑" panose="020B0503020204020204" charset="-122"/>
                        </a:rPr>
                        <a:t>提供创意原型快速制作、产品数字孪生全周期设计、创业项目云上路演与专家答辩。</a:t>
                      </a:r>
                      <a:endParaRPr lang="en-US" sz="1100"/>
                    </a:p>
                  </a:txBody>
                  <a:tcPr marL="101600" marR="101600" marT="101600" marB="101600" anchor="t" anchorCtr="0">
                    <a:lnL>
                      <a:noFill/>
                    </a:lnL>
                    <a:lnR>
                      <a:noFill/>
                    </a:lnR>
                    <a:lnT>
                      <a:noFill/>
                    </a:lnT>
                    <a:lnB>
                      <a:noFill/>
                    </a:lnB>
                    <a:solidFill>
                      <a:srgbClr val="FFFFFF">
                        <a:alpha val="90000"/>
                      </a:srgbClr>
                    </a:solidFill>
                  </a:tcPr>
                </a:tc>
                <a:tc>
                  <a:txBody>
                    <a:bodyPr rtlCol="0"/>
                    <a:lstStyle/>
                    <a:p>
                      <a:pPr marL="0" indent="0" algn="l">
                        <a:lnSpc>
                          <a:spcPct val="100000"/>
                        </a:lnSpc>
                        <a:defRPr/>
                      </a:pPr>
                      <a:r>
                        <a:rPr lang="en-US" sz="1200" b="0" i="0" u="none" strike="noStrike">
                          <a:solidFill>
                            <a:srgbClr val="505050"/>
                          </a:solidFill>
                          <a:latin typeface="微软雅黑" panose="020B0503020204020204" charset="-122"/>
                          <a:ea typeface="微软雅黑" panose="020B0503020204020204" charset="-122"/>
                          <a:cs typeface="微软雅黑" panose="020B0503020204020204" charset="-122"/>
                          <a:sym typeface="微软雅黑" panose="020B0503020204020204" charset="-122"/>
                        </a:rPr>
                        <a:t>桌面激光切割/3D打印、云端高性能渲染集群、AI驱动的数字人创业评委。</a:t>
                      </a:r>
                      <a:endParaRPr lang="en-US" sz="1100"/>
                    </a:p>
                  </a:txBody>
                  <a:tcPr marL="101600" marR="101600" marT="101600" marB="101600" anchor="t" anchorCtr="0">
                    <a:lnL>
                      <a:noFill/>
                    </a:lnL>
                    <a:lnR>
                      <a:noFill/>
                    </a:lnR>
                    <a:lnT>
                      <a:noFill/>
                    </a:lnT>
                    <a:lnB>
                      <a:noFill/>
                    </a:lnB>
                    <a:solidFill>
                      <a:srgbClr val="FFFFFF">
                        <a:alpha val="90000"/>
                      </a:srgbClr>
                    </a:solidFill>
                  </a:tcPr>
                </a:tc>
              </a:tr>
              <a:tr h="787400">
                <a:tc>
                  <a:txBody>
                    <a:bodyPr rtlCol="0"/>
                    <a:lstStyle/>
                    <a:p>
                      <a:pPr marL="0" indent="0" algn="ctr">
                        <a:lnSpc>
                          <a:spcPct val="100000"/>
                        </a:lnSpc>
                        <a:defRPr/>
                      </a:pPr>
                      <a:r>
                        <a:rPr lang="en-US" sz="1300" b="1" i="0" u="none" strike="noStrike">
                          <a:solidFill>
                            <a:srgbClr val="002D5F"/>
                          </a:solidFill>
                          <a:latin typeface="微软雅黑" panose="020B0503020204020204" charset="-122"/>
                          <a:ea typeface="微软雅黑" panose="020B0503020204020204" charset="-122"/>
                          <a:cs typeface="微软雅黑" panose="020B0503020204020204" charset="-122"/>
                          <a:sym typeface="微软雅黑" panose="020B0503020204020204" charset="-122"/>
                        </a:rPr>
                        <a:t>学习数据云脑</a:t>
                      </a:r>
                      <a:endParaRPr lang="en-US" sz="1100"/>
                    </a:p>
                  </a:txBody>
                  <a:tcPr marL="101600" marR="101600" marT="101600" marB="101600" anchor="t" anchorCtr="0">
                    <a:lnL>
                      <a:noFill/>
                    </a:lnL>
                    <a:lnR>
                      <a:noFill/>
                    </a:lnR>
                    <a:lnT>
                      <a:noFill/>
                    </a:lnT>
                    <a:lnB>
                      <a:noFill/>
                    </a:lnB>
                    <a:solidFill>
                      <a:srgbClr val="003D83">
                        <a:alpha val="18000"/>
                      </a:srgbClr>
                    </a:solidFill>
                  </a:tcPr>
                </a:tc>
                <a:tc>
                  <a:txBody>
                    <a:bodyPr rtlCol="0"/>
                    <a:lstStyle/>
                    <a:p>
                      <a:pPr marL="0" indent="0" algn="ctr">
                        <a:lnSpc>
                          <a:spcPct val="100000"/>
                        </a:lnSpc>
                        <a:defRPr/>
                      </a:pPr>
                      <a:r>
                        <a:rPr lang="en-US" sz="1200" b="0" i="0" u="none" strike="noStrike">
                          <a:solidFill>
                            <a:srgbClr val="002D5F">
                              <a:alpha val="90196"/>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全域云端智能中枢</a:t>
                      </a:r>
                      <a:endParaRPr lang="en-US" sz="1100"/>
                    </a:p>
                  </a:txBody>
                  <a:tcPr marL="101600" marR="101600" marT="101600" marB="101600" anchor="t" anchorCtr="0">
                    <a:lnL>
                      <a:noFill/>
                    </a:lnL>
                    <a:lnR>
                      <a:noFill/>
                    </a:lnR>
                    <a:lnT>
                      <a:noFill/>
                    </a:lnT>
                    <a:lnB>
                      <a:noFill/>
                    </a:lnB>
                    <a:solidFill>
                      <a:srgbClr val="003D83">
                        <a:alpha val="18000"/>
                      </a:srgbClr>
                    </a:solidFill>
                  </a:tcPr>
                </a:tc>
                <a:tc>
                  <a:txBody>
                    <a:bodyPr rtlCol="0"/>
                    <a:lstStyle/>
                    <a:p>
                      <a:pPr marL="0" indent="0" algn="l">
                        <a:lnSpc>
                          <a:spcPct val="100000"/>
                        </a:lnSpc>
                        <a:defRPr/>
                      </a:pPr>
                      <a:r>
                        <a:rPr lang="en-US" sz="1200" b="0" i="0" u="none" strike="noStrike">
                          <a:solidFill>
                            <a:srgbClr val="002D5F">
                              <a:alpha val="90196"/>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全流程伴随式数据采集、千人千面的个性化学习推荐、成长画像动态分析与风险预警。</a:t>
                      </a:r>
                      <a:endParaRPr lang="en-US" sz="1100"/>
                    </a:p>
                  </a:txBody>
                  <a:tcPr marL="101600" marR="101600" marT="101600" marB="101600" anchor="t" anchorCtr="0">
                    <a:lnL>
                      <a:noFill/>
                    </a:lnL>
                    <a:lnR>
                      <a:noFill/>
                    </a:lnR>
                    <a:lnT>
                      <a:noFill/>
                    </a:lnT>
                    <a:lnB>
                      <a:noFill/>
                    </a:lnB>
                    <a:solidFill>
                      <a:srgbClr val="003D83">
                        <a:alpha val="18000"/>
                      </a:srgbClr>
                    </a:solidFill>
                  </a:tcPr>
                </a:tc>
                <a:tc>
                  <a:txBody>
                    <a:bodyPr rtlCol="0"/>
                    <a:lstStyle/>
                    <a:p>
                      <a:pPr marL="0" indent="0" algn="l">
                        <a:lnSpc>
                          <a:spcPct val="100000"/>
                        </a:lnSpc>
                        <a:defRPr/>
                      </a:pPr>
                      <a:r>
                        <a:rPr lang="en-US" sz="1200" b="0" i="0" u="none" strike="noStrike">
                          <a:solidFill>
                            <a:srgbClr val="002D5F">
                              <a:alpha val="90196"/>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学科知识图谱引擎、多模态学习分析模型、联邦隐私计算与数据安全沙箱。</a:t>
                      </a:r>
                      <a:endParaRPr lang="en-US" sz="1100"/>
                    </a:p>
                  </a:txBody>
                  <a:tcPr marL="101600" marR="101600" marT="101600" marB="101600" anchor="t" anchorCtr="0">
                    <a:lnL>
                      <a:noFill/>
                    </a:lnL>
                    <a:lnR>
                      <a:noFill/>
                    </a:lnR>
                    <a:lnT>
                      <a:noFill/>
                    </a:lnT>
                    <a:lnB>
                      <a:noFill/>
                    </a:lnB>
                    <a:solidFill>
                      <a:srgbClr val="003D83">
                        <a:alpha val="18000"/>
                      </a:srgbClr>
                    </a:solidFill>
                  </a:tcPr>
                </a:tc>
              </a:tr>
            </a:tbl>
          </a:graphicData>
        </a:graphic>
      </p:graphicFrame>
      <p:pic>
        <p:nvPicPr>
          <p:cNvPr id="26" name="图片 25" descr="校徽组合(转曲版）"/>
          <p:cNvPicPr>
            <a:picLocks noChangeAspect="1"/>
          </p:cNvPicPr>
          <p:nvPr/>
        </p:nvPicPr>
        <p:blipFill>
          <a:blip r:embed="rId2"/>
          <a:srcRect t="18912" r="58921" b="62557"/>
          <a:stretch>
            <a:fillRect/>
          </a:stretch>
        </p:blipFill>
        <p:spPr>
          <a:xfrm>
            <a:off x="9728200" y="309880"/>
            <a:ext cx="2184400" cy="70612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5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609600" y="571500"/>
            <a:ext cx="2540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000" b="0"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空间设计</a:t>
            </a:r>
            <a:endParaRPr lang="en-US" sz="1100"/>
          </a:p>
        </p:txBody>
      </p:sp>
      <p:sp>
        <p:nvSpPr>
          <p:cNvPr id="4" name="AutoShape 4"/>
          <p:cNvSpPr/>
          <p:nvPr/>
        </p:nvSpPr>
        <p:spPr>
          <a:xfrm>
            <a:off x="609600" y="1016000"/>
            <a:ext cx="6350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沉浸研习舱</a:t>
            </a:r>
            <a:endParaRPr lang="en-US" sz="1100"/>
          </a:p>
        </p:txBody>
      </p:sp>
      <p:sp>
        <p:nvSpPr>
          <p:cNvPr id="5" name="AutoShape 5"/>
          <p:cNvSpPr/>
          <p:nvPr/>
        </p:nvSpPr>
        <p:spPr>
          <a:xfrm>
            <a:off x="609600" y="1905000"/>
            <a:ext cx="3683000" cy="2984500"/>
          </a:xfrm>
          <a:prstGeom prst="roundRect">
            <a:avLst>
              <a:gd name="adj" fmla="val 0"/>
            </a:avLst>
          </a:prstGeom>
          <a:solidFill>
            <a:srgbClr val="FFFFFF">
              <a:alpha val="95000"/>
            </a:srgbClr>
          </a:solidFill>
          <a:ln w="25400" cap="flat" cmpd="sng">
            <a:noFill/>
            <a:prstDash val="solid"/>
            <a:round/>
          </a:ln>
        </p:spPr>
        <p:txBody>
          <a:bodyPr vert="horz" wrap="square" lIns="63500" tIns="63500" rIns="63500" bIns="63500" rtlCol="0" anchor="ctr"/>
          <a:lstStyle/>
          <a:p>
            <a:pPr algn="ctr">
              <a:defRPr/>
            </a:pPr>
          </a:p>
        </p:txBody>
      </p:sp>
      <p:pic>
        <p:nvPicPr>
          <p:cNvPr id="6" name="Picture 6"/>
          <p:cNvPicPr>
            <a:picLocks noChangeAspect="1"/>
          </p:cNvPicPr>
          <p:nvPr/>
        </p:nvPicPr>
        <p:blipFill>
          <a:blip r:embed="rId2"/>
          <a:srcRect l="827" r="827"/>
          <a:stretch>
            <a:fillRect/>
          </a:stretch>
        </p:blipFill>
        <p:spPr>
          <a:xfrm>
            <a:off x="673100" y="1968500"/>
            <a:ext cx="3556000" cy="2413000"/>
          </a:xfrm>
          <a:prstGeom prst="rect">
            <a:avLst/>
          </a:prstGeom>
          <a:noFill/>
          <a:ln w="25400" cap="flat" cmpd="sng">
            <a:noFill/>
            <a:prstDash val="solid"/>
            <a:round/>
          </a:ln>
        </p:spPr>
      </p:pic>
      <p:sp>
        <p:nvSpPr>
          <p:cNvPr id="7" name="AutoShape 7"/>
          <p:cNvSpPr/>
          <p:nvPr/>
        </p:nvSpPr>
        <p:spPr>
          <a:xfrm>
            <a:off x="673100" y="4445000"/>
            <a:ext cx="3556000" cy="508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300" b="0" i="0" u="none" strike="noStrike">
                <a:solidFill>
                  <a:srgbClr val="505050"/>
                </a:solidFill>
                <a:latin typeface="微软雅黑" panose="020B0503020204020204" charset="-122"/>
                <a:ea typeface="微软雅黑" panose="020B0503020204020204" charset="-122"/>
                <a:cs typeface="微软雅黑" panose="020B0503020204020204" charset="-122"/>
                <a:sym typeface="微软雅黑" panose="020B0503020204020204" charset="-122"/>
              </a:rPr>
              <a:t>学员佩戴专业设备，在虚拟空间中进行高沉浸度的实验与协作演练。</a:t>
            </a:r>
            <a:endParaRPr lang="en-US" sz="1100"/>
          </a:p>
        </p:txBody>
      </p:sp>
      <p:cxnSp>
        <p:nvCxnSpPr>
          <p:cNvPr id="8" name="Connector 8"/>
          <p:cNvCxnSpPr/>
          <p:nvPr/>
        </p:nvCxnSpPr>
        <p:spPr>
          <a:xfrm rot="5387267">
            <a:off x="2920988" y="3613174"/>
            <a:ext cx="3429024" cy="12700"/>
          </a:xfrm>
          <a:prstGeom prst="straightConnector1">
            <a:avLst/>
          </a:prstGeom>
          <a:solidFill>
            <a:srgbClr val="DEE0E3">
              <a:alpha val="100000"/>
            </a:srgbClr>
          </a:solidFill>
          <a:ln w="12700" cap="flat" cmpd="sng">
            <a:solidFill>
              <a:srgbClr val="003D83">
                <a:alpha val="30000"/>
              </a:srgbClr>
            </a:solidFill>
            <a:prstDash val="solid"/>
            <a:round/>
            <a:headEnd type="none" w="med" len="med"/>
            <a:tailEnd type="none" w="med" len="med"/>
          </a:ln>
        </p:spPr>
      </p:cxnSp>
      <p:sp>
        <p:nvSpPr>
          <p:cNvPr id="9" name="AutoShape 9"/>
          <p:cNvSpPr/>
          <p:nvPr/>
        </p:nvSpPr>
        <p:spPr>
          <a:xfrm>
            <a:off x="4889500" y="1905000"/>
            <a:ext cx="2349500" cy="2794000"/>
          </a:xfrm>
          <a:prstGeom prst="roundRect">
            <a:avLst>
              <a:gd name="adj" fmla="val 0"/>
            </a:avLst>
          </a:prstGeom>
          <a:solidFill>
            <a:srgbClr val="FFFFFF">
              <a:alpha val="92000"/>
            </a:srgbClr>
          </a:solidFill>
          <a:ln w="25400" cap="flat" cmpd="sng">
            <a:noFill/>
            <a:prstDash val="solid"/>
            <a:round/>
          </a:ln>
        </p:spPr>
        <p:txBody>
          <a:bodyPr vert="horz" wrap="square" lIns="63500" tIns="63500" rIns="63500" bIns="63500" rtlCol="0" anchor="ctr"/>
          <a:lstStyle/>
          <a:p>
            <a:pPr algn="ctr">
              <a:defRPr/>
            </a:pPr>
          </a:p>
        </p:txBody>
      </p:sp>
      <p:sp>
        <p:nvSpPr>
          <p:cNvPr id="10" name="AutoShape 10"/>
          <p:cNvSpPr/>
          <p:nvPr/>
        </p:nvSpPr>
        <p:spPr>
          <a:xfrm>
            <a:off x="4889500" y="1905000"/>
            <a:ext cx="2349500" cy="508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11" name="AutoShape 11"/>
          <p:cNvSpPr/>
          <p:nvPr/>
        </p:nvSpPr>
        <p:spPr>
          <a:xfrm>
            <a:off x="5016500" y="2095500"/>
            <a:ext cx="20955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专属定位</a:t>
            </a:r>
            <a:endParaRPr lang="en-US" sz="1100"/>
          </a:p>
        </p:txBody>
      </p:sp>
      <p:sp>
        <p:nvSpPr>
          <p:cNvPr id="12" name="AutoShape 12"/>
          <p:cNvSpPr/>
          <p:nvPr/>
        </p:nvSpPr>
        <p:spPr>
          <a:xfrm>
            <a:off x="5016500" y="2667000"/>
            <a:ext cx="2095500" cy="1714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3C3C3C"/>
                </a:solidFill>
                <a:latin typeface="微软雅黑" panose="020B0503020204020204" charset="-122"/>
                <a:ea typeface="微软雅黑" panose="020B0503020204020204" charset="-122"/>
                <a:cs typeface="微软雅黑" panose="020B0503020204020204" charset="-122"/>
                <a:sym typeface="微软雅黑" panose="020B0503020204020204" charset="-122"/>
              </a:rPr>
              <a:t>专为4-6人规模设计的小型私密空间。打破传统教室的物理界限，将“研讨桌”升级为沉浸式交互场域，为深度协作与高频互动提供理想的物理载体。</a:t>
            </a:r>
            <a:endParaRPr lang="en-US" sz="1100"/>
          </a:p>
        </p:txBody>
      </p:sp>
      <p:sp>
        <p:nvSpPr>
          <p:cNvPr id="13" name="AutoShape 13"/>
          <p:cNvSpPr/>
          <p:nvPr/>
        </p:nvSpPr>
        <p:spPr>
          <a:xfrm>
            <a:off x="7391400" y="1905000"/>
            <a:ext cx="2349500" cy="2794000"/>
          </a:xfrm>
          <a:prstGeom prst="roundRect">
            <a:avLst>
              <a:gd name="adj" fmla="val 0"/>
            </a:avLst>
          </a:prstGeom>
          <a:solidFill>
            <a:srgbClr val="FFFFFF">
              <a:alpha val="92000"/>
            </a:srgbClr>
          </a:solidFill>
          <a:ln w="25400" cap="flat" cmpd="sng">
            <a:noFill/>
            <a:prstDash val="solid"/>
            <a:round/>
          </a:ln>
        </p:spPr>
        <p:txBody>
          <a:bodyPr vert="horz" wrap="square" lIns="63500" tIns="63500" rIns="63500" bIns="63500" rtlCol="0" anchor="ctr"/>
          <a:lstStyle/>
          <a:p>
            <a:pPr algn="ctr">
              <a:defRPr/>
            </a:pPr>
          </a:p>
        </p:txBody>
      </p:sp>
      <p:sp>
        <p:nvSpPr>
          <p:cNvPr id="14" name="AutoShape 14"/>
          <p:cNvSpPr/>
          <p:nvPr/>
        </p:nvSpPr>
        <p:spPr>
          <a:xfrm>
            <a:off x="7391400" y="1905000"/>
            <a:ext cx="2349500" cy="508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15" name="AutoShape 15"/>
          <p:cNvSpPr/>
          <p:nvPr/>
        </p:nvSpPr>
        <p:spPr>
          <a:xfrm>
            <a:off x="7518400" y="2095500"/>
            <a:ext cx="20955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核心价值</a:t>
            </a:r>
            <a:endParaRPr lang="en-US" sz="1100"/>
          </a:p>
        </p:txBody>
      </p:sp>
      <p:sp>
        <p:nvSpPr>
          <p:cNvPr id="16" name="AutoShape 16"/>
          <p:cNvSpPr/>
          <p:nvPr/>
        </p:nvSpPr>
        <p:spPr>
          <a:xfrm>
            <a:off x="7518400" y="2667000"/>
            <a:ext cx="2095500" cy="1714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3C3C3C"/>
                </a:solidFill>
                <a:latin typeface="微软雅黑" panose="020B0503020204020204" charset="-122"/>
                <a:ea typeface="微软雅黑" panose="020B0503020204020204" charset="-122"/>
                <a:cs typeface="微软雅黑" panose="020B0503020204020204" charset="-122"/>
                <a:sym typeface="微软雅黑" panose="020B0503020204020204" charset="-122"/>
              </a:rPr>
              <a:t>支持复杂项目式协作，依托高逼真虚拟仿真还原真实场景；助力跨学科团队在沉浸式环境中，共同拆解复杂问题，完成从理论认知到实践验证的闭环。</a:t>
            </a:r>
            <a:endParaRPr lang="en-US" sz="1100"/>
          </a:p>
        </p:txBody>
      </p:sp>
      <p:sp>
        <p:nvSpPr>
          <p:cNvPr id="17" name="AutoShape 17"/>
          <p:cNvSpPr/>
          <p:nvPr/>
        </p:nvSpPr>
        <p:spPr>
          <a:xfrm>
            <a:off x="9842500" y="1905000"/>
            <a:ext cx="2349500" cy="2794000"/>
          </a:xfrm>
          <a:prstGeom prst="roundRect">
            <a:avLst>
              <a:gd name="adj" fmla="val 0"/>
            </a:avLst>
          </a:prstGeom>
          <a:solidFill>
            <a:srgbClr val="FFFFFF">
              <a:alpha val="92000"/>
            </a:srgbClr>
          </a:solidFill>
          <a:ln w="25400" cap="flat" cmpd="sng">
            <a:noFill/>
            <a:prstDash val="solid"/>
            <a:round/>
          </a:ln>
        </p:spPr>
        <p:txBody>
          <a:bodyPr vert="horz" wrap="square" lIns="63500" tIns="63500" rIns="63500" bIns="63500" rtlCol="0" anchor="ctr"/>
          <a:lstStyle/>
          <a:p>
            <a:pPr algn="ctr">
              <a:defRPr/>
            </a:pPr>
          </a:p>
        </p:txBody>
      </p:sp>
      <p:sp>
        <p:nvSpPr>
          <p:cNvPr id="18" name="AutoShape 18"/>
          <p:cNvSpPr/>
          <p:nvPr/>
        </p:nvSpPr>
        <p:spPr>
          <a:xfrm>
            <a:off x="9842500" y="1905000"/>
            <a:ext cx="2349500" cy="508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19" name="AutoShape 19"/>
          <p:cNvSpPr/>
          <p:nvPr/>
        </p:nvSpPr>
        <p:spPr>
          <a:xfrm>
            <a:off x="9969500" y="2095500"/>
            <a:ext cx="20955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前沿技术</a:t>
            </a:r>
            <a:endParaRPr lang="en-US" sz="1100"/>
          </a:p>
        </p:txBody>
      </p:sp>
      <p:sp>
        <p:nvSpPr>
          <p:cNvPr id="20" name="AutoShape 20"/>
          <p:cNvSpPr/>
          <p:nvPr/>
        </p:nvSpPr>
        <p:spPr>
          <a:xfrm>
            <a:off x="9969500" y="2667000"/>
            <a:ext cx="2095500" cy="1714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3C3C3C"/>
                </a:solidFill>
                <a:latin typeface="微软雅黑" panose="020B0503020204020204" charset="-122"/>
                <a:ea typeface="微软雅黑" panose="020B0503020204020204" charset="-122"/>
                <a:cs typeface="微软雅黑" panose="020B0503020204020204" charset="-122"/>
                <a:sym typeface="微软雅黑" panose="020B0503020204020204" charset="-122"/>
              </a:rPr>
              <a:t>集成VR/AR头显与触觉反馈系统，叠加全息数字人助教。将抽象知识转化为可视化操作，通过实时交互指导，为学习者带来“身临其境”的深度实践体验。</a:t>
            </a:r>
            <a:endParaRPr lang="en-US" sz="1100"/>
          </a:p>
        </p:txBody>
      </p:sp>
      <p:sp>
        <p:nvSpPr>
          <p:cNvPr id="21" name="AutoShape 21"/>
          <p:cNvSpPr/>
          <p:nvPr/>
        </p:nvSpPr>
        <p:spPr>
          <a:xfrm>
            <a:off x="4889500" y="4889500"/>
            <a:ext cx="7366000" cy="1079500"/>
          </a:xfrm>
          <a:prstGeom prst="roundRect">
            <a:avLst>
              <a:gd name="adj" fmla="val 0"/>
            </a:avLst>
          </a:prstGeom>
          <a:solidFill>
            <a:srgbClr val="003D83">
              <a:alpha val="12000"/>
            </a:srgbClr>
          </a:solidFill>
          <a:ln w="25400" cap="flat" cmpd="sng">
            <a:noFill/>
            <a:prstDash val="solid"/>
            <a:round/>
          </a:ln>
        </p:spPr>
        <p:txBody>
          <a:bodyPr vert="horz" wrap="square" lIns="0" tIns="0" rIns="0" bIns="0" rtlCol="0" anchor="ctr" anchorCtr="0"/>
          <a:lstStyle/>
          <a:p>
            <a:pPr algn="ctr">
              <a:defRPr/>
            </a:pPr>
          </a:p>
        </p:txBody>
      </p:sp>
      <p:sp>
        <p:nvSpPr>
          <p:cNvPr id="22" name="AutoShape 22"/>
          <p:cNvSpPr/>
          <p:nvPr/>
        </p:nvSpPr>
        <p:spPr>
          <a:xfrm>
            <a:off x="5016500" y="4991100"/>
            <a:ext cx="7112000" cy="889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4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设计愿景：</a:t>
            </a:r>
            <a:r>
              <a:rPr lang="en-US" sz="1300" b="0" i="0" u="none" strike="noStrike">
                <a:solidFill>
                  <a:srgbClr val="37465F"/>
                </a:solidFill>
                <a:latin typeface="微软雅黑" panose="020B0503020204020204" charset="-122"/>
                <a:ea typeface="微软雅黑" panose="020B0503020204020204" charset="-122"/>
                <a:cs typeface="微软雅黑" panose="020B0503020204020204" charset="-122"/>
                <a:sym typeface="微软雅黑" panose="020B0503020204020204" charset="-122"/>
              </a:rPr>
              <a:t>将空间、技术与教学模式深度融合，让学习突破屏幕与书本的限制。在这里，每一次协作都是一次探索，每一次实验都是一次身临其境的发现，重新定义了面向未来的小组协作与实践教育新范式。</a:t>
            </a:r>
            <a:endParaRPr lang="en-US" sz="1100"/>
          </a:p>
        </p:txBody>
      </p:sp>
      <p:pic>
        <p:nvPicPr>
          <p:cNvPr id="26" name="图片 25" descr="校徽组合(转曲版）"/>
          <p:cNvPicPr>
            <a:picLocks noChangeAspect="1"/>
          </p:cNvPicPr>
          <p:nvPr/>
        </p:nvPicPr>
        <p:blipFill>
          <a:blip r:embed="rId3"/>
          <a:srcRect t="18912" r="58921" b="62557"/>
          <a:stretch>
            <a:fillRect/>
          </a:stretch>
        </p:blipFill>
        <p:spPr>
          <a:xfrm>
            <a:off x="9728200" y="309880"/>
            <a:ext cx="2184400" cy="70612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4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609600" y="508000"/>
            <a:ext cx="25400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000" b="0"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空间设计</a:t>
            </a:r>
            <a:endParaRPr lang="en-US" sz="1100"/>
          </a:p>
        </p:txBody>
      </p:sp>
      <p:sp>
        <p:nvSpPr>
          <p:cNvPr id="4" name="AutoShape 4"/>
          <p:cNvSpPr/>
          <p:nvPr/>
        </p:nvSpPr>
        <p:spPr>
          <a:xfrm>
            <a:off x="609600" y="1016000"/>
            <a:ext cx="5080000" cy="762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无界课堂厅</a:t>
            </a:r>
            <a:endParaRPr lang="en-US" sz="1100"/>
          </a:p>
        </p:txBody>
      </p:sp>
      <p:sp>
        <p:nvSpPr>
          <p:cNvPr id="5" name="AutoShape 5"/>
          <p:cNvSpPr/>
          <p:nvPr/>
        </p:nvSpPr>
        <p:spPr>
          <a:xfrm>
            <a:off x="609600" y="2032000"/>
            <a:ext cx="3619500" cy="1841500"/>
          </a:xfrm>
          <a:prstGeom prst="roundRect">
            <a:avLst>
              <a:gd name="adj" fmla="val 0"/>
            </a:avLst>
          </a:prstGeom>
          <a:solidFill>
            <a:srgbClr val="FFFFFF">
              <a:alpha val="92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609600" y="2032000"/>
            <a:ext cx="50800" cy="18415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7" name="AutoShape 7"/>
          <p:cNvSpPr/>
          <p:nvPr/>
        </p:nvSpPr>
        <p:spPr>
          <a:xfrm>
            <a:off x="812800" y="2133600"/>
            <a:ext cx="3302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精准空间定位</a:t>
            </a:r>
            <a:endParaRPr lang="en-US" sz="1100"/>
          </a:p>
        </p:txBody>
      </p:sp>
      <p:sp>
        <p:nvSpPr>
          <p:cNvPr id="8" name="AutoShape 8"/>
          <p:cNvSpPr/>
          <p:nvPr/>
        </p:nvSpPr>
        <p:spPr>
          <a:xfrm>
            <a:off x="812800" y="2603500"/>
            <a:ext cx="3302000" cy="1079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505050"/>
                </a:solidFill>
                <a:latin typeface="微软雅黑" panose="020B0503020204020204" charset="-122"/>
                <a:ea typeface="微软雅黑" panose="020B0503020204020204" charset="-122"/>
                <a:cs typeface="微软雅黑" panose="020B0503020204020204" charset="-122"/>
                <a:sym typeface="微软雅黑" panose="020B0503020204020204" charset="-122"/>
              </a:rPr>
              <a:t>专为30-40人规模打造的中型智慧教室，采用灵活的空间布局方案，既保留了传统课堂的互动氛围，又突破了物理边界，完美适配全球化协作与创新教学的多元场景。</a:t>
            </a:r>
            <a:endParaRPr lang="en-US" sz="1100"/>
          </a:p>
        </p:txBody>
      </p:sp>
      <p:sp>
        <p:nvSpPr>
          <p:cNvPr id="9" name="AutoShape 9"/>
          <p:cNvSpPr/>
          <p:nvPr/>
        </p:nvSpPr>
        <p:spPr>
          <a:xfrm>
            <a:off x="4445000" y="2032000"/>
            <a:ext cx="3619500" cy="1841500"/>
          </a:xfrm>
          <a:prstGeom prst="roundRect">
            <a:avLst>
              <a:gd name="adj" fmla="val 0"/>
            </a:avLst>
          </a:prstGeom>
          <a:solidFill>
            <a:srgbClr val="FFFFFF">
              <a:alpha val="92000"/>
            </a:srgbClr>
          </a:solidFill>
          <a:ln w="25400" cap="flat" cmpd="sng">
            <a:noFill/>
            <a:prstDash val="solid"/>
            <a:round/>
          </a:ln>
        </p:spPr>
        <p:txBody>
          <a:bodyPr vert="horz" wrap="square" lIns="63500" tIns="63500" rIns="63500" bIns="63500" rtlCol="0" anchor="ctr"/>
          <a:lstStyle/>
          <a:p>
            <a:pPr algn="ctr">
              <a:defRPr/>
            </a:pPr>
          </a:p>
        </p:txBody>
      </p:sp>
      <p:sp>
        <p:nvSpPr>
          <p:cNvPr id="10" name="AutoShape 10"/>
          <p:cNvSpPr/>
          <p:nvPr/>
        </p:nvSpPr>
        <p:spPr>
          <a:xfrm>
            <a:off x="4445000" y="2032000"/>
            <a:ext cx="50800" cy="18415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11" name="AutoShape 11"/>
          <p:cNvSpPr/>
          <p:nvPr/>
        </p:nvSpPr>
        <p:spPr>
          <a:xfrm>
            <a:off x="4648200" y="2133600"/>
            <a:ext cx="3302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核心教学模式</a:t>
            </a:r>
            <a:endParaRPr lang="en-US" sz="1100"/>
          </a:p>
        </p:txBody>
      </p:sp>
      <p:sp>
        <p:nvSpPr>
          <p:cNvPr id="12" name="AutoShape 12"/>
          <p:cNvSpPr/>
          <p:nvPr/>
        </p:nvSpPr>
        <p:spPr>
          <a:xfrm>
            <a:off x="4648200" y="2603500"/>
            <a:ext cx="3302000" cy="1079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505050"/>
                </a:solidFill>
                <a:latin typeface="微软雅黑" panose="020B0503020204020204" charset="-122"/>
                <a:ea typeface="微软雅黑" panose="020B0503020204020204" charset="-122"/>
                <a:cs typeface="微软雅黑" panose="020B0503020204020204" charset="-122"/>
                <a:sym typeface="微软雅黑" panose="020B0503020204020204" charset="-122"/>
              </a:rPr>
              <a:t>实现全球多地高校的实时同步授课，创新引入“名师主讲+本地助教”的双师协同模式。支持跨国、跨校的远程学术辩论与小组研讨，让不同时区的师生无缝同堂，共享前沿知识。</a:t>
            </a:r>
            <a:endParaRPr lang="en-US" sz="1100"/>
          </a:p>
        </p:txBody>
      </p:sp>
      <p:sp>
        <p:nvSpPr>
          <p:cNvPr id="13" name="AutoShape 13"/>
          <p:cNvSpPr/>
          <p:nvPr/>
        </p:nvSpPr>
        <p:spPr>
          <a:xfrm>
            <a:off x="609600" y="4064000"/>
            <a:ext cx="3619500" cy="1841500"/>
          </a:xfrm>
          <a:prstGeom prst="roundRect">
            <a:avLst>
              <a:gd name="adj" fmla="val 0"/>
            </a:avLst>
          </a:prstGeom>
          <a:solidFill>
            <a:srgbClr val="FFFFFF">
              <a:alpha val="92000"/>
            </a:srgbClr>
          </a:solidFill>
          <a:ln w="25400" cap="flat" cmpd="sng">
            <a:noFill/>
            <a:prstDash val="solid"/>
            <a:round/>
          </a:ln>
        </p:spPr>
        <p:txBody>
          <a:bodyPr vert="horz" wrap="square" lIns="63500" tIns="63500" rIns="63500" bIns="63500" rtlCol="0" anchor="ctr"/>
          <a:lstStyle/>
          <a:p>
            <a:pPr algn="ctr">
              <a:defRPr/>
            </a:pPr>
          </a:p>
        </p:txBody>
      </p:sp>
      <p:sp>
        <p:nvSpPr>
          <p:cNvPr id="14" name="AutoShape 14"/>
          <p:cNvSpPr/>
          <p:nvPr/>
        </p:nvSpPr>
        <p:spPr>
          <a:xfrm>
            <a:off x="609600" y="4064000"/>
            <a:ext cx="50800" cy="18415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15" name="AutoShape 15"/>
          <p:cNvSpPr/>
          <p:nvPr/>
        </p:nvSpPr>
        <p:spPr>
          <a:xfrm>
            <a:off x="812800" y="4165600"/>
            <a:ext cx="3302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全息沉浸技术</a:t>
            </a:r>
            <a:endParaRPr lang="en-US" sz="1100"/>
          </a:p>
        </p:txBody>
      </p:sp>
      <p:sp>
        <p:nvSpPr>
          <p:cNvPr id="16" name="AutoShape 16"/>
          <p:cNvSpPr/>
          <p:nvPr/>
        </p:nvSpPr>
        <p:spPr>
          <a:xfrm>
            <a:off x="812800" y="4635500"/>
            <a:ext cx="3302000" cy="1079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505050"/>
                </a:solidFill>
                <a:latin typeface="微软雅黑" panose="020B0503020204020204" charset="-122"/>
                <a:ea typeface="微软雅黑" panose="020B0503020204020204" charset="-122"/>
                <a:cs typeface="微软雅黑" panose="020B0503020204020204" charset="-122"/>
                <a:sym typeface="微软雅黑" panose="020B0503020204020204" charset="-122"/>
              </a:rPr>
              <a:t>基于5G高速传输与全息投影技术，还原真人等比的远程全息呈现效果。异地授课专家如同身处现场，肢体语言与细微表情清晰可见，彻底打破屏幕隔阂，带来极具临场感的教学体验。</a:t>
            </a:r>
            <a:endParaRPr lang="en-US" sz="1100"/>
          </a:p>
        </p:txBody>
      </p:sp>
      <p:sp>
        <p:nvSpPr>
          <p:cNvPr id="17" name="AutoShape 17"/>
          <p:cNvSpPr/>
          <p:nvPr/>
        </p:nvSpPr>
        <p:spPr>
          <a:xfrm>
            <a:off x="4445000" y="4064000"/>
            <a:ext cx="3619500" cy="1841500"/>
          </a:xfrm>
          <a:prstGeom prst="roundRect">
            <a:avLst>
              <a:gd name="adj" fmla="val 0"/>
            </a:avLst>
          </a:prstGeom>
          <a:solidFill>
            <a:srgbClr val="FFFFFF">
              <a:alpha val="92000"/>
            </a:srgbClr>
          </a:solidFill>
          <a:ln w="25400" cap="flat" cmpd="sng">
            <a:noFill/>
            <a:prstDash val="solid"/>
            <a:round/>
          </a:ln>
        </p:spPr>
        <p:txBody>
          <a:bodyPr vert="horz" wrap="square" lIns="63500" tIns="63500" rIns="63500" bIns="63500" rtlCol="0" anchor="ctr"/>
          <a:lstStyle/>
          <a:p>
            <a:pPr algn="ctr">
              <a:defRPr/>
            </a:pPr>
          </a:p>
        </p:txBody>
      </p:sp>
      <p:sp>
        <p:nvSpPr>
          <p:cNvPr id="18" name="AutoShape 18"/>
          <p:cNvSpPr/>
          <p:nvPr/>
        </p:nvSpPr>
        <p:spPr>
          <a:xfrm>
            <a:off x="4445000" y="4064000"/>
            <a:ext cx="50800" cy="18415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19" name="AutoShape 19"/>
          <p:cNvSpPr/>
          <p:nvPr/>
        </p:nvSpPr>
        <p:spPr>
          <a:xfrm>
            <a:off x="4648200" y="4165600"/>
            <a:ext cx="3302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AI 智能管控</a:t>
            </a:r>
            <a:endParaRPr lang="en-US" sz="1100"/>
          </a:p>
        </p:txBody>
      </p:sp>
      <p:sp>
        <p:nvSpPr>
          <p:cNvPr id="20" name="AutoShape 20"/>
          <p:cNvSpPr/>
          <p:nvPr/>
        </p:nvSpPr>
        <p:spPr>
          <a:xfrm>
            <a:off x="4648200" y="4635500"/>
            <a:ext cx="3302000" cy="1079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505050"/>
                </a:solidFill>
                <a:latin typeface="微软雅黑" panose="020B0503020204020204" charset="-122"/>
                <a:ea typeface="微软雅黑" panose="020B0503020204020204" charset="-122"/>
                <a:cs typeface="微软雅黑" panose="020B0503020204020204" charset="-122"/>
                <a:sym typeface="微软雅黑" panose="020B0503020204020204" charset="-122"/>
              </a:rPr>
              <a:t>配备4K超清智能交互大屏，支持多端内容一键无线投屏与双向协作。搭载AI语音控场技术，智能识别发言者与课堂秩序，自动平衡多方音视频流，保障远程教学的流畅性与高效性。</a:t>
            </a:r>
            <a:endParaRPr lang="en-US" sz="1100"/>
          </a:p>
        </p:txBody>
      </p:sp>
      <p:sp>
        <p:nvSpPr>
          <p:cNvPr id="21" name="AutoShape 21"/>
          <p:cNvSpPr/>
          <p:nvPr/>
        </p:nvSpPr>
        <p:spPr>
          <a:xfrm>
            <a:off x="8318500" y="2032000"/>
            <a:ext cx="3302000" cy="3873500"/>
          </a:xfrm>
          <a:prstGeom prst="roundRect">
            <a:avLst>
              <a:gd name="adj" fmla="val 0"/>
            </a:avLst>
          </a:prstGeom>
          <a:solidFill>
            <a:srgbClr val="003D83">
              <a:alpha val="95000"/>
            </a:srgbClr>
          </a:solidFill>
          <a:ln w="25400" cap="flat" cmpd="sng">
            <a:noFill/>
            <a:prstDash val="solid"/>
            <a:round/>
          </a:ln>
        </p:spPr>
        <p:txBody>
          <a:bodyPr vert="horz" wrap="square" lIns="0" tIns="0" rIns="0" bIns="0" rtlCol="0" anchor="ctr" anchorCtr="0"/>
          <a:lstStyle/>
          <a:p>
            <a:pPr algn="ctr">
              <a:defRPr/>
            </a:pPr>
          </a:p>
        </p:txBody>
      </p:sp>
      <p:sp>
        <p:nvSpPr>
          <p:cNvPr id="22" name="AutoShape 22"/>
          <p:cNvSpPr/>
          <p:nvPr/>
        </p:nvSpPr>
        <p:spPr>
          <a:xfrm>
            <a:off x="8445500" y="2349500"/>
            <a:ext cx="3048000" cy="571500"/>
          </a:xfrm>
          <a:prstGeom prst="rect">
            <a:avLst/>
          </a:prstGeom>
          <a:noFill/>
          <a:ln w="12700" cap="flat" cmpd="sng">
            <a:noFill/>
            <a:prstDash val="solid"/>
            <a:round/>
          </a:ln>
        </p:spPr>
        <p:txBody>
          <a:bodyPr vert="horz" wrap="square" lIns="0" tIns="0" rIns="0" bIns="0" rtlCol="0" anchor="ctr" anchorCtr="0"/>
          <a:lstStyle/>
          <a:p>
            <a:pPr marL="0" indent="0" algn="ctr">
              <a:lnSpc>
                <a:spcPct val="125000"/>
              </a:lnSpc>
              <a:defRPr/>
            </a:pPr>
            <a:r>
              <a:rPr lang="en-US" sz="2200" b="1" i="0" u="none" strike="noStrik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跨越山海阻隔</a:t>
            </a:r>
            <a:endParaRPr lang="en-US" sz="1100"/>
          </a:p>
        </p:txBody>
      </p:sp>
      <p:sp>
        <p:nvSpPr>
          <p:cNvPr id="23" name="AutoShape 23"/>
          <p:cNvSpPr/>
          <p:nvPr/>
        </p:nvSpPr>
        <p:spPr>
          <a:xfrm>
            <a:off x="8509000" y="3175000"/>
            <a:ext cx="2921000" cy="1270000"/>
          </a:xfrm>
          <a:prstGeom prst="rect">
            <a:avLst/>
          </a:prstGeom>
          <a:noFill/>
          <a:ln w="12700" cap="flat" cmpd="sng">
            <a:noFill/>
            <a:prstDash val="solid"/>
            <a:round/>
          </a:ln>
        </p:spPr>
        <p:txBody>
          <a:bodyPr vert="horz" wrap="square" lIns="0" tIns="0" rIns="0" bIns="0" rtlCol="0" anchor="ctr" anchorCtr="0"/>
          <a:lstStyle/>
          <a:p>
            <a:pPr marL="0" indent="0" algn="ctr">
              <a:lnSpc>
                <a:spcPct val="133000"/>
              </a:lnSpc>
              <a:defRPr/>
            </a:pPr>
            <a:r>
              <a:rPr lang="en-US" sz="1400" b="0" i="0" u="none" strike="noStrike">
                <a:solidFill>
                  <a:srgbClr val="F0F5FF">
                    <a:alpha val="94902"/>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以前沿科技为桥梁，让优质教育资源突破物理空间限制。无论身处世界何处，都能置身于同一个高质量的沉浸式智慧课堂。</a:t>
            </a:r>
            <a:endParaRPr lang="en-US" sz="1100"/>
          </a:p>
        </p:txBody>
      </p:sp>
      <p:sp>
        <p:nvSpPr>
          <p:cNvPr id="24" name="AutoShape 24"/>
          <p:cNvSpPr/>
          <p:nvPr/>
        </p:nvSpPr>
        <p:spPr>
          <a:xfrm>
            <a:off x="8509000" y="4826000"/>
            <a:ext cx="2921000" cy="762000"/>
          </a:xfrm>
          <a:prstGeom prst="roundRect">
            <a:avLst>
              <a:gd name="adj" fmla="val 0"/>
            </a:avLst>
          </a:prstGeom>
          <a:solidFill>
            <a:srgbClr val="FFFFFF">
              <a:alpha val="25000"/>
            </a:srgbClr>
          </a:solidFill>
          <a:ln w="25400" cap="flat" cmpd="sng">
            <a:noFill/>
            <a:prstDash val="solid"/>
            <a:round/>
          </a:ln>
        </p:spPr>
        <p:txBody>
          <a:bodyPr vert="horz" wrap="square" lIns="0" tIns="0" rIns="0" bIns="0" rtlCol="0" anchor="ctr" anchorCtr="0"/>
          <a:lstStyle/>
          <a:p>
            <a:pPr algn="ctr">
              <a:defRPr/>
            </a:pPr>
          </a:p>
        </p:txBody>
      </p:sp>
      <p:sp>
        <p:nvSpPr>
          <p:cNvPr id="25" name="AutoShape 25"/>
          <p:cNvSpPr/>
          <p:nvPr/>
        </p:nvSpPr>
        <p:spPr>
          <a:xfrm>
            <a:off x="8509000" y="4889500"/>
            <a:ext cx="2921000" cy="762000"/>
          </a:xfrm>
          <a:prstGeom prst="rect">
            <a:avLst/>
          </a:prstGeom>
          <a:noFill/>
          <a:ln w="12700" cap="flat" cmpd="sng">
            <a:noFill/>
            <a:prstDash val="solid"/>
            <a:round/>
          </a:ln>
        </p:spPr>
        <p:txBody>
          <a:bodyPr vert="horz" wrap="square" lIns="0" tIns="0" rIns="0" bIns="0" rtlCol="0" anchor="ctr" anchorCtr="0"/>
          <a:lstStyle/>
          <a:p>
            <a:pPr marL="0" indent="0" algn="ctr">
              <a:lnSpc>
                <a:spcPct val="125000"/>
              </a:lnSpc>
              <a:defRPr/>
            </a:pPr>
            <a:r>
              <a:rPr lang="en-US" sz="1400" b="1" i="0" u="none" strike="noStrik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教育无界 · 智启未来</a:t>
            </a:r>
            <a:endParaRPr lang="en-US" sz="1100"/>
          </a:p>
        </p:txBody>
      </p:sp>
      <p:pic>
        <p:nvPicPr>
          <p:cNvPr id="26" name="图片 25" descr="校徽组合(转曲版）"/>
          <p:cNvPicPr>
            <a:picLocks noChangeAspect="1"/>
          </p:cNvPicPr>
          <p:nvPr/>
        </p:nvPicPr>
        <p:blipFill>
          <a:blip r:embed="rId2"/>
          <a:srcRect t="18912" r="58921" b="62557"/>
          <a:stretch>
            <a:fillRect/>
          </a:stretch>
        </p:blipFill>
        <p:spPr>
          <a:xfrm>
            <a:off x="9728200" y="309880"/>
            <a:ext cx="2184400" cy="70612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5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508000" y="508000"/>
            <a:ext cx="2540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000" b="0"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空间设计</a:t>
            </a:r>
            <a:endParaRPr lang="en-US" sz="1100"/>
          </a:p>
        </p:txBody>
      </p:sp>
      <p:sp>
        <p:nvSpPr>
          <p:cNvPr id="4" name="AutoShape 4"/>
          <p:cNvSpPr/>
          <p:nvPr/>
        </p:nvSpPr>
        <p:spPr>
          <a:xfrm>
            <a:off x="508000" y="1016000"/>
            <a:ext cx="7620000" cy="698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智慧创客坊</a:t>
            </a:r>
            <a:endParaRPr lang="en-US" sz="1100"/>
          </a:p>
        </p:txBody>
      </p:sp>
      <p:sp>
        <p:nvSpPr>
          <p:cNvPr id="5" name="AutoShape 5"/>
          <p:cNvSpPr/>
          <p:nvPr/>
        </p:nvSpPr>
        <p:spPr>
          <a:xfrm>
            <a:off x="508000" y="2032000"/>
            <a:ext cx="3429000" cy="2921000"/>
          </a:xfrm>
          <a:prstGeom prst="roundRect">
            <a:avLst>
              <a:gd name="adj" fmla="val 0"/>
            </a:avLst>
          </a:prstGeom>
          <a:solidFill>
            <a:srgbClr val="FFFFFF">
              <a:alpha val="95000"/>
            </a:srgbClr>
          </a:solidFill>
          <a:ln w="12700" cap="flat" cmpd="sng">
            <a:solidFill>
              <a:srgbClr val="003D83">
                <a:alpha val="40000"/>
              </a:srgbClr>
            </a:solidFill>
            <a:prstDash val="solid"/>
            <a:round/>
          </a:ln>
        </p:spPr>
        <p:txBody>
          <a:bodyPr vert="horz" wrap="square" lIns="0" tIns="0" rIns="0" bIns="0" rtlCol="0" anchor="ctr" anchorCtr="0"/>
          <a:lstStyle/>
          <a:p>
            <a:pPr algn="ctr">
              <a:defRPr/>
            </a:pPr>
          </a:p>
        </p:txBody>
      </p:sp>
      <p:pic>
        <p:nvPicPr>
          <p:cNvPr id="6" name="Picture 6"/>
          <p:cNvPicPr>
            <a:picLocks noChangeAspect="1"/>
          </p:cNvPicPr>
          <p:nvPr/>
        </p:nvPicPr>
        <p:blipFill>
          <a:blip r:embed="rId2"/>
          <a:srcRect t="7692" b="7692"/>
          <a:stretch>
            <a:fillRect/>
          </a:stretch>
        </p:blipFill>
        <p:spPr>
          <a:xfrm>
            <a:off x="571500" y="2095500"/>
            <a:ext cx="3302000" cy="2794000"/>
          </a:xfrm>
          <a:prstGeom prst="rect">
            <a:avLst/>
          </a:prstGeom>
          <a:noFill/>
          <a:ln w="25400" cap="flat" cmpd="sng">
            <a:noFill/>
            <a:prstDash val="solid"/>
            <a:round/>
          </a:ln>
        </p:spPr>
      </p:pic>
      <p:sp>
        <p:nvSpPr>
          <p:cNvPr id="7" name="AutoShape 7"/>
          <p:cNvSpPr/>
          <p:nvPr/>
        </p:nvSpPr>
        <p:spPr>
          <a:xfrm>
            <a:off x="508000" y="5080000"/>
            <a:ext cx="3429000" cy="1143000"/>
          </a:xfrm>
          <a:prstGeom prst="roundRect">
            <a:avLst>
              <a:gd name="adj" fmla="val 0"/>
            </a:avLst>
          </a:prstGeom>
          <a:solidFill>
            <a:srgbClr val="003D83">
              <a:alpha val="12000"/>
            </a:srgbClr>
          </a:solidFill>
          <a:ln w="25400" cap="flat" cmpd="sng">
            <a:noFill/>
            <a:prstDash val="solid"/>
            <a:round/>
          </a:ln>
        </p:spPr>
        <p:txBody>
          <a:bodyPr vert="horz" wrap="square" lIns="0" tIns="0" rIns="0" bIns="0" rtlCol="0" anchor="ctr" anchorCtr="0"/>
          <a:lstStyle/>
          <a:p>
            <a:pPr algn="ctr">
              <a:defRPr/>
            </a:pPr>
          </a:p>
        </p:txBody>
      </p:sp>
      <p:sp>
        <p:nvSpPr>
          <p:cNvPr id="8" name="AutoShape 8"/>
          <p:cNvSpPr/>
          <p:nvPr/>
        </p:nvSpPr>
        <p:spPr>
          <a:xfrm>
            <a:off x="609600" y="5181600"/>
            <a:ext cx="3238500" cy="952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300" b="0" i="0" u="none" strike="noStrike">
                <a:solidFill>
                  <a:srgbClr val="333333">
                    <a:alpha val="94902"/>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配备专业级FDM 3D打印设备，支持复杂结构的高精度成型。从概念设计到实体模型，让创新想法在指尖快速落地，缩短从创意到原型的验证周期。</a:t>
            </a:r>
            <a:endParaRPr lang="en-US" sz="1100"/>
          </a:p>
        </p:txBody>
      </p:sp>
      <p:cxnSp>
        <p:nvCxnSpPr>
          <p:cNvPr id="9" name="Connector 9"/>
          <p:cNvCxnSpPr/>
          <p:nvPr/>
        </p:nvCxnSpPr>
        <p:spPr>
          <a:xfrm rot="5389889">
            <a:off x="2031991" y="4184669"/>
            <a:ext cx="4318019" cy="12700"/>
          </a:xfrm>
          <a:prstGeom prst="straightConnector1">
            <a:avLst/>
          </a:prstGeom>
          <a:solidFill>
            <a:srgbClr val="DEE0E3">
              <a:alpha val="100000"/>
            </a:srgbClr>
          </a:solidFill>
          <a:ln w="12700" cap="flat" cmpd="sng">
            <a:solidFill>
              <a:srgbClr val="003D83">
                <a:alpha val="30000"/>
              </a:srgbClr>
            </a:solidFill>
            <a:prstDash val="solid"/>
            <a:round/>
            <a:headEnd type="none" w="med" len="med"/>
            <a:tailEnd type="none" w="med" len="med"/>
          </a:ln>
        </p:spPr>
      </p:cxnSp>
      <p:sp>
        <p:nvSpPr>
          <p:cNvPr id="10" name="AutoShape 10"/>
          <p:cNvSpPr/>
          <p:nvPr/>
        </p:nvSpPr>
        <p:spPr>
          <a:xfrm>
            <a:off x="4381500" y="2032000"/>
            <a:ext cx="7493000" cy="1397000"/>
          </a:xfrm>
          <a:prstGeom prst="roundRect">
            <a:avLst>
              <a:gd name="adj" fmla="val 0"/>
            </a:avLst>
          </a:prstGeom>
          <a:solidFill>
            <a:srgbClr val="FFFFFF">
              <a:alpha val="92000"/>
            </a:srgbClr>
          </a:solidFill>
          <a:ln w="12700" cap="flat" cmpd="sng">
            <a:solidFill>
              <a:srgbClr val="003D83">
                <a:alpha val="25000"/>
              </a:srgbClr>
            </a:solidFill>
            <a:prstDash val="solid"/>
            <a:round/>
          </a:ln>
        </p:spPr>
        <p:txBody>
          <a:bodyPr vert="horz" wrap="square" lIns="0" tIns="0" rIns="0" bIns="0" rtlCol="0" anchor="ctr" anchorCtr="0"/>
          <a:lstStyle/>
          <a:p>
            <a:pPr algn="ctr">
              <a:defRPr/>
            </a:pPr>
          </a:p>
        </p:txBody>
      </p:sp>
      <p:sp>
        <p:nvSpPr>
          <p:cNvPr id="11" name="AutoShape 11"/>
          <p:cNvSpPr/>
          <p:nvPr/>
        </p:nvSpPr>
        <p:spPr>
          <a:xfrm>
            <a:off x="4381500" y="2032000"/>
            <a:ext cx="63500" cy="13970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12" name="AutoShape 12"/>
          <p:cNvSpPr/>
          <p:nvPr/>
        </p:nvSpPr>
        <p:spPr>
          <a:xfrm>
            <a:off x="4572000" y="2108200"/>
            <a:ext cx="7112000" cy="3556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虚实融合的创新试验场</a:t>
            </a:r>
            <a:endParaRPr lang="en-US" sz="1100"/>
          </a:p>
        </p:txBody>
      </p:sp>
      <p:sp>
        <p:nvSpPr>
          <p:cNvPr id="13" name="AutoShape 13"/>
          <p:cNvSpPr/>
          <p:nvPr/>
        </p:nvSpPr>
        <p:spPr>
          <a:xfrm>
            <a:off x="4572000" y="2565400"/>
            <a:ext cx="7112000" cy="762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3C3C3C"/>
                </a:solidFill>
                <a:latin typeface="微软雅黑" panose="020B0503020204020204" charset="-122"/>
                <a:ea typeface="微软雅黑" panose="020B0503020204020204" charset="-122"/>
                <a:cs typeface="微软雅黑" panose="020B0503020204020204" charset="-122"/>
                <a:sym typeface="微软雅黑" panose="020B0503020204020204" charset="-122"/>
              </a:rPr>
              <a:t>打破物理空间与数字世界的界限，将线下实体开放实验室与云端线上虚拟工坊深度结合。在这里，物理制造的精度与数字孪生的灵活性相辅相成，为创客提供全天候、无边界的创意孵化环境。</a:t>
            </a:r>
            <a:endParaRPr lang="en-US" sz="1100"/>
          </a:p>
        </p:txBody>
      </p:sp>
      <p:sp>
        <p:nvSpPr>
          <p:cNvPr id="14" name="AutoShape 14"/>
          <p:cNvSpPr/>
          <p:nvPr/>
        </p:nvSpPr>
        <p:spPr>
          <a:xfrm>
            <a:off x="4381500" y="3556000"/>
            <a:ext cx="3683000" cy="1968500"/>
          </a:xfrm>
          <a:prstGeom prst="roundRect">
            <a:avLst>
              <a:gd name="adj" fmla="val 0"/>
            </a:avLst>
          </a:prstGeom>
          <a:solidFill>
            <a:srgbClr val="FFFFFF">
              <a:alpha val="92000"/>
            </a:srgbClr>
          </a:solidFill>
          <a:ln w="12700" cap="flat" cmpd="sng">
            <a:solidFill>
              <a:srgbClr val="003D83">
                <a:alpha val="25000"/>
              </a:srgbClr>
            </a:solidFill>
            <a:prstDash val="solid"/>
            <a:round/>
          </a:ln>
        </p:spPr>
        <p:txBody>
          <a:bodyPr vert="horz" wrap="square" lIns="0" tIns="0" rIns="0" bIns="0" rtlCol="0" anchor="ctr" anchorCtr="0"/>
          <a:lstStyle/>
          <a:p>
            <a:pPr algn="ctr">
              <a:defRPr/>
            </a:pPr>
          </a:p>
        </p:txBody>
      </p:sp>
      <p:sp>
        <p:nvSpPr>
          <p:cNvPr id="15" name="AutoShape 15"/>
          <p:cNvSpPr/>
          <p:nvPr/>
        </p:nvSpPr>
        <p:spPr>
          <a:xfrm>
            <a:off x="4381500" y="3556000"/>
            <a:ext cx="3683000" cy="38100"/>
          </a:xfrm>
          <a:prstGeom prst="roundRect">
            <a:avLst>
              <a:gd name="adj" fmla="val 0"/>
            </a:avLst>
          </a:prstGeom>
          <a:solidFill>
            <a:srgbClr val="003D83">
              <a:alpha val="70000"/>
            </a:srgbClr>
          </a:solidFill>
          <a:ln w="25400" cap="flat" cmpd="sng">
            <a:noFill/>
            <a:prstDash val="solid"/>
            <a:round/>
          </a:ln>
        </p:spPr>
        <p:txBody>
          <a:bodyPr vert="horz" wrap="square" lIns="0" tIns="0" rIns="0" bIns="0" rtlCol="0" anchor="ctr" anchorCtr="0"/>
          <a:lstStyle/>
          <a:p>
            <a:pPr algn="ctr">
              <a:defRPr/>
            </a:pPr>
          </a:p>
        </p:txBody>
      </p:sp>
      <p:sp>
        <p:nvSpPr>
          <p:cNvPr id="16" name="AutoShape 16"/>
          <p:cNvSpPr/>
          <p:nvPr/>
        </p:nvSpPr>
        <p:spPr>
          <a:xfrm>
            <a:off x="4508500" y="3657600"/>
            <a:ext cx="3429000" cy="330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敏捷创作与多维展示</a:t>
            </a:r>
            <a:endParaRPr lang="en-US" sz="1100"/>
          </a:p>
        </p:txBody>
      </p:sp>
      <p:sp>
        <p:nvSpPr>
          <p:cNvPr id="17" name="AutoShape 17"/>
          <p:cNvSpPr/>
          <p:nvPr/>
        </p:nvSpPr>
        <p:spPr>
          <a:xfrm>
            <a:off x="4508500" y="4127500"/>
            <a:ext cx="3492500" cy="1206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200" b="0" i="0" u="none" strike="noStrike">
                <a:solidFill>
                  <a:srgbClr val="505050"/>
                </a:solidFill>
                <a:latin typeface="微软雅黑" panose="020B0503020204020204" charset="-122"/>
                <a:ea typeface="微软雅黑" panose="020B0503020204020204" charset="-122"/>
                <a:cs typeface="微软雅黑" panose="020B0503020204020204" charset="-122"/>
                <a:sym typeface="微软雅黑" panose="020B0503020204020204" charset="-122"/>
              </a:rPr>
              <a:t>支持创意原型的快速迭代与实物打样，同步开展数字孪生场景的全流程模拟。通过线上线下联动的路演与答辩机制，让每一个创新方案都能获得即时的市场反馈与专业建议，加速创意的成熟与转化。</a:t>
            </a:r>
            <a:endParaRPr lang="en-US" sz="1100"/>
          </a:p>
        </p:txBody>
      </p:sp>
      <p:sp>
        <p:nvSpPr>
          <p:cNvPr id="18" name="AutoShape 18"/>
          <p:cNvSpPr/>
          <p:nvPr/>
        </p:nvSpPr>
        <p:spPr>
          <a:xfrm>
            <a:off x="8191500" y="3556000"/>
            <a:ext cx="3683000" cy="1968500"/>
          </a:xfrm>
          <a:prstGeom prst="roundRect">
            <a:avLst>
              <a:gd name="adj" fmla="val 0"/>
            </a:avLst>
          </a:prstGeom>
          <a:solidFill>
            <a:srgbClr val="FFFFFF">
              <a:alpha val="92000"/>
            </a:srgbClr>
          </a:solidFill>
          <a:ln w="12700" cap="flat" cmpd="sng">
            <a:solidFill>
              <a:srgbClr val="003D83">
                <a:alpha val="25000"/>
              </a:srgbClr>
            </a:solidFill>
            <a:prstDash val="solid"/>
            <a:round/>
          </a:ln>
        </p:spPr>
        <p:txBody>
          <a:bodyPr vert="horz" wrap="square" lIns="0" tIns="0" rIns="0" bIns="0" rtlCol="0" anchor="ctr" anchorCtr="0"/>
          <a:lstStyle/>
          <a:p>
            <a:pPr algn="ctr">
              <a:defRPr/>
            </a:pPr>
          </a:p>
        </p:txBody>
      </p:sp>
      <p:sp>
        <p:nvSpPr>
          <p:cNvPr id="19" name="AutoShape 19"/>
          <p:cNvSpPr/>
          <p:nvPr/>
        </p:nvSpPr>
        <p:spPr>
          <a:xfrm>
            <a:off x="8191500" y="3556000"/>
            <a:ext cx="3683000" cy="38100"/>
          </a:xfrm>
          <a:prstGeom prst="roundRect">
            <a:avLst>
              <a:gd name="adj" fmla="val 0"/>
            </a:avLst>
          </a:prstGeom>
          <a:solidFill>
            <a:srgbClr val="003D83">
              <a:alpha val="70000"/>
            </a:srgbClr>
          </a:solidFill>
          <a:ln w="25400" cap="flat" cmpd="sng">
            <a:noFill/>
            <a:prstDash val="solid"/>
            <a:round/>
          </a:ln>
        </p:spPr>
        <p:txBody>
          <a:bodyPr vert="horz" wrap="square" lIns="0" tIns="0" rIns="0" bIns="0" rtlCol="0" anchor="ctr" anchorCtr="0"/>
          <a:lstStyle/>
          <a:p>
            <a:pPr algn="ctr">
              <a:defRPr/>
            </a:pPr>
          </a:p>
        </p:txBody>
      </p:sp>
      <p:sp>
        <p:nvSpPr>
          <p:cNvPr id="20" name="AutoShape 20"/>
          <p:cNvSpPr/>
          <p:nvPr/>
        </p:nvSpPr>
        <p:spPr>
          <a:xfrm>
            <a:off x="8318500" y="3657600"/>
            <a:ext cx="3429000" cy="330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硬核设备与智能算力</a:t>
            </a:r>
            <a:endParaRPr lang="en-US" sz="1100"/>
          </a:p>
        </p:txBody>
      </p:sp>
      <p:sp>
        <p:nvSpPr>
          <p:cNvPr id="21" name="AutoShape 21"/>
          <p:cNvSpPr/>
          <p:nvPr/>
        </p:nvSpPr>
        <p:spPr>
          <a:xfrm>
            <a:off x="8318500" y="4127500"/>
            <a:ext cx="3492500" cy="1206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200" b="0" i="0" u="none" strike="noStrike">
                <a:solidFill>
                  <a:srgbClr val="505050"/>
                </a:solidFill>
                <a:latin typeface="微软雅黑" panose="020B0503020204020204" charset="-122"/>
                <a:ea typeface="微软雅黑" panose="020B0503020204020204" charset="-122"/>
                <a:cs typeface="微软雅黑" panose="020B0503020204020204" charset="-122"/>
                <a:sym typeface="微软雅黑" panose="020B0503020204020204" charset="-122"/>
              </a:rPr>
              <a:t>集成激光切割、工业级3D打印等精密制造工具；利用云端超算实现复杂模型的高效渲染。更引入前沿的数字人评委系统，基于大数据与算法为项目提供客观、多维度的专业评价，辅助创客优化设计方案。</a:t>
            </a:r>
            <a:endParaRPr lang="en-US" sz="1100"/>
          </a:p>
        </p:txBody>
      </p:sp>
      <p:sp>
        <p:nvSpPr>
          <p:cNvPr id="22" name="AutoShape 22"/>
          <p:cNvSpPr/>
          <p:nvPr/>
        </p:nvSpPr>
        <p:spPr>
          <a:xfrm>
            <a:off x="4381500" y="5588000"/>
            <a:ext cx="7493000" cy="1079500"/>
          </a:xfrm>
          <a:prstGeom prst="roundRect">
            <a:avLst>
              <a:gd name="adj" fmla="val 0"/>
            </a:avLst>
          </a:prstGeom>
          <a:solidFill>
            <a:srgbClr val="003D83">
              <a:alpha val="15000"/>
            </a:srgbClr>
          </a:solidFill>
          <a:ln w="25400" cap="flat" cmpd="sng">
            <a:noFill/>
            <a:prstDash val="solid"/>
            <a:round/>
          </a:ln>
        </p:spPr>
        <p:txBody>
          <a:bodyPr vert="horz" wrap="square" lIns="0" tIns="0" rIns="0" bIns="0" rtlCol="0" anchor="ctr" anchorCtr="0"/>
          <a:lstStyle/>
          <a:p>
            <a:pPr algn="ctr">
              <a:defRPr/>
            </a:pPr>
          </a:p>
        </p:txBody>
      </p:sp>
      <p:sp>
        <p:nvSpPr>
          <p:cNvPr id="23" name="AutoShape 23"/>
          <p:cNvSpPr/>
          <p:nvPr/>
        </p:nvSpPr>
        <p:spPr>
          <a:xfrm>
            <a:off x="4508500" y="5651500"/>
            <a:ext cx="7239000" cy="889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300" b="1" i="0" u="none" strike="noStrike">
                <a:solidFill>
                  <a:srgbClr val="1E3A8A"/>
                </a:solidFill>
                <a:latin typeface="微软雅黑" panose="020B0503020204020204" charset="-122"/>
                <a:ea typeface="微软雅黑" panose="020B0503020204020204" charset="-122"/>
                <a:cs typeface="微软雅黑" panose="020B0503020204020204" charset="-122"/>
                <a:sym typeface="微软雅黑" panose="020B0503020204020204" charset="-122"/>
              </a:rPr>
              <a:t>赋能未来：</a:t>
            </a:r>
            <a:r>
              <a:rPr lang="en-US" sz="1200" b="0" i="0" u="none" strike="noStrike">
                <a:solidFill>
                  <a:srgbClr val="282828"/>
                </a:solidFill>
                <a:latin typeface="微软雅黑" panose="020B0503020204020204" charset="-122"/>
                <a:ea typeface="微软雅黑" panose="020B0503020204020204" charset="-122"/>
                <a:cs typeface="微软雅黑" panose="020B0503020204020204" charset="-122"/>
                <a:sym typeface="微软雅黑" panose="020B0503020204020204" charset="-122"/>
              </a:rPr>
              <a:t>智慧创客坊不仅是一个工具平台，更是一个激发想象力的生态系统。它让技术成为创意的助推器，帮助每一位创客跨越从“想到”到“做到”的距离，探索无限可能。</a:t>
            </a:r>
            <a:endParaRPr lang="en-US" sz="1100"/>
          </a:p>
        </p:txBody>
      </p:sp>
      <p:pic>
        <p:nvPicPr>
          <p:cNvPr id="26" name="图片 25" descr="校徽组合(转曲版）"/>
          <p:cNvPicPr>
            <a:picLocks noChangeAspect="1"/>
          </p:cNvPicPr>
          <p:nvPr/>
        </p:nvPicPr>
        <p:blipFill>
          <a:blip r:embed="rId3"/>
          <a:srcRect t="18912" r="58921" b="62557"/>
          <a:stretch>
            <a:fillRect/>
          </a:stretch>
        </p:blipFill>
        <p:spPr>
          <a:xfrm>
            <a:off x="9728200" y="309880"/>
            <a:ext cx="2184400" cy="70612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508000" y="508000"/>
            <a:ext cx="3810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000" b="0"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空间设计</a:t>
            </a:r>
            <a:endParaRPr lang="en-US" sz="1100"/>
          </a:p>
        </p:txBody>
      </p:sp>
      <p:sp>
        <p:nvSpPr>
          <p:cNvPr id="4" name="AutoShape 4"/>
          <p:cNvSpPr/>
          <p:nvPr/>
        </p:nvSpPr>
        <p:spPr>
          <a:xfrm>
            <a:off x="508000" y="1016000"/>
            <a:ext cx="7620000" cy="698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学习数据云脑</a:t>
            </a:r>
            <a:endParaRPr lang="en-US" sz="1100"/>
          </a:p>
        </p:txBody>
      </p:sp>
      <p:sp>
        <p:nvSpPr>
          <p:cNvPr id="5" name="AutoShape 5"/>
          <p:cNvSpPr/>
          <p:nvPr/>
        </p:nvSpPr>
        <p:spPr>
          <a:xfrm>
            <a:off x="508000" y="1905000"/>
            <a:ext cx="11176000" cy="1079500"/>
          </a:xfrm>
          <a:prstGeom prst="roundRect">
            <a:avLst>
              <a:gd name="adj" fmla="val 0"/>
            </a:avLst>
          </a:prstGeom>
          <a:solidFill>
            <a:srgbClr val="FFFFFF">
              <a:alpha val="90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508000" y="1905000"/>
            <a:ext cx="76200" cy="10795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7" name="AutoShape 7"/>
          <p:cNvSpPr/>
          <p:nvPr/>
        </p:nvSpPr>
        <p:spPr>
          <a:xfrm>
            <a:off x="762000" y="1905000"/>
            <a:ext cx="1524000" cy="1079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0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核心定位</a:t>
            </a:r>
            <a:endParaRPr lang="en-US" sz="1100"/>
          </a:p>
        </p:txBody>
      </p:sp>
      <p:cxnSp>
        <p:nvCxnSpPr>
          <p:cNvPr id="8" name="Connector 8"/>
          <p:cNvCxnSpPr/>
          <p:nvPr/>
        </p:nvCxnSpPr>
        <p:spPr>
          <a:xfrm rot="5347122">
            <a:off x="2000201" y="2438498"/>
            <a:ext cx="825598" cy="12700"/>
          </a:xfrm>
          <a:prstGeom prst="straightConnector1">
            <a:avLst/>
          </a:prstGeom>
          <a:solidFill>
            <a:srgbClr val="DEE0E3">
              <a:alpha val="100000"/>
            </a:srgbClr>
          </a:solidFill>
          <a:ln w="12700" cap="flat" cmpd="sng">
            <a:solidFill>
              <a:srgbClr val="003D83">
                <a:alpha val="30000"/>
              </a:srgbClr>
            </a:solidFill>
            <a:prstDash val="solid"/>
            <a:round/>
            <a:headEnd type="none" w="med" len="med"/>
            <a:tailEnd type="none" w="med" len="med"/>
          </a:ln>
        </p:spPr>
      </p:cxnSp>
      <p:sp>
        <p:nvSpPr>
          <p:cNvPr id="9" name="AutoShape 9"/>
          <p:cNvSpPr/>
          <p:nvPr/>
        </p:nvSpPr>
        <p:spPr>
          <a:xfrm>
            <a:off x="2667000" y="1905000"/>
            <a:ext cx="8890000" cy="1079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400" b="0"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整个学习环境的“智慧大脑”，是连接物理空间与数字资源的核心中枢。它通过实时感知与智能决策，将分散的教学场景、学习行为和资源数据进行深度融合，为教育教学的全流程提供精准的算力与算法支持。</a:t>
            </a:r>
            <a:endParaRPr lang="en-US" sz="1100"/>
          </a:p>
        </p:txBody>
      </p:sp>
      <p:sp>
        <p:nvSpPr>
          <p:cNvPr id="10" name="AutoShape 10"/>
          <p:cNvSpPr/>
          <p:nvPr/>
        </p:nvSpPr>
        <p:spPr>
          <a:xfrm>
            <a:off x="508000" y="3175000"/>
            <a:ext cx="3632200" cy="1968500"/>
          </a:xfrm>
          <a:prstGeom prst="roundRect">
            <a:avLst>
              <a:gd name="adj" fmla="val 0"/>
            </a:avLst>
          </a:prstGeom>
          <a:solidFill>
            <a:srgbClr val="FFFFFF">
              <a:alpha val="85000"/>
            </a:srgbClr>
          </a:solidFill>
          <a:ln w="25400" cap="flat" cmpd="sng">
            <a:noFill/>
            <a:prstDash val="solid"/>
            <a:round/>
          </a:ln>
        </p:spPr>
        <p:txBody>
          <a:bodyPr vert="horz" wrap="square" lIns="63500" tIns="63500" rIns="63500" bIns="63500" rtlCol="0" anchor="ctr"/>
          <a:lstStyle/>
          <a:p>
            <a:pPr algn="ctr">
              <a:defRPr/>
            </a:pPr>
          </a:p>
        </p:txBody>
      </p:sp>
      <p:sp>
        <p:nvSpPr>
          <p:cNvPr id="11" name="AutoShape 11"/>
          <p:cNvSpPr/>
          <p:nvPr/>
        </p:nvSpPr>
        <p:spPr>
          <a:xfrm>
            <a:off x="508000" y="3175000"/>
            <a:ext cx="3632200" cy="50800"/>
          </a:xfrm>
          <a:prstGeom prst="roundRect">
            <a:avLst>
              <a:gd name="adj" fmla="val 0"/>
            </a:avLst>
          </a:prstGeom>
          <a:solidFill>
            <a:srgbClr val="003D83">
              <a:alpha val="80000"/>
            </a:srgbClr>
          </a:solidFill>
          <a:ln w="25400" cap="flat" cmpd="sng">
            <a:noFill/>
            <a:prstDash val="solid"/>
            <a:round/>
          </a:ln>
        </p:spPr>
        <p:txBody>
          <a:bodyPr vert="horz" wrap="square" lIns="0" tIns="0" rIns="0" bIns="0" rtlCol="0" anchor="ctr" anchorCtr="0"/>
          <a:lstStyle/>
          <a:p>
            <a:pPr algn="ctr">
              <a:defRPr/>
            </a:pPr>
          </a:p>
        </p:txBody>
      </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8500" y="3327400"/>
            <a:ext cx="304800" cy="304800"/>
          </a:xfrm>
          <a:prstGeom prst="rect">
            <a:avLst/>
          </a:prstGeom>
        </p:spPr>
      </p:pic>
      <p:sp>
        <p:nvSpPr>
          <p:cNvPr id="13" name="AutoShape 13"/>
          <p:cNvSpPr/>
          <p:nvPr/>
        </p:nvSpPr>
        <p:spPr>
          <a:xfrm>
            <a:off x="1143000" y="3302000"/>
            <a:ext cx="2540000" cy="3556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伴随式数据采集</a:t>
            </a:r>
            <a:endParaRPr lang="en-US" sz="1100"/>
          </a:p>
        </p:txBody>
      </p:sp>
      <p:sp>
        <p:nvSpPr>
          <p:cNvPr id="14" name="AutoShape 14"/>
          <p:cNvSpPr/>
          <p:nvPr/>
        </p:nvSpPr>
        <p:spPr>
          <a:xfrm>
            <a:off x="635000" y="3810000"/>
            <a:ext cx="3378200" cy="1143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200" b="0" i="0" u="none" strike="noStrike">
                <a:solidFill>
                  <a:srgbClr val="505050"/>
                </a:solidFill>
                <a:latin typeface="微软雅黑" panose="020B0503020204020204" charset="-122"/>
                <a:ea typeface="微软雅黑" panose="020B0503020204020204" charset="-122"/>
                <a:cs typeface="微软雅黑" panose="020B0503020204020204" charset="-122"/>
                <a:sym typeface="微软雅黑" panose="020B0503020204020204" charset="-122"/>
              </a:rPr>
              <a:t>打破传统数据录入的繁琐流程，无感收集学习过程中的多模态数据，包括课堂互动、设备操作、资源访问等行为轨迹。在不干扰正常教学秩序的前提下，构建全维度、高保真的学习行为数据库。</a:t>
            </a:r>
            <a:endParaRPr lang="en-US" sz="1100"/>
          </a:p>
        </p:txBody>
      </p:sp>
      <p:sp>
        <p:nvSpPr>
          <p:cNvPr id="15" name="AutoShape 15"/>
          <p:cNvSpPr/>
          <p:nvPr/>
        </p:nvSpPr>
        <p:spPr>
          <a:xfrm>
            <a:off x="4356100" y="3175000"/>
            <a:ext cx="3632200" cy="1968500"/>
          </a:xfrm>
          <a:prstGeom prst="roundRect">
            <a:avLst>
              <a:gd name="adj" fmla="val 0"/>
            </a:avLst>
          </a:prstGeom>
          <a:solidFill>
            <a:srgbClr val="FFFFFF">
              <a:alpha val="85000"/>
            </a:srgbClr>
          </a:solidFill>
          <a:ln w="25400" cap="flat" cmpd="sng">
            <a:noFill/>
            <a:prstDash val="solid"/>
            <a:round/>
          </a:ln>
        </p:spPr>
        <p:txBody>
          <a:bodyPr vert="horz" wrap="square" lIns="63500" tIns="63500" rIns="63500" bIns="63500" rtlCol="0" anchor="ctr"/>
          <a:lstStyle/>
          <a:p>
            <a:pPr algn="ctr">
              <a:defRPr/>
            </a:pPr>
          </a:p>
        </p:txBody>
      </p:sp>
      <p:sp>
        <p:nvSpPr>
          <p:cNvPr id="16" name="AutoShape 16"/>
          <p:cNvSpPr/>
          <p:nvPr/>
        </p:nvSpPr>
        <p:spPr>
          <a:xfrm>
            <a:off x="4356100" y="3175000"/>
            <a:ext cx="3632200" cy="50800"/>
          </a:xfrm>
          <a:prstGeom prst="roundRect">
            <a:avLst>
              <a:gd name="adj" fmla="val 0"/>
            </a:avLst>
          </a:prstGeom>
          <a:solidFill>
            <a:srgbClr val="003D83">
              <a:alpha val="80000"/>
            </a:srgbClr>
          </a:solidFill>
          <a:ln w="25400" cap="flat" cmpd="sng">
            <a:noFill/>
            <a:prstDash val="solid"/>
            <a:round/>
          </a:ln>
        </p:spPr>
        <p:txBody>
          <a:bodyPr vert="horz" wrap="square" lIns="0" tIns="0" rIns="0" bIns="0" rtlCol="0" anchor="ctr" anchorCtr="0"/>
          <a:lstStyle/>
          <a:p>
            <a:pPr algn="ctr">
              <a:defRPr/>
            </a:pPr>
          </a:p>
        </p:txBody>
      </p:sp>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46600" y="3327400"/>
            <a:ext cx="304800" cy="304800"/>
          </a:xfrm>
          <a:prstGeom prst="rect">
            <a:avLst/>
          </a:prstGeom>
        </p:spPr>
      </p:pic>
      <p:sp>
        <p:nvSpPr>
          <p:cNvPr id="18" name="AutoShape 18"/>
          <p:cNvSpPr/>
          <p:nvPr/>
        </p:nvSpPr>
        <p:spPr>
          <a:xfrm>
            <a:off x="4991100" y="3302000"/>
            <a:ext cx="2540000" cy="3556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个性化路径推荐</a:t>
            </a:r>
            <a:endParaRPr lang="en-US" sz="1100"/>
          </a:p>
        </p:txBody>
      </p:sp>
      <p:sp>
        <p:nvSpPr>
          <p:cNvPr id="19" name="AutoShape 19"/>
          <p:cNvSpPr/>
          <p:nvPr/>
        </p:nvSpPr>
        <p:spPr>
          <a:xfrm>
            <a:off x="4483100" y="3810000"/>
            <a:ext cx="3378200" cy="1143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200" b="0" i="0" u="none" strike="noStrike">
                <a:solidFill>
                  <a:srgbClr val="505050"/>
                </a:solidFill>
                <a:latin typeface="微软雅黑" panose="020B0503020204020204" charset="-122"/>
                <a:ea typeface="微软雅黑" panose="020B0503020204020204" charset="-122"/>
                <a:cs typeface="微软雅黑" panose="020B0503020204020204" charset="-122"/>
                <a:sym typeface="微软雅黑" panose="020B0503020204020204" charset="-122"/>
              </a:rPr>
              <a:t>基于学科知识图谱与深度学习算法，对学习者能力模型进行动态评估。根据知识掌握程度与学习习惯，智能推送最适配的学习资源、练习题目与进阶路径，实现千人千面的个性化自适应学习体验。</a:t>
            </a:r>
            <a:endParaRPr lang="en-US" sz="1100"/>
          </a:p>
        </p:txBody>
      </p:sp>
      <p:sp>
        <p:nvSpPr>
          <p:cNvPr id="20" name="AutoShape 20"/>
          <p:cNvSpPr/>
          <p:nvPr/>
        </p:nvSpPr>
        <p:spPr>
          <a:xfrm>
            <a:off x="8204200" y="3175000"/>
            <a:ext cx="3632200" cy="1968500"/>
          </a:xfrm>
          <a:prstGeom prst="roundRect">
            <a:avLst>
              <a:gd name="adj" fmla="val 0"/>
            </a:avLst>
          </a:prstGeom>
          <a:solidFill>
            <a:srgbClr val="FFFFFF">
              <a:alpha val="85000"/>
            </a:srgbClr>
          </a:solidFill>
          <a:ln w="25400" cap="flat" cmpd="sng">
            <a:noFill/>
            <a:prstDash val="solid"/>
            <a:round/>
          </a:ln>
        </p:spPr>
        <p:txBody>
          <a:bodyPr vert="horz" wrap="square" lIns="63500" tIns="63500" rIns="63500" bIns="63500" rtlCol="0" anchor="ctr"/>
          <a:lstStyle/>
          <a:p>
            <a:pPr algn="ctr">
              <a:defRPr/>
            </a:pPr>
          </a:p>
        </p:txBody>
      </p:sp>
      <p:sp>
        <p:nvSpPr>
          <p:cNvPr id="21" name="AutoShape 21"/>
          <p:cNvSpPr/>
          <p:nvPr/>
        </p:nvSpPr>
        <p:spPr>
          <a:xfrm>
            <a:off x="8204200" y="3175000"/>
            <a:ext cx="3632200" cy="50800"/>
          </a:xfrm>
          <a:prstGeom prst="roundRect">
            <a:avLst>
              <a:gd name="adj" fmla="val 0"/>
            </a:avLst>
          </a:prstGeom>
          <a:solidFill>
            <a:srgbClr val="003D83">
              <a:alpha val="80000"/>
            </a:srgbClr>
          </a:solidFill>
          <a:ln w="25400" cap="flat" cmpd="sng">
            <a:noFill/>
            <a:prstDash val="solid"/>
            <a:round/>
          </a:ln>
        </p:spPr>
        <p:txBody>
          <a:bodyPr vert="horz" wrap="square" lIns="0" tIns="0" rIns="0" bIns="0" rtlCol="0" anchor="ctr" anchorCtr="0"/>
          <a:lstStyle/>
          <a:p>
            <a:pPr algn="ctr">
              <a:defRPr/>
            </a:pPr>
          </a:p>
        </p:txBody>
      </p:sp>
      <p:pic>
        <p:nvPicPr>
          <p:cNvPr id="22" name="Picture 2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94700" y="3327400"/>
            <a:ext cx="304800" cy="304800"/>
          </a:xfrm>
          <a:prstGeom prst="rect">
            <a:avLst/>
          </a:prstGeom>
        </p:spPr>
      </p:pic>
      <p:sp>
        <p:nvSpPr>
          <p:cNvPr id="23" name="AutoShape 23"/>
          <p:cNvSpPr/>
          <p:nvPr/>
        </p:nvSpPr>
        <p:spPr>
          <a:xfrm>
            <a:off x="8839200" y="3302000"/>
            <a:ext cx="2540000" cy="3556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画像分析与预警</a:t>
            </a:r>
            <a:endParaRPr lang="en-US" sz="1100"/>
          </a:p>
        </p:txBody>
      </p:sp>
      <p:sp>
        <p:nvSpPr>
          <p:cNvPr id="24" name="AutoShape 24"/>
          <p:cNvSpPr/>
          <p:nvPr/>
        </p:nvSpPr>
        <p:spPr>
          <a:xfrm>
            <a:off x="8331200" y="3810000"/>
            <a:ext cx="3378200" cy="1143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200" b="0" i="0" u="none" strike="noStrike">
                <a:solidFill>
                  <a:srgbClr val="505050"/>
                </a:solidFill>
                <a:latin typeface="微软雅黑" panose="020B0503020204020204" charset="-122"/>
                <a:ea typeface="微软雅黑" panose="020B0503020204020204" charset="-122"/>
                <a:cs typeface="微软雅黑" panose="020B0503020204020204" charset="-122"/>
                <a:sym typeface="微软雅黑" panose="020B0503020204020204" charset="-122"/>
              </a:rPr>
              <a:t>自动构建师生精准数字画像，持续追踪学习成长曲线。系统能敏锐捕捉学习困难、注意力分散或知识断层等潜在问题，通过可视化报表向教师发出智能预警，帮助教育者及时介入并提供针对性辅导。</a:t>
            </a:r>
            <a:endParaRPr lang="en-US" sz="1100"/>
          </a:p>
        </p:txBody>
      </p:sp>
      <p:sp>
        <p:nvSpPr>
          <p:cNvPr id="25" name="AutoShape 25"/>
          <p:cNvSpPr/>
          <p:nvPr/>
        </p:nvSpPr>
        <p:spPr>
          <a:xfrm>
            <a:off x="508000" y="5334000"/>
            <a:ext cx="11252200" cy="1206500"/>
          </a:xfrm>
          <a:prstGeom prst="roundRect">
            <a:avLst>
              <a:gd name="adj" fmla="val 0"/>
            </a:avLst>
          </a:prstGeom>
          <a:solidFill>
            <a:srgbClr val="003D83">
              <a:alpha val="85000"/>
            </a:srgbClr>
          </a:solidFill>
          <a:ln w="25400" cap="flat" cmpd="sng">
            <a:noFill/>
            <a:prstDash val="solid"/>
            <a:round/>
          </a:ln>
        </p:spPr>
        <p:txBody>
          <a:bodyPr vert="horz" wrap="square" lIns="0" tIns="0" rIns="0" bIns="0" rtlCol="0" anchor="ctr" anchorCtr="0"/>
          <a:lstStyle/>
          <a:p>
            <a:pPr algn="ctr">
              <a:defRPr/>
            </a:pPr>
          </a:p>
        </p:txBody>
      </p:sp>
      <p:sp>
        <p:nvSpPr>
          <p:cNvPr id="26" name="AutoShape 26"/>
          <p:cNvSpPr/>
          <p:nvPr/>
        </p:nvSpPr>
        <p:spPr>
          <a:xfrm>
            <a:off x="635000" y="5397500"/>
            <a:ext cx="3429000" cy="1079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知识图谱引擎</a:t>
            </a:r>
            <a:endParaRPr lang="en-US" sz="1100"/>
          </a:p>
          <a:p>
            <a:pPr marL="0" indent="0" algn="l">
              <a:lnSpc>
                <a:spcPct val="100000"/>
              </a:lnSpc>
            </a:pPr>
            <a:r>
              <a:rPr lang="en-US" sz="1200" b="0" i="0" u="none" strike="noStrike">
                <a:solidFill>
                  <a:srgbClr val="F0F6FF">
                    <a:alpha val="94902"/>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构建学科领域的海量知识点关联网络，精准理解内容逻辑与认知规律。</a:t>
            </a:r>
            <a:endParaRPr lang="en-US" sz="1200" b="0" i="0" u="none" strike="noStrike">
              <a:solidFill>
                <a:srgbClr val="F0F6FF">
                  <a:alpha val="94902"/>
                </a:srgbClr>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cxnSp>
        <p:nvCxnSpPr>
          <p:cNvPr id="27" name="Connector 27"/>
          <p:cNvCxnSpPr/>
          <p:nvPr/>
        </p:nvCxnSpPr>
        <p:spPr>
          <a:xfrm rot="5342709">
            <a:off x="3873500" y="5899203"/>
            <a:ext cx="762000" cy="12700"/>
          </a:xfrm>
          <a:prstGeom prst="straightConnector1">
            <a:avLst/>
          </a:prstGeom>
          <a:solidFill>
            <a:srgbClr val="DEE0E3">
              <a:alpha val="100000"/>
            </a:srgbClr>
          </a:solidFill>
          <a:ln w="12700" cap="flat" cmpd="sng">
            <a:solidFill>
              <a:srgbClr val="FFFFFF">
                <a:alpha val="40000"/>
              </a:srgbClr>
            </a:solidFill>
            <a:prstDash val="solid"/>
            <a:round/>
            <a:headEnd type="none" w="med" len="med"/>
            <a:tailEnd type="none" w="med" len="med"/>
          </a:ln>
        </p:spPr>
      </p:cxnSp>
      <p:sp>
        <p:nvSpPr>
          <p:cNvPr id="28" name="AutoShape 28"/>
          <p:cNvSpPr/>
          <p:nvPr/>
        </p:nvSpPr>
        <p:spPr>
          <a:xfrm>
            <a:off x="4381500" y="5397500"/>
            <a:ext cx="3429000" cy="1079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多模态学习分析</a:t>
            </a:r>
            <a:endParaRPr lang="en-US" sz="1100"/>
          </a:p>
          <a:p>
            <a:pPr marL="0" indent="0" algn="l">
              <a:lnSpc>
                <a:spcPct val="100000"/>
              </a:lnSpc>
            </a:pPr>
            <a:r>
              <a:rPr lang="en-US" sz="1200" b="0" i="0" u="none" strike="noStrike">
                <a:solidFill>
                  <a:srgbClr val="F0F6FF">
                    <a:alpha val="94902"/>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融合视觉、听觉与行为数据，实现对学习过程的深度语义理解与评估。</a:t>
            </a:r>
            <a:endParaRPr lang="en-US" sz="1200" b="0" i="0" u="none" strike="noStrike">
              <a:solidFill>
                <a:srgbClr val="F0F6FF">
                  <a:alpha val="94902"/>
                </a:srgbClr>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cxnSp>
        <p:nvCxnSpPr>
          <p:cNvPr id="29" name="Connector 29"/>
          <p:cNvCxnSpPr/>
          <p:nvPr/>
        </p:nvCxnSpPr>
        <p:spPr>
          <a:xfrm rot="5342709">
            <a:off x="7556500" y="5899203"/>
            <a:ext cx="762000" cy="12700"/>
          </a:xfrm>
          <a:prstGeom prst="straightConnector1">
            <a:avLst/>
          </a:prstGeom>
          <a:solidFill>
            <a:srgbClr val="DEE0E3">
              <a:alpha val="100000"/>
            </a:srgbClr>
          </a:solidFill>
          <a:ln w="12700" cap="flat" cmpd="sng">
            <a:solidFill>
              <a:srgbClr val="FFFFFF">
                <a:alpha val="40000"/>
              </a:srgbClr>
            </a:solidFill>
            <a:prstDash val="solid"/>
            <a:round/>
            <a:headEnd type="none" w="med" len="med"/>
            <a:tailEnd type="none" w="med" len="med"/>
          </a:ln>
        </p:spPr>
      </p:cxnSp>
      <p:sp>
        <p:nvSpPr>
          <p:cNvPr id="30" name="AutoShape 30"/>
          <p:cNvSpPr/>
          <p:nvPr/>
        </p:nvSpPr>
        <p:spPr>
          <a:xfrm>
            <a:off x="8064500" y="5397500"/>
            <a:ext cx="3429000" cy="1079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隐私计算技术</a:t>
            </a:r>
            <a:endParaRPr lang="en-US" sz="1100"/>
          </a:p>
          <a:p>
            <a:pPr marL="0" indent="0" algn="l">
              <a:lnSpc>
                <a:spcPct val="100000"/>
              </a:lnSpc>
            </a:pPr>
            <a:r>
              <a:rPr lang="en-US" sz="1200" b="0" i="0" u="none" strike="noStrike">
                <a:solidFill>
                  <a:srgbClr val="F0F6FF">
                    <a:alpha val="94902"/>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数据可用不可见，在充分挖掘数据价值的同时，严密保护师生的信息安全。</a:t>
            </a:r>
            <a:endParaRPr lang="en-US" sz="1200" b="0" i="0" u="none" strike="noStrike">
              <a:solidFill>
                <a:srgbClr val="F0F6FF">
                  <a:alpha val="94902"/>
                </a:srgbClr>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31" name="图片 30" descr="校徽组合(转曲版）"/>
          <p:cNvPicPr>
            <a:picLocks noChangeAspect="1"/>
          </p:cNvPicPr>
          <p:nvPr/>
        </p:nvPicPr>
        <p:blipFill>
          <a:blip r:embed="rId8"/>
          <a:srcRect t="18912" r="58921" b="62557"/>
          <a:stretch>
            <a:fillRect/>
          </a:stretch>
        </p:blipFill>
        <p:spPr>
          <a:xfrm>
            <a:off x="9728200" y="309880"/>
            <a:ext cx="2184400" cy="70612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5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609600" y="762000"/>
            <a:ext cx="38100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000" b="0"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空间灵活性</a:t>
            </a:r>
            <a:endParaRPr lang="en-US" sz="1100"/>
          </a:p>
        </p:txBody>
      </p:sp>
      <p:sp>
        <p:nvSpPr>
          <p:cNvPr id="4" name="AutoShape 4"/>
          <p:cNvSpPr/>
          <p:nvPr/>
        </p:nvSpPr>
        <p:spPr>
          <a:xfrm>
            <a:off x="609600" y="1270000"/>
            <a:ext cx="10160000" cy="698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空间形态的灵活转换</a:t>
            </a:r>
            <a:endParaRPr lang="en-US" sz="1100"/>
          </a:p>
        </p:txBody>
      </p:sp>
      <p:sp>
        <p:nvSpPr>
          <p:cNvPr id="5" name="AutoShape 5"/>
          <p:cNvSpPr/>
          <p:nvPr/>
        </p:nvSpPr>
        <p:spPr>
          <a:xfrm>
            <a:off x="609600" y="2286000"/>
            <a:ext cx="11049000" cy="1397000"/>
          </a:xfrm>
          <a:prstGeom prst="roundRect">
            <a:avLst>
              <a:gd name="adj" fmla="val 0"/>
            </a:avLst>
          </a:prstGeom>
          <a:solidFill>
            <a:srgbClr val="003D83">
              <a:alpha val="92000"/>
            </a:srgbClr>
          </a:solidFill>
          <a:ln w="25400" cap="flat" cmpd="sng">
            <a:noFill/>
            <a:prstDash val="solid"/>
            <a:round/>
          </a:ln>
        </p:spPr>
        <p:txBody>
          <a:bodyPr vert="horz" wrap="square" lIns="0" tIns="0" rIns="0" bIns="0" rtlCol="0" anchor="ctr" anchorCtr="0"/>
          <a:lstStyle/>
          <a:p>
            <a:pPr algn="ctr">
              <a:defRPr/>
            </a:pPr>
          </a:p>
        </p:txBody>
      </p:sp>
      <p:sp>
        <p:nvSpPr>
          <p:cNvPr id="6" name="AutoShape 6"/>
          <p:cNvSpPr/>
          <p:nvPr/>
        </p:nvSpPr>
        <p:spPr>
          <a:xfrm>
            <a:off x="863600" y="2413000"/>
            <a:ext cx="2032000" cy="1143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000" b="1" i="0" u="none" strike="noStrik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核心特性</a:t>
            </a:r>
            <a:endParaRPr lang="en-US" sz="1100"/>
          </a:p>
          <a:p>
            <a:pPr marL="0" indent="0" algn="l">
              <a:lnSpc>
                <a:spcPct val="125000"/>
              </a:lnSpc>
            </a:pPr>
            <a:r>
              <a:rPr lang="en-US" sz="1600" b="0" i="0" u="none" strike="noStrike">
                <a:solidFill>
                  <a:srgbClr val="FFFFFF">
                    <a:alpha val="94902"/>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形态跟随功能</a:t>
            </a:r>
            <a:endParaRPr lang="en-US" sz="1600" b="0" i="0" u="none" strike="noStrike">
              <a:solidFill>
                <a:srgbClr val="FFFFFF">
                  <a:alpha val="94902"/>
                </a:srgbClr>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cxnSp>
        <p:nvCxnSpPr>
          <p:cNvPr id="7" name="Connector 7"/>
          <p:cNvCxnSpPr/>
          <p:nvPr/>
        </p:nvCxnSpPr>
        <p:spPr>
          <a:xfrm rot="5357030">
            <a:off x="2540000" y="2978190"/>
            <a:ext cx="1016000" cy="12700"/>
          </a:xfrm>
          <a:prstGeom prst="straightConnector1">
            <a:avLst/>
          </a:prstGeom>
          <a:solidFill>
            <a:srgbClr val="DEE0E3">
              <a:alpha val="100000"/>
            </a:srgbClr>
          </a:solidFill>
          <a:ln w="12700" cap="flat" cmpd="sng">
            <a:solidFill>
              <a:srgbClr val="FFFFFF">
                <a:alpha val="40000"/>
              </a:srgbClr>
            </a:solidFill>
            <a:prstDash val="solid"/>
            <a:round/>
            <a:headEnd type="none" w="med" len="med"/>
            <a:tailEnd type="none" w="med" len="med"/>
          </a:ln>
        </p:spPr>
      </p:cxnSp>
      <p:sp>
        <p:nvSpPr>
          <p:cNvPr id="8" name="AutoShape 8"/>
          <p:cNvSpPr/>
          <p:nvPr/>
        </p:nvSpPr>
        <p:spPr>
          <a:xfrm>
            <a:off x="3302000" y="2438400"/>
            <a:ext cx="8255000" cy="1143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400" b="0" i="0" u="none" strike="noStrik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打破传统物理空间的固定边界，让空间布局不再受限于单一用途。遵循“形态跟随功能”的设计哲学，使空间能够根据教学场景的实际需求实时演变，无论是严肃的知识传授还是开放的创新协作，都能让每一次使用适配最佳的物理形态，为教学活动提供动态的支撑。</a:t>
            </a:r>
            <a:endParaRPr lang="en-US" sz="1100"/>
          </a:p>
        </p:txBody>
      </p:sp>
      <p:sp>
        <p:nvSpPr>
          <p:cNvPr id="9" name="AutoShape 9"/>
          <p:cNvSpPr/>
          <p:nvPr/>
        </p:nvSpPr>
        <p:spPr>
          <a:xfrm>
            <a:off x="609600" y="3873500"/>
            <a:ext cx="3556000" cy="1968500"/>
          </a:xfrm>
          <a:prstGeom prst="roundRect">
            <a:avLst>
              <a:gd name="adj" fmla="val 0"/>
            </a:avLst>
          </a:prstGeom>
          <a:solidFill>
            <a:srgbClr val="FFFFFF">
              <a:alpha val="88000"/>
            </a:srgbClr>
          </a:solidFill>
          <a:ln w="25400" cap="flat" cmpd="sng">
            <a:noFill/>
            <a:prstDash val="solid"/>
            <a:round/>
          </a:ln>
        </p:spPr>
        <p:txBody>
          <a:bodyPr vert="horz" wrap="square" lIns="63500" tIns="63500" rIns="63500" bIns="63500" rtlCol="0" anchor="ctr"/>
          <a:lstStyle/>
          <a:p>
            <a:pPr algn="ctr">
              <a:defRPr/>
            </a:pPr>
          </a:p>
        </p:txBody>
      </p:sp>
      <p:sp>
        <p:nvSpPr>
          <p:cNvPr id="10" name="AutoShape 10"/>
          <p:cNvSpPr/>
          <p:nvPr/>
        </p:nvSpPr>
        <p:spPr>
          <a:xfrm>
            <a:off x="609600" y="3873500"/>
            <a:ext cx="3556000" cy="381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11" name="AutoShape 11"/>
          <p:cNvSpPr/>
          <p:nvPr/>
        </p:nvSpPr>
        <p:spPr>
          <a:xfrm>
            <a:off x="736600" y="4000500"/>
            <a:ext cx="3302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多模式一键切换</a:t>
            </a:r>
            <a:endParaRPr lang="en-US" sz="1100"/>
          </a:p>
        </p:txBody>
      </p:sp>
      <p:sp>
        <p:nvSpPr>
          <p:cNvPr id="12" name="AutoShape 12"/>
          <p:cNvSpPr/>
          <p:nvPr/>
        </p:nvSpPr>
        <p:spPr>
          <a:xfrm>
            <a:off x="736600" y="4445000"/>
            <a:ext cx="3302000" cy="1206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373C43"/>
                </a:solidFill>
                <a:latin typeface="微软雅黑" panose="020B0503020204020204" charset="-122"/>
                <a:ea typeface="微软雅黑" panose="020B0503020204020204" charset="-122"/>
                <a:cs typeface="微软雅黑" panose="020B0503020204020204" charset="-122"/>
                <a:sym typeface="微软雅黑" panose="020B0503020204020204" charset="-122"/>
              </a:rPr>
              <a:t>系统预设讲授、研讨、项目、路演四种核心场景模式。无需繁琐的人工调整，只需一键指令，即可瞬间完成空间功能的切换，快速响应不同教学环节的节奏变化，减少准备时间。</a:t>
            </a:r>
            <a:endParaRPr lang="en-US" sz="1100"/>
          </a:p>
        </p:txBody>
      </p:sp>
      <p:sp>
        <p:nvSpPr>
          <p:cNvPr id="13" name="AutoShape 13"/>
          <p:cNvSpPr/>
          <p:nvPr/>
        </p:nvSpPr>
        <p:spPr>
          <a:xfrm>
            <a:off x="4356100" y="3873500"/>
            <a:ext cx="3556000" cy="1968500"/>
          </a:xfrm>
          <a:prstGeom prst="roundRect">
            <a:avLst>
              <a:gd name="adj" fmla="val 0"/>
            </a:avLst>
          </a:prstGeom>
          <a:solidFill>
            <a:srgbClr val="FFFFFF">
              <a:alpha val="88000"/>
            </a:srgbClr>
          </a:solidFill>
          <a:ln w="25400" cap="flat" cmpd="sng">
            <a:noFill/>
            <a:prstDash val="solid"/>
            <a:round/>
          </a:ln>
        </p:spPr>
        <p:txBody>
          <a:bodyPr vert="horz" wrap="square" lIns="63500" tIns="63500" rIns="63500" bIns="63500" rtlCol="0" anchor="ctr"/>
          <a:lstStyle/>
          <a:p>
            <a:pPr algn="ctr">
              <a:defRPr/>
            </a:pPr>
          </a:p>
        </p:txBody>
      </p:sp>
      <p:sp>
        <p:nvSpPr>
          <p:cNvPr id="14" name="AutoShape 14"/>
          <p:cNvSpPr/>
          <p:nvPr/>
        </p:nvSpPr>
        <p:spPr>
          <a:xfrm>
            <a:off x="4356100" y="3873500"/>
            <a:ext cx="3556000" cy="381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15" name="AutoShape 15"/>
          <p:cNvSpPr/>
          <p:nvPr/>
        </p:nvSpPr>
        <p:spPr>
          <a:xfrm>
            <a:off x="4483100" y="4000500"/>
            <a:ext cx="3302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物联网智能调度</a:t>
            </a:r>
            <a:endParaRPr lang="en-US" sz="1100"/>
          </a:p>
        </p:txBody>
      </p:sp>
      <p:sp>
        <p:nvSpPr>
          <p:cNvPr id="16" name="AutoShape 16"/>
          <p:cNvSpPr/>
          <p:nvPr/>
        </p:nvSpPr>
        <p:spPr>
          <a:xfrm>
            <a:off x="4483100" y="4445000"/>
            <a:ext cx="3302000" cy="1206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373C43"/>
                </a:solidFill>
                <a:latin typeface="微软雅黑" panose="020B0503020204020204" charset="-122"/>
                <a:ea typeface="微软雅黑" panose="020B0503020204020204" charset="-122"/>
                <a:cs typeface="微软雅黑" panose="020B0503020204020204" charset="-122"/>
                <a:sym typeface="微软雅黑" panose="020B0503020204020204" charset="-122"/>
              </a:rPr>
              <a:t>桌椅布局、屏幕显示、灯光色温及空间隔断由物联网中枢统一调度。环境参数自动匹配当前场景，例如研讨模式下灯光柔和聚焦，路演模式下优化视线与显示效果，创造沉浸式的教学体验。</a:t>
            </a:r>
            <a:endParaRPr lang="en-US" sz="1100"/>
          </a:p>
        </p:txBody>
      </p:sp>
      <p:sp>
        <p:nvSpPr>
          <p:cNvPr id="17" name="AutoShape 17"/>
          <p:cNvSpPr/>
          <p:nvPr/>
        </p:nvSpPr>
        <p:spPr>
          <a:xfrm>
            <a:off x="8064500" y="3873500"/>
            <a:ext cx="3556000" cy="1968500"/>
          </a:xfrm>
          <a:prstGeom prst="roundRect">
            <a:avLst>
              <a:gd name="adj" fmla="val 0"/>
            </a:avLst>
          </a:prstGeom>
          <a:solidFill>
            <a:srgbClr val="FFFFFF">
              <a:alpha val="88000"/>
            </a:srgbClr>
          </a:solidFill>
          <a:ln w="25400" cap="flat" cmpd="sng">
            <a:noFill/>
            <a:prstDash val="solid"/>
            <a:round/>
          </a:ln>
        </p:spPr>
        <p:txBody>
          <a:bodyPr vert="horz" wrap="square" lIns="63500" tIns="63500" rIns="63500" bIns="63500" rtlCol="0" anchor="ctr"/>
          <a:lstStyle/>
          <a:p>
            <a:pPr algn="ctr">
              <a:defRPr/>
            </a:pPr>
          </a:p>
        </p:txBody>
      </p:sp>
      <p:sp>
        <p:nvSpPr>
          <p:cNvPr id="18" name="AutoShape 18"/>
          <p:cNvSpPr/>
          <p:nvPr/>
        </p:nvSpPr>
        <p:spPr>
          <a:xfrm>
            <a:off x="8064500" y="3873500"/>
            <a:ext cx="3556000" cy="381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19" name="AutoShape 19"/>
          <p:cNvSpPr/>
          <p:nvPr/>
        </p:nvSpPr>
        <p:spPr>
          <a:xfrm>
            <a:off x="8191500" y="4000500"/>
            <a:ext cx="3302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极致空间利用率</a:t>
            </a:r>
            <a:endParaRPr lang="en-US" sz="1100"/>
          </a:p>
        </p:txBody>
      </p:sp>
      <p:sp>
        <p:nvSpPr>
          <p:cNvPr id="20" name="AutoShape 20"/>
          <p:cNvSpPr/>
          <p:nvPr/>
        </p:nvSpPr>
        <p:spPr>
          <a:xfrm>
            <a:off x="8191500" y="4445000"/>
            <a:ext cx="3302000" cy="1206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373C43"/>
                </a:solidFill>
                <a:latin typeface="微软雅黑" panose="020B0503020204020204" charset="-122"/>
                <a:ea typeface="微软雅黑" panose="020B0503020204020204" charset="-122"/>
                <a:cs typeface="微软雅黑" panose="020B0503020204020204" charset="-122"/>
                <a:sym typeface="微软雅黑" panose="020B0503020204020204" charset="-122"/>
              </a:rPr>
              <a:t>突破传统教室的单一用途限制，最大化物理空间的资产价值。无论是单人专注深度学习、小组协作共创，还是百人规模的公开路演，都能在同一空间内高效落地，有效降低场地闲置成本。</a:t>
            </a:r>
            <a:endParaRPr lang="en-US" sz="1100"/>
          </a:p>
        </p:txBody>
      </p:sp>
      <p:sp>
        <p:nvSpPr>
          <p:cNvPr id="21" name="AutoShape 21"/>
          <p:cNvSpPr/>
          <p:nvPr/>
        </p:nvSpPr>
        <p:spPr>
          <a:xfrm>
            <a:off x="609600" y="5905500"/>
            <a:ext cx="11049000" cy="762000"/>
          </a:xfrm>
          <a:prstGeom prst="roundRect">
            <a:avLst>
              <a:gd name="adj" fmla="val 0"/>
            </a:avLst>
          </a:prstGeom>
          <a:solidFill>
            <a:srgbClr val="EBF1F8">
              <a:alpha val="92000"/>
            </a:srgbClr>
          </a:solidFill>
          <a:ln w="25400" cap="flat" cmpd="sng">
            <a:noFill/>
            <a:prstDash val="solid"/>
            <a:round/>
          </a:ln>
        </p:spPr>
        <p:txBody>
          <a:bodyPr vert="horz" wrap="square" lIns="0" tIns="0" rIns="0" bIns="0" rtlCol="0" anchor="ctr" anchorCtr="0"/>
          <a:lstStyle/>
          <a:p>
            <a:pPr algn="ctr">
              <a:defRPr/>
            </a:pPr>
          </a:p>
        </p:txBody>
      </p:sp>
      <p:sp>
        <p:nvSpPr>
          <p:cNvPr id="22" name="AutoShape 22"/>
          <p:cNvSpPr/>
          <p:nvPr/>
        </p:nvSpPr>
        <p:spPr>
          <a:xfrm>
            <a:off x="736600" y="5943600"/>
            <a:ext cx="10795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200" b="0" i="1"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从“人适应空间”到“空间适应人”，技术赋能让物理环境拥有了生命力，为现代化教学场景提供了无限的可能性与极致的灵活性。</a:t>
            </a:r>
            <a:endParaRPr lang="en-US" sz="1100"/>
          </a:p>
        </p:txBody>
      </p:sp>
      <p:pic>
        <p:nvPicPr>
          <p:cNvPr id="26" name="图片 25" descr="校徽组合(转曲版）"/>
          <p:cNvPicPr>
            <a:picLocks noChangeAspect="1"/>
          </p:cNvPicPr>
          <p:nvPr/>
        </p:nvPicPr>
        <p:blipFill>
          <a:blip r:embed="rId2"/>
          <a:srcRect t="18912" r="58921" b="62557"/>
          <a:stretch>
            <a:fillRect/>
          </a:stretch>
        </p:blipFill>
        <p:spPr>
          <a:xfrm>
            <a:off x="9728200" y="309880"/>
            <a:ext cx="2184400" cy="70612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 name="Group 3"/>
          <p:cNvGrpSpPr/>
          <p:nvPr/>
        </p:nvGrpSpPr>
        <p:grpSpPr>
          <a:xfrm>
            <a:off x="304548" y="226429"/>
            <a:ext cx="11627644" cy="6322649"/>
            <a:chOff x="0" y="0"/>
            <a:chExt cx="19130303" cy="10402296"/>
          </a:xfrm>
        </p:grpSpPr>
        <p:sp>
          <p:nvSpPr>
            <p:cNvPr id="4" name="Freeform 4"/>
            <p:cNvSpPr/>
            <p:nvPr/>
          </p:nvSpPr>
          <p:spPr>
            <a:xfrm>
              <a:off x="0" y="0"/>
              <a:ext cx="19131573" cy="10403567"/>
            </a:xfrm>
            <a:custGeom>
              <a:avLst/>
              <a:gdLst/>
              <a:ahLst/>
              <a:cxnLst/>
              <a:rect l="l" t="t" r="r" b="b"/>
              <a:pathLst>
                <a:path w="19131573" h="10403567">
                  <a:moveTo>
                    <a:pt x="4001573" y="10296886"/>
                  </a:moveTo>
                  <a:lnTo>
                    <a:pt x="14981465" y="10296886"/>
                  </a:lnTo>
                  <a:lnTo>
                    <a:pt x="14981465" y="10322286"/>
                  </a:lnTo>
                  <a:lnTo>
                    <a:pt x="4001573" y="10322286"/>
                  </a:lnTo>
                  <a:lnTo>
                    <a:pt x="4001573" y="10296886"/>
                  </a:lnTo>
                  <a:close/>
                  <a:moveTo>
                    <a:pt x="4001573" y="10218146"/>
                  </a:moveTo>
                  <a:lnTo>
                    <a:pt x="14981465" y="10218146"/>
                  </a:lnTo>
                  <a:lnTo>
                    <a:pt x="14981465" y="10243546"/>
                  </a:lnTo>
                  <a:lnTo>
                    <a:pt x="4001573" y="10243546"/>
                  </a:lnTo>
                  <a:lnTo>
                    <a:pt x="4001573" y="10218146"/>
                  </a:lnTo>
                  <a:close/>
                  <a:moveTo>
                    <a:pt x="4001573" y="10376896"/>
                  </a:moveTo>
                  <a:lnTo>
                    <a:pt x="14981465" y="10376896"/>
                  </a:lnTo>
                  <a:lnTo>
                    <a:pt x="14981465" y="10402296"/>
                  </a:lnTo>
                  <a:lnTo>
                    <a:pt x="4001573" y="10402296"/>
                  </a:lnTo>
                  <a:lnTo>
                    <a:pt x="4001573" y="10376896"/>
                  </a:lnTo>
                  <a:close/>
                  <a:moveTo>
                    <a:pt x="43180" y="10376896"/>
                  </a:moveTo>
                  <a:lnTo>
                    <a:pt x="97790" y="10322286"/>
                  </a:lnTo>
                  <a:lnTo>
                    <a:pt x="4001573" y="10322286"/>
                  </a:lnTo>
                  <a:lnTo>
                    <a:pt x="4001573" y="10296886"/>
                  </a:lnTo>
                  <a:lnTo>
                    <a:pt x="123190" y="10296886"/>
                  </a:lnTo>
                  <a:lnTo>
                    <a:pt x="177800" y="10242276"/>
                  </a:lnTo>
                  <a:lnTo>
                    <a:pt x="4001573" y="10242276"/>
                  </a:lnTo>
                  <a:lnTo>
                    <a:pt x="4001573" y="10216876"/>
                  </a:lnTo>
                  <a:lnTo>
                    <a:pt x="185420" y="10216876"/>
                  </a:lnTo>
                  <a:lnTo>
                    <a:pt x="185420" y="7985802"/>
                  </a:lnTo>
                  <a:lnTo>
                    <a:pt x="160020" y="7985802"/>
                  </a:lnTo>
                  <a:lnTo>
                    <a:pt x="160020" y="10224496"/>
                  </a:lnTo>
                  <a:lnTo>
                    <a:pt x="105410" y="10279107"/>
                  </a:lnTo>
                  <a:lnTo>
                    <a:pt x="105410" y="7988605"/>
                  </a:lnTo>
                  <a:lnTo>
                    <a:pt x="80010" y="7988605"/>
                  </a:lnTo>
                  <a:lnTo>
                    <a:pt x="80010" y="10305776"/>
                  </a:lnTo>
                  <a:lnTo>
                    <a:pt x="25400" y="10359117"/>
                  </a:lnTo>
                  <a:lnTo>
                    <a:pt x="25400" y="7988605"/>
                  </a:lnTo>
                  <a:lnTo>
                    <a:pt x="0" y="7988605"/>
                  </a:lnTo>
                  <a:lnTo>
                    <a:pt x="0" y="10390867"/>
                  </a:lnTo>
                  <a:cubicBezTo>
                    <a:pt x="0" y="10398487"/>
                    <a:pt x="5080" y="10403567"/>
                    <a:pt x="12700" y="10403567"/>
                  </a:cubicBezTo>
                  <a:lnTo>
                    <a:pt x="4001573" y="10403567"/>
                  </a:lnTo>
                  <a:lnTo>
                    <a:pt x="4001573" y="10378167"/>
                  </a:lnTo>
                  <a:lnTo>
                    <a:pt x="43180" y="10378167"/>
                  </a:lnTo>
                  <a:lnTo>
                    <a:pt x="43180" y="10376897"/>
                  </a:lnTo>
                  <a:close/>
                  <a:moveTo>
                    <a:pt x="25400" y="43180"/>
                  </a:moveTo>
                  <a:lnTo>
                    <a:pt x="80010" y="97790"/>
                  </a:lnTo>
                  <a:lnTo>
                    <a:pt x="80010" y="2497562"/>
                  </a:lnTo>
                  <a:lnTo>
                    <a:pt x="105410" y="2497562"/>
                  </a:lnTo>
                  <a:lnTo>
                    <a:pt x="105410" y="123190"/>
                  </a:lnTo>
                  <a:lnTo>
                    <a:pt x="160020" y="177800"/>
                  </a:lnTo>
                  <a:lnTo>
                    <a:pt x="160020" y="2497562"/>
                  </a:lnTo>
                  <a:lnTo>
                    <a:pt x="185420" y="2497562"/>
                  </a:lnTo>
                  <a:lnTo>
                    <a:pt x="185420" y="185420"/>
                  </a:lnTo>
                  <a:lnTo>
                    <a:pt x="4001573" y="185420"/>
                  </a:lnTo>
                  <a:lnTo>
                    <a:pt x="4001573" y="160020"/>
                  </a:lnTo>
                  <a:lnTo>
                    <a:pt x="176530" y="160020"/>
                  </a:lnTo>
                  <a:lnTo>
                    <a:pt x="123190" y="105410"/>
                  </a:lnTo>
                  <a:lnTo>
                    <a:pt x="4001573" y="105410"/>
                  </a:lnTo>
                  <a:lnTo>
                    <a:pt x="4001573" y="80010"/>
                  </a:lnTo>
                  <a:lnTo>
                    <a:pt x="97790" y="80010"/>
                  </a:lnTo>
                  <a:lnTo>
                    <a:pt x="43180" y="25400"/>
                  </a:lnTo>
                  <a:lnTo>
                    <a:pt x="3995971" y="25400"/>
                  </a:lnTo>
                  <a:lnTo>
                    <a:pt x="3995971" y="0"/>
                  </a:lnTo>
                  <a:lnTo>
                    <a:pt x="12700" y="0"/>
                  </a:lnTo>
                  <a:cubicBezTo>
                    <a:pt x="5080" y="0"/>
                    <a:pt x="0" y="5080"/>
                    <a:pt x="0" y="12700"/>
                  </a:cubicBezTo>
                  <a:lnTo>
                    <a:pt x="0" y="2497562"/>
                  </a:lnTo>
                  <a:lnTo>
                    <a:pt x="25400" y="2497562"/>
                  </a:lnTo>
                  <a:lnTo>
                    <a:pt x="25400" y="43180"/>
                  </a:lnTo>
                  <a:close/>
                  <a:moveTo>
                    <a:pt x="19104904" y="10359117"/>
                  </a:moveTo>
                  <a:lnTo>
                    <a:pt x="19050293" y="10304507"/>
                  </a:lnTo>
                  <a:lnTo>
                    <a:pt x="19050293" y="7988605"/>
                  </a:lnTo>
                  <a:lnTo>
                    <a:pt x="19024893" y="7988605"/>
                  </a:lnTo>
                  <a:lnTo>
                    <a:pt x="19024893" y="10280376"/>
                  </a:lnTo>
                  <a:lnTo>
                    <a:pt x="18970282" y="10225767"/>
                  </a:lnTo>
                  <a:lnTo>
                    <a:pt x="18970282" y="7988605"/>
                  </a:lnTo>
                  <a:lnTo>
                    <a:pt x="18944882" y="7988605"/>
                  </a:lnTo>
                  <a:lnTo>
                    <a:pt x="18944882" y="10218147"/>
                  </a:lnTo>
                  <a:lnTo>
                    <a:pt x="14975863" y="10218147"/>
                  </a:lnTo>
                  <a:lnTo>
                    <a:pt x="14975863" y="10243547"/>
                  </a:lnTo>
                  <a:lnTo>
                    <a:pt x="18952504" y="10243547"/>
                  </a:lnTo>
                  <a:lnTo>
                    <a:pt x="19007113" y="10298157"/>
                  </a:lnTo>
                  <a:lnTo>
                    <a:pt x="14981465" y="10298157"/>
                  </a:lnTo>
                  <a:lnTo>
                    <a:pt x="14981465" y="10323557"/>
                  </a:lnTo>
                  <a:lnTo>
                    <a:pt x="19033782" y="10323557"/>
                  </a:lnTo>
                  <a:lnTo>
                    <a:pt x="19088393" y="10378167"/>
                  </a:lnTo>
                  <a:lnTo>
                    <a:pt x="14981465" y="10378167"/>
                  </a:lnTo>
                  <a:lnTo>
                    <a:pt x="14981465" y="10403567"/>
                  </a:lnTo>
                  <a:lnTo>
                    <a:pt x="19118873" y="10403567"/>
                  </a:lnTo>
                  <a:cubicBezTo>
                    <a:pt x="19126493" y="10403567"/>
                    <a:pt x="19131573" y="10398487"/>
                    <a:pt x="19131573" y="10390867"/>
                  </a:cubicBezTo>
                  <a:lnTo>
                    <a:pt x="19131573" y="7988605"/>
                  </a:lnTo>
                  <a:lnTo>
                    <a:pt x="19106173" y="7988605"/>
                  </a:lnTo>
                  <a:lnTo>
                    <a:pt x="19104904" y="10359117"/>
                  </a:lnTo>
                  <a:close/>
                  <a:moveTo>
                    <a:pt x="4001573" y="0"/>
                  </a:moveTo>
                  <a:lnTo>
                    <a:pt x="14981465" y="0"/>
                  </a:lnTo>
                  <a:lnTo>
                    <a:pt x="14981465" y="25400"/>
                  </a:lnTo>
                  <a:lnTo>
                    <a:pt x="4001573" y="25400"/>
                  </a:lnTo>
                  <a:lnTo>
                    <a:pt x="4001573" y="0"/>
                  </a:lnTo>
                  <a:close/>
                  <a:moveTo>
                    <a:pt x="4001573" y="158750"/>
                  </a:moveTo>
                  <a:lnTo>
                    <a:pt x="14981465" y="158750"/>
                  </a:lnTo>
                  <a:lnTo>
                    <a:pt x="14981465" y="184150"/>
                  </a:lnTo>
                  <a:lnTo>
                    <a:pt x="4001573" y="184150"/>
                  </a:lnTo>
                  <a:lnTo>
                    <a:pt x="4001573" y="158750"/>
                  </a:lnTo>
                  <a:close/>
                  <a:moveTo>
                    <a:pt x="4001573" y="80010"/>
                  </a:moveTo>
                  <a:lnTo>
                    <a:pt x="14981465" y="80010"/>
                  </a:lnTo>
                  <a:lnTo>
                    <a:pt x="14981465" y="105410"/>
                  </a:lnTo>
                  <a:lnTo>
                    <a:pt x="4001573" y="105410"/>
                  </a:lnTo>
                  <a:lnTo>
                    <a:pt x="4001573" y="80010"/>
                  </a:lnTo>
                  <a:close/>
                  <a:moveTo>
                    <a:pt x="19087123" y="25400"/>
                  </a:moveTo>
                  <a:lnTo>
                    <a:pt x="19032514" y="80010"/>
                  </a:lnTo>
                  <a:lnTo>
                    <a:pt x="14981465" y="80010"/>
                  </a:lnTo>
                  <a:lnTo>
                    <a:pt x="14981465" y="105410"/>
                  </a:lnTo>
                  <a:lnTo>
                    <a:pt x="19008382" y="105410"/>
                  </a:lnTo>
                  <a:lnTo>
                    <a:pt x="18953773" y="160020"/>
                  </a:lnTo>
                  <a:lnTo>
                    <a:pt x="14981465" y="160020"/>
                  </a:lnTo>
                  <a:lnTo>
                    <a:pt x="14981465" y="185420"/>
                  </a:lnTo>
                  <a:lnTo>
                    <a:pt x="18946154" y="185420"/>
                  </a:lnTo>
                  <a:lnTo>
                    <a:pt x="18946154" y="2497562"/>
                  </a:lnTo>
                  <a:lnTo>
                    <a:pt x="18971554" y="2497562"/>
                  </a:lnTo>
                  <a:lnTo>
                    <a:pt x="18971554" y="177800"/>
                  </a:lnTo>
                  <a:lnTo>
                    <a:pt x="19026163" y="123190"/>
                  </a:lnTo>
                  <a:lnTo>
                    <a:pt x="19026163" y="2497562"/>
                  </a:lnTo>
                  <a:lnTo>
                    <a:pt x="19051563" y="2497562"/>
                  </a:lnTo>
                  <a:lnTo>
                    <a:pt x="19051563" y="97790"/>
                  </a:lnTo>
                  <a:lnTo>
                    <a:pt x="19106173" y="43180"/>
                  </a:lnTo>
                  <a:lnTo>
                    <a:pt x="19106173" y="2494761"/>
                  </a:lnTo>
                  <a:lnTo>
                    <a:pt x="19131573" y="2494761"/>
                  </a:lnTo>
                  <a:lnTo>
                    <a:pt x="19131573" y="12700"/>
                  </a:lnTo>
                  <a:cubicBezTo>
                    <a:pt x="19131573" y="5080"/>
                    <a:pt x="19126493" y="0"/>
                    <a:pt x="19118873" y="0"/>
                  </a:cubicBezTo>
                  <a:lnTo>
                    <a:pt x="14981465" y="0"/>
                  </a:lnTo>
                  <a:lnTo>
                    <a:pt x="14981465" y="25400"/>
                  </a:lnTo>
                  <a:lnTo>
                    <a:pt x="19087123" y="25400"/>
                  </a:lnTo>
                  <a:close/>
                  <a:moveTo>
                    <a:pt x="0" y="2497562"/>
                  </a:moveTo>
                  <a:lnTo>
                    <a:pt x="25400" y="2497562"/>
                  </a:lnTo>
                  <a:lnTo>
                    <a:pt x="25400" y="7988605"/>
                  </a:lnTo>
                  <a:lnTo>
                    <a:pt x="0" y="7988605"/>
                  </a:lnTo>
                  <a:lnTo>
                    <a:pt x="0" y="2497562"/>
                  </a:lnTo>
                  <a:close/>
                  <a:moveTo>
                    <a:pt x="80010" y="2497562"/>
                  </a:moveTo>
                  <a:lnTo>
                    <a:pt x="105410" y="2497562"/>
                  </a:lnTo>
                  <a:lnTo>
                    <a:pt x="105410" y="7988605"/>
                  </a:lnTo>
                  <a:lnTo>
                    <a:pt x="80010" y="7988605"/>
                  </a:lnTo>
                  <a:lnTo>
                    <a:pt x="80010" y="2497562"/>
                  </a:lnTo>
                  <a:close/>
                  <a:moveTo>
                    <a:pt x="158750" y="2497562"/>
                  </a:moveTo>
                  <a:lnTo>
                    <a:pt x="184150" y="2497562"/>
                  </a:lnTo>
                  <a:lnTo>
                    <a:pt x="184150" y="7988605"/>
                  </a:lnTo>
                  <a:lnTo>
                    <a:pt x="158750" y="7988605"/>
                  </a:lnTo>
                  <a:lnTo>
                    <a:pt x="158750" y="2497562"/>
                  </a:lnTo>
                  <a:close/>
                  <a:moveTo>
                    <a:pt x="19104904" y="2497562"/>
                  </a:moveTo>
                  <a:lnTo>
                    <a:pt x="19130304" y="2497562"/>
                  </a:lnTo>
                  <a:lnTo>
                    <a:pt x="19130304" y="7988605"/>
                  </a:lnTo>
                  <a:lnTo>
                    <a:pt x="19104904" y="7988605"/>
                  </a:lnTo>
                  <a:lnTo>
                    <a:pt x="19104904" y="2497562"/>
                  </a:lnTo>
                  <a:close/>
                  <a:moveTo>
                    <a:pt x="18946154" y="2497562"/>
                  </a:moveTo>
                  <a:lnTo>
                    <a:pt x="18971554" y="2497562"/>
                  </a:lnTo>
                  <a:lnTo>
                    <a:pt x="18971554" y="7988605"/>
                  </a:lnTo>
                  <a:lnTo>
                    <a:pt x="18946154" y="7988605"/>
                  </a:lnTo>
                  <a:lnTo>
                    <a:pt x="18946154" y="2497562"/>
                  </a:lnTo>
                  <a:close/>
                  <a:moveTo>
                    <a:pt x="19026163" y="2497562"/>
                  </a:moveTo>
                  <a:lnTo>
                    <a:pt x="19051563" y="2497562"/>
                  </a:lnTo>
                  <a:lnTo>
                    <a:pt x="19051563" y="7988605"/>
                  </a:lnTo>
                  <a:lnTo>
                    <a:pt x="19026163" y="7988605"/>
                  </a:lnTo>
                  <a:lnTo>
                    <a:pt x="19026163" y="2497562"/>
                  </a:lnTo>
                  <a:close/>
                </a:path>
              </a:pathLst>
            </a:custGeom>
            <a:solidFill>
              <a:srgbClr val="00357B"/>
            </a:solidFill>
          </p:spPr>
        </p:sp>
      </p:grpSp>
      <p:grpSp>
        <p:nvGrpSpPr>
          <p:cNvPr id="5" name="Group 5"/>
          <p:cNvGrpSpPr/>
          <p:nvPr/>
        </p:nvGrpSpPr>
        <p:grpSpPr>
          <a:xfrm>
            <a:off x="-113030" y="2108815"/>
            <a:ext cx="12418084" cy="2624217"/>
            <a:chOff x="0" y="0"/>
            <a:chExt cx="4905910" cy="1036728"/>
          </a:xfrm>
        </p:grpSpPr>
        <p:sp>
          <p:nvSpPr>
            <p:cNvPr id="6" name="Freeform 6"/>
            <p:cNvSpPr/>
            <p:nvPr/>
          </p:nvSpPr>
          <p:spPr>
            <a:xfrm>
              <a:off x="0" y="0"/>
              <a:ext cx="4905910" cy="1036728"/>
            </a:xfrm>
            <a:custGeom>
              <a:avLst/>
              <a:gdLst/>
              <a:ahLst/>
              <a:cxnLst/>
              <a:rect l="l" t="t" r="r" b="b"/>
              <a:pathLst>
                <a:path w="4905910" h="1036728">
                  <a:moveTo>
                    <a:pt x="0" y="0"/>
                  </a:moveTo>
                  <a:lnTo>
                    <a:pt x="4905910" y="0"/>
                  </a:lnTo>
                  <a:lnTo>
                    <a:pt x="4905910" y="1036728"/>
                  </a:lnTo>
                  <a:lnTo>
                    <a:pt x="0" y="1036728"/>
                  </a:lnTo>
                  <a:close/>
                </a:path>
              </a:pathLst>
            </a:custGeom>
            <a:solidFill>
              <a:srgbClr val="00357B"/>
            </a:solidFill>
          </p:spPr>
        </p:sp>
        <p:sp>
          <p:nvSpPr>
            <p:cNvPr id="7" name="TextBox 7"/>
            <p:cNvSpPr txBox="1"/>
            <p:nvPr/>
          </p:nvSpPr>
          <p:spPr>
            <a:xfrm>
              <a:off x="0" y="-28575"/>
              <a:ext cx="4905910" cy="1065303"/>
            </a:xfrm>
            <a:prstGeom prst="rect">
              <a:avLst/>
            </a:prstGeom>
          </p:spPr>
          <p:txBody>
            <a:bodyPr lIns="33866" tIns="33866" rIns="33866" bIns="33866" rtlCol="0" anchor="ctr"/>
            <a:lstStyle/>
            <a:p>
              <a:pPr algn="ctr">
                <a:lnSpc>
                  <a:spcPts val="2225"/>
                </a:lnSpc>
              </a:pPr>
              <a:endParaRPr sz="935">
                <a:latin typeface="Times New Roman" panose="02020603050405020304" pitchFamily="18" charset="0"/>
                <a:ea typeface="微软雅黑" panose="020B0503020204020204" charset="-122"/>
              </a:endParaRPr>
            </a:p>
          </p:txBody>
        </p:sp>
      </p:grpSp>
      <p:sp>
        <p:nvSpPr>
          <p:cNvPr id="8" name="TextBox 8"/>
          <p:cNvSpPr txBox="1"/>
          <p:nvPr/>
        </p:nvSpPr>
        <p:spPr>
          <a:xfrm>
            <a:off x="1188085" y="2217420"/>
            <a:ext cx="3587115" cy="2674620"/>
          </a:xfrm>
          <a:prstGeom prst="rect">
            <a:avLst/>
          </a:prstGeom>
        </p:spPr>
        <p:txBody>
          <a:bodyPr wrap="square" lIns="0" tIns="0" rIns="0" bIns="0" rtlCol="0" anchor="t">
            <a:noAutofit/>
          </a:bodyPr>
          <a:lstStyle/>
          <a:p>
            <a:pPr indent="0" algn="l" eaLnBrk="1" fontAlgn="auto" latinLnBrk="0" hangingPunct="1">
              <a:lnSpc>
                <a:spcPct val="100000"/>
              </a:lnSpc>
              <a:spcBef>
                <a:spcPct val="0"/>
              </a:spcBef>
            </a:pPr>
            <a:r>
              <a:rPr lang="en-US" sz="13375" b="1" spc="1605" dirty="0">
                <a:solidFill>
                  <a:srgbClr val="FFFFFF"/>
                </a:solidFill>
                <a:latin typeface="Times New Roman" panose="02020603050405020304" pitchFamily="18" charset="0"/>
                <a:ea typeface="微软雅黑" panose="020B0503020204020204" charset="-122"/>
                <a:cs typeface="Agrandir Wide Ultra-Bold" panose="00000905000000000000"/>
                <a:sym typeface="Agrandir Wide Ultra-Bold" panose="00000905000000000000"/>
              </a:rPr>
              <a:t>04</a:t>
            </a:r>
            <a:endParaRPr lang="en-US" sz="13375" b="1" spc="1605" dirty="0">
              <a:solidFill>
                <a:srgbClr val="FFFFFF"/>
              </a:solidFill>
              <a:latin typeface="Times New Roman" panose="02020603050405020304" pitchFamily="18" charset="0"/>
              <a:ea typeface="微软雅黑" panose="020B0503020204020204" charset="-122"/>
              <a:cs typeface="Agrandir Wide Ultra-Bold" panose="00000905000000000000"/>
              <a:sym typeface="Agrandir Wide Ultra-Bold" panose="00000905000000000000"/>
            </a:endParaRPr>
          </a:p>
        </p:txBody>
      </p:sp>
      <p:sp>
        <p:nvSpPr>
          <p:cNvPr id="9" name="TextBox 9"/>
          <p:cNvSpPr txBox="1"/>
          <p:nvPr/>
        </p:nvSpPr>
        <p:spPr>
          <a:xfrm>
            <a:off x="5521780" y="2423973"/>
            <a:ext cx="5699903" cy="1292225"/>
          </a:xfrm>
          <a:prstGeom prst="rect">
            <a:avLst/>
          </a:prstGeom>
        </p:spPr>
        <p:txBody>
          <a:bodyPr lIns="0" tIns="0" rIns="0" bIns="0" rtlCol="0" anchor="t">
            <a:spAutoFit/>
          </a:bodyPr>
          <a:lstStyle/>
          <a:p>
            <a:pPr algn="ctr">
              <a:lnSpc>
                <a:spcPts val="10080"/>
              </a:lnSpc>
              <a:spcBef>
                <a:spcPct val="0"/>
              </a:spcBef>
            </a:pPr>
            <a:r>
              <a:rPr lang="zh-CN" altLang="en-US" sz="5400" b="1" spc="576" dirty="0">
                <a:solidFill>
                  <a:srgbClr val="FFFFFF"/>
                </a:solidFill>
                <a:latin typeface="Times New Roman" panose="02020603050405020304" pitchFamily="18" charset="0"/>
                <a:ea typeface="微软雅黑" panose="020B0503020204020204" charset="-122"/>
                <a:cs typeface="思源黑体 Bold" panose="020B0800000000000000" charset="-122"/>
                <a:sym typeface="思源黑体 Bold" panose="020B0800000000000000" charset="-122"/>
              </a:rPr>
              <a:t>技术融合</a:t>
            </a:r>
            <a:endParaRPr lang="zh-CN" altLang="en-US" sz="5400" b="1" spc="576" dirty="0">
              <a:solidFill>
                <a:srgbClr val="FFFFFF"/>
              </a:solidFill>
              <a:latin typeface="Times New Roman" panose="02020603050405020304" pitchFamily="18" charset="0"/>
              <a:ea typeface="微软雅黑" panose="020B0503020204020204" charset="-122"/>
              <a:cs typeface="思源黑体 Bold" panose="020B0800000000000000" charset="-122"/>
              <a:sym typeface="思源黑体 Bold" panose="020B0800000000000000" charset="-122"/>
            </a:endParaRPr>
          </a:p>
        </p:txBody>
      </p:sp>
      <p:sp>
        <p:nvSpPr>
          <p:cNvPr id="10" name="TextBox 10"/>
          <p:cNvSpPr txBox="1"/>
          <p:nvPr/>
        </p:nvSpPr>
        <p:spPr>
          <a:xfrm>
            <a:off x="5521851" y="3897982"/>
            <a:ext cx="5699903" cy="358775"/>
          </a:xfrm>
          <a:prstGeom prst="rect">
            <a:avLst/>
          </a:prstGeom>
        </p:spPr>
        <p:txBody>
          <a:bodyPr lIns="0" tIns="0" rIns="0" bIns="0" rtlCol="0" anchor="t">
            <a:spAutoFit/>
          </a:bodyPr>
          <a:lstStyle/>
          <a:p>
            <a:pPr algn="ctr">
              <a:lnSpc>
                <a:spcPts val="2800"/>
              </a:lnSpc>
              <a:spcBef>
                <a:spcPct val="0"/>
              </a:spcBef>
            </a:pPr>
            <a:r>
              <a:rPr lang="zh-CN" altLang="en-US" sz="3600" b="1" spc="160" dirty="0">
                <a:solidFill>
                  <a:srgbClr val="FFFFFF"/>
                </a:solidFill>
                <a:latin typeface="Times New Roman" panose="02020603050405020304" pitchFamily="18" charset="0"/>
                <a:ea typeface="微软雅黑" panose="020B0503020204020204" charset="-122"/>
                <a:cs typeface="Agrandir Wide Ultra-Bold" panose="00000905000000000000"/>
                <a:sym typeface="Agrandir Wide Ultra-Bold" panose="00000905000000000000"/>
              </a:rPr>
              <a:t>从</a:t>
            </a:r>
            <a:r>
              <a:rPr lang="en-US" altLang="zh-CN" sz="3600" b="1" spc="160" dirty="0">
                <a:solidFill>
                  <a:srgbClr val="FFFFFF"/>
                </a:solidFill>
                <a:latin typeface="Times New Roman" panose="02020603050405020304" pitchFamily="18" charset="0"/>
                <a:ea typeface="微软雅黑" panose="020B0503020204020204" charset="-122"/>
                <a:cs typeface="Agrandir Wide Ultra-Bold" panose="00000905000000000000"/>
                <a:sym typeface="Agrandir Wide Ultra-Bold" panose="00000905000000000000"/>
              </a:rPr>
              <a:t>“</a:t>
            </a:r>
            <a:r>
              <a:rPr lang="zh-CN" altLang="en-US" sz="3600" b="1" spc="160" dirty="0">
                <a:solidFill>
                  <a:srgbClr val="FFFFFF"/>
                </a:solidFill>
                <a:latin typeface="Times New Roman" panose="02020603050405020304" pitchFamily="18" charset="0"/>
                <a:ea typeface="微软雅黑" panose="020B0503020204020204" charset="-122"/>
                <a:cs typeface="Agrandir Wide Ultra-Bold" panose="00000905000000000000"/>
                <a:sym typeface="Agrandir Wide Ultra-Bold" panose="00000905000000000000"/>
              </a:rPr>
              <a:t>叠加</a:t>
            </a:r>
            <a:r>
              <a:rPr lang="en-US" altLang="zh-CN" sz="3600" b="1" spc="160" dirty="0">
                <a:solidFill>
                  <a:srgbClr val="FFFFFF"/>
                </a:solidFill>
                <a:latin typeface="Times New Roman" panose="02020603050405020304" pitchFamily="18" charset="0"/>
                <a:ea typeface="微软雅黑" panose="020B0503020204020204" charset="-122"/>
                <a:cs typeface="Agrandir Wide Ultra-Bold" panose="00000905000000000000"/>
                <a:sym typeface="Agrandir Wide Ultra-Bold" panose="00000905000000000000"/>
              </a:rPr>
              <a:t>”</a:t>
            </a:r>
            <a:r>
              <a:rPr lang="zh-CN" altLang="en-US" sz="3600" b="1" spc="160" dirty="0">
                <a:solidFill>
                  <a:srgbClr val="FFFFFF"/>
                </a:solidFill>
                <a:latin typeface="Times New Roman" panose="02020603050405020304" pitchFamily="18" charset="0"/>
                <a:ea typeface="微软雅黑" panose="020B0503020204020204" charset="-122"/>
                <a:cs typeface="Agrandir Wide Ultra-Bold" panose="00000905000000000000"/>
                <a:sym typeface="Agrandir Wide Ultra-Bold" panose="00000905000000000000"/>
              </a:rPr>
              <a:t>走向</a:t>
            </a:r>
            <a:r>
              <a:rPr lang="en-US" altLang="zh-CN" sz="3600" b="1" spc="160" dirty="0">
                <a:solidFill>
                  <a:srgbClr val="FFFFFF"/>
                </a:solidFill>
                <a:latin typeface="Times New Roman" panose="02020603050405020304" pitchFamily="18" charset="0"/>
                <a:ea typeface="微软雅黑" panose="020B0503020204020204" charset="-122"/>
                <a:cs typeface="Agrandir Wide Ultra-Bold" panose="00000905000000000000"/>
                <a:sym typeface="Agrandir Wide Ultra-Bold" panose="00000905000000000000"/>
              </a:rPr>
              <a:t>“</a:t>
            </a:r>
            <a:r>
              <a:rPr lang="zh-CN" altLang="en-US" sz="3600" b="1" spc="160" dirty="0">
                <a:solidFill>
                  <a:srgbClr val="FFFFFF"/>
                </a:solidFill>
                <a:latin typeface="Times New Roman" panose="02020603050405020304" pitchFamily="18" charset="0"/>
                <a:ea typeface="微软雅黑" panose="020B0503020204020204" charset="-122"/>
                <a:cs typeface="Agrandir Wide Ultra-Bold" panose="00000905000000000000"/>
                <a:sym typeface="Agrandir Wide Ultra-Bold" panose="00000905000000000000"/>
              </a:rPr>
              <a:t>化合</a:t>
            </a:r>
            <a:r>
              <a:rPr lang="en-US" altLang="zh-CN" sz="3600" b="1" spc="160" dirty="0">
                <a:solidFill>
                  <a:srgbClr val="FFFFFF"/>
                </a:solidFill>
                <a:latin typeface="Times New Roman" panose="02020603050405020304" pitchFamily="18" charset="0"/>
                <a:ea typeface="微软雅黑" panose="020B0503020204020204" charset="-122"/>
                <a:cs typeface="Agrandir Wide Ultra-Bold" panose="00000905000000000000"/>
                <a:sym typeface="Agrandir Wide Ultra-Bold" panose="00000905000000000000"/>
              </a:rPr>
              <a:t>”</a:t>
            </a:r>
            <a:endParaRPr lang="en-US" altLang="zh-CN" sz="3600" b="1" spc="160" dirty="0">
              <a:solidFill>
                <a:srgbClr val="FFFFFF"/>
              </a:solidFill>
              <a:latin typeface="Times New Roman" panose="02020603050405020304" pitchFamily="18" charset="0"/>
              <a:ea typeface="微软雅黑" panose="020B0503020204020204" charset="-122"/>
              <a:cs typeface="Agrandir Wide Ultra-Bold" panose="00000905000000000000"/>
              <a:sym typeface="Agrandir Wide Ultra-Bold" panose="00000905000000000000"/>
            </a:endParaRPr>
          </a:p>
        </p:txBody>
      </p:sp>
      <p:pic>
        <p:nvPicPr>
          <p:cNvPr id="26" name="图片 25" descr="校徽组合(转曲版）"/>
          <p:cNvPicPr>
            <a:picLocks noChangeAspect="1"/>
          </p:cNvPicPr>
          <p:nvPr/>
        </p:nvPicPr>
        <p:blipFill>
          <a:blip r:embed="rId2"/>
          <a:srcRect t="18912" r="58921" b="62557"/>
          <a:stretch>
            <a:fillRect/>
          </a:stretch>
        </p:blipFill>
        <p:spPr>
          <a:xfrm>
            <a:off x="9728200" y="325120"/>
            <a:ext cx="2184400" cy="70612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508000" y="444500"/>
            <a:ext cx="3810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000" b="0"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技术架构</a:t>
            </a:r>
            <a:endParaRPr lang="en-US" sz="1100"/>
          </a:p>
        </p:txBody>
      </p:sp>
      <p:sp>
        <p:nvSpPr>
          <p:cNvPr id="4" name="AutoShape 4"/>
          <p:cNvSpPr/>
          <p:nvPr/>
        </p:nvSpPr>
        <p:spPr>
          <a:xfrm>
            <a:off x="508000" y="952500"/>
            <a:ext cx="10160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0"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“K-CPS”智能技术链路</a:t>
            </a:r>
            <a:endParaRPr lang="en-US" sz="1100"/>
          </a:p>
        </p:txBody>
      </p:sp>
      <p:sp>
        <p:nvSpPr>
          <p:cNvPr id="5" name="AutoShape 5"/>
          <p:cNvSpPr/>
          <p:nvPr/>
        </p:nvSpPr>
        <p:spPr>
          <a:xfrm>
            <a:off x="508000" y="1778000"/>
            <a:ext cx="11176000" cy="1079500"/>
          </a:xfrm>
          <a:prstGeom prst="roundRect">
            <a:avLst>
              <a:gd name="adj" fmla="val 0"/>
            </a:avLst>
          </a:prstGeom>
          <a:solidFill>
            <a:srgbClr val="FFFFFF">
              <a:alpha val="92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508000" y="1778000"/>
            <a:ext cx="76200" cy="10795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7" name="AutoShape 7"/>
          <p:cNvSpPr/>
          <p:nvPr/>
        </p:nvSpPr>
        <p:spPr>
          <a:xfrm>
            <a:off x="762000" y="1841500"/>
            <a:ext cx="10668000" cy="952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400" b="1"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核心思想：</a:t>
            </a:r>
            <a:r>
              <a:rPr lang="en-US" sz="1400" b="0"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以知识图谱（Knowledge Graph）为智能中枢，深度联通智慧教室、在线学习平台与云课堂三大业务模块，打破物理空间与数据边界，实现课内外场景联动、线上线下教学数据的一体化融合，为教育全场景提供智能化底层支撑。</a:t>
            </a:r>
            <a:endParaRPr lang="en-US" sz="1100"/>
          </a:p>
        </p:txBody>
      </p:sp>
      <p:sp>
        <p:nvSpPr>
          <p:cNvPr id="8" name="AutoShape 8"/>
          <p:cNvSpPr/>
          <p:nvPr/>
        </p:nvSpPr>
        <p:spPr>
          <a:xfrm>
            <a:off x="508000" y="3048000"/>
            <a:ext cx="2667000" cy="1968500"/>
          </a:xfrm>
          <a:prstGeom prst="roundRect">
            <a:avLst>
              <a:gd name="adj" fmla="val 0"/>
            </a:avLst>
          </a:prstGeom>
          <a:solidFill>
            <a:srgbClr val="FFFFFF">
              <a:alpha val="92000"/>
            </a:srgbClr>
          </a:solidFill>
          <a:ln w="25400" cap="flat" cmpd="sng">
            <a:noFill/>
            <a:prstDash val="solid"/>
            <a:round/>
          </a:ln>
        </p:spPr>
        <p:txBody>
          <a:bodyPr vert="horz" wrap="square" lIns="63500" tIns="63500" rIns="63500" bIns="63500" rtlCol="0" anchor="ctr"/>
          <a:lstStyle/>
          <a:p>
            <a:pPr algn="ctr">
              <a:defRPr/>
            </a:pPr>
          </a:p>
        </p:txBody>
      </p:sp>
      <p:sp>
        <p:nvSpPr>
          <p:cNvPr id="9" name="AutoShape 9"/>
          <p:cNvSpPr/>
          <p:nvPr/>
        </p:nvSpPr>
        <p:spPr>
          <a:xfrm>
            <a:off x="508000" y="3048000"/>
            <a:ext cx="2667000" cy="508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10" name="AutoShape 10"/>
          <p:cNvSpPr/>
          <p:nvPr/>
        </p:nvSpPr>
        <p:spPr>
          <a:xfrm>
            <a:off x="635000" y="3200400"/>
            <a:ext cx="24130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知识图谱 (K) · 数据内核</a:t>
            </a:r>
            <a:endParaRPr lang="en-US" sz="1100"/>
          </a:p>
        </p:txBody>
      </p:sp>
      <p:sp>
        <p:nvSpPr>
          <p:cNvPr id="11" name="AutoShape 11"/>
          <p:cNvSpPr/>
          <p:nvPr/>
        </p:nvSpPr>
        <p:spPr>
          <a:xfrm>
            <a:off x="635000" y="3683000"/>
            <a:ext cx="2413000" cy="1206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525252"/>
                </a:solidFill>
                <a:latin typeface="微软雅黑" panose="020B0503020204020204" charset="-122"/>
                <a:ea typeface="微软雅黑" panose="020B0503020204020204" charset="-122"/>
                <a:cs typeface="微软雅黑" panose="020B0503020204020204" charset="-122"/>
                <a:sym typeface="微软雅黑" panose="020B0503020204020204" charset="-122"/>
              </a:rPr>
              <a:t>作为整个技术链路的“大脑”，承担知识关联挖掘、学习热词智能推荐与个性化路径规划。将离散的知识点结构化，为全场景教学应用提供精准的底层数据与算法支撑。</a:t>
            </a:r>
            <a:endParaRPr lang="en-US" sz="1100"/>
          </a:p>
        </p:txBody>
      </p:sp>
      <p:sp>
        <p:nvSpPr>
          <p:cNvPr id="12" name="AutoShape 12"/>
          <p:cNvSpPr/>
          <p:nvPr/>
        </p:nvSpPr>
        <p:spPr>
          <a:xfrm>
            <a:off x="3340100" y="3048000"/>
            <a:ext cx="2667000" cy="1968500"/>
          </a:xfrm>
          <a:prstGeom prst="roundRect">
            <a:avLst>
              <a:gd name="adj" fmla="val 0"/>
            </a:avLst>
          </a:prstGeom>
          <a:solidFill>
            <a:srgbClr val="FFFFFF">
              <a:alpha val="92000"/>
            </a:srgbClr>
          </a:solidFill>
          <a:ln w="25400" cap="flat" cmpd="sng">
            <a:noFill/>
            <a:prstDash val="solid"/>
            <a:round/>
          </a:ln>
        </p:spPr>
        <p:txBody>
          <a:bodyPr vert="horz" wrap="square" lIns="63500" tIns="63500" rIns="63500" bIns="63500" rtlCol="0" anchor="ctr"/>
          <a:lstStyle/>
          <a:p>
            <a:pPr algn="ctr">
              <a:defRPr/>
            </a:pPr>
          </a:p>
        </p:txBody>
      </p:sp>
      <p:sp>
        <p:nvSpPr>
          <p:cNvPr id="13" name="AutoShape 13"/>
          <p:cNvSpPr/>
          <p:nvPr/>
        </p:nvSpPr>
        <p:spPr>
          <a:xfrm>
            <a:off x="3340100" y="3048000"/>
            <a:ext cx="2667000" cy="508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14" name="AutoShape 14"/>
          <p:cNvSpPr/>
          <p:nvPr/>
        </p:nvSpPr>
        <p:spPr>
          <a:xfrm>
            <a:off x="3467100" y="3200400"/>
            <a:ext cx="24130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智慧教室 (C) · 线下核心</a:t>
            </a:r>
            <a:endParaRPr lang="en-US" sz="1100"/>
          </a:p>
        </p:txBody>
      </p:sp>
      <p:sp>
        <p:nvSpPr>
          <p:cNvPr id="15" name="AutoShape 15"/>
          <p:cNvSpPr/>
          <p:nvPr/>
        </p:nvSpPr>
        <p:spPr>
          <a:xfrm>
            <a:off x="3467100" y="3683000"/>
            <a:ext cx="2413000" cy="1206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525252"/>
                </a:solidFill>
                <a:latin typeface="微软雅黑" panose="020B0503020204020204" charset="-122"/>
                <a:ea typeface="微软雅黑" panose="020B0503020204020204" charset="-122"/>
                <a:cs typeface="微软雅黑" panose="020B0503020204020204" charset="-122"/>
                <a:sym typeface="微软雅黑" panose="020B0503020204020204" charset="-122"/>
              </a:rPr>
              <a:t>线下实体教学的关键入口，通过IoT设备实时采集课堂互动、师生行为与学情反馈数据。将传统线下课堂的隐性过程显性化，打通线下场景的数字化感知与反馈通道。</a:t>
            </a:r>
            <a:endParaRPr lang="en-US" sz="1100"/>
          </a:p>
        </p:txBody>
      </p:sp>
      <p:sp>
        <p:nvSpPr>
          <p:cNvPr id="16" name="AutoShape 16"/>
          <p:cNvSpPr/>
          <p:nvPr/>
        </p:nvSpPr>
        <p:spPr>
          <a:xfrm>
            <a:off x="6172200" y="3048000"/>
            <a:ext cx="2667000" cy="1968500"/>
          </a:xfrm>
          <a:prstGeom prst="roundRect">
            <a:avLst>
              <a:gd name="adj" fmla="val 0"/>
            </a:avLst>
          </a:prstGeom>
          <a:solidFill>
            <a:srgbClr val="FFFFFF">
              <a:alpha val="92000"/>
            </a:srgbClr>
          </a:solidFill>
          <a:ln w="25400" cap="flat" cmpd="sng">
            <a:noFill/>
            <a:prstDash val="solid"/>
            <a:round/>
          </a:ln>
        </p:spPr>
        <p:txBody>
          <a:bodyPr vert="horz" wrap="square" lIns="63500" tIns="63500" rIns="63500" bIns="63500" rtlCol="0" anchor="ctr"/>
          <a:lstStyle/>
          <a:p>
            <a:pPr algn="ctr">
              <a:defRPr/>
            </a:pPr>
          </a:p>
        </p:txBody>
      </p:sp>
      <p:sp>
        <p:nvSpPr>
          <p:cNvPr id="17" name="AutoShape 17"/>
          <p:cNvSpPr/>
          <p:nvPr/>
        </p:nvSpPr>
        <p:spPr>
          <a:xfrm>
            <a:off x="6172200" y="3048000"/>
            <a:ext cx="2667000" cy="508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18" name="AutoShape 18"/>
          <p:cNvSpPr/>
          <p:nvPr/>
        </p:nvSpPr>
        <p:spPr>
          <a:xfrm>
            <a:off x="6299200" y="3200400"/>
            <a:ext cx="24130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在线平台 (P) · 全周期服务</a:t>
            </a:r>
            <a:endParaRPr lang="en-US" sz="1100"/>
          </a:p>
        </p:txBody>
      </p:sp>
      <p:sp>
        <p:nvSpPr>
          <p:cNvPr id="19" name="AutoShape 19"/>
          <p:cNvSpPr/>
          <p:nvPr/>
        </p:nvSpPr>
        <p:spPr>
          <a:xfrm>
            <a:off x="6299200" y="3683000"/>
            <a:ext cx="2413000" cy="1206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525252"/>
                </a:solidFill>
                <a:latin typeface="微软雅黑" panose="020B0503020204020204" charset="-122"/>
                <a:ea typeface="微软雅黑" panose="020B0503020204020204" charset="-122"/>
                <a:cs typeface="微软雅黑" panose="020B0503020204020204" charset="-122"/>
                <a:sym typeface="微软雅黑" panose="020B0503020204020204" charset="-122"/>
              </a:rPr>
              <a:t>覆盖课前预习、课中同步互动到课后复习巩固的全学习周期。承载常态化线上学习活动，沉淀长期、连续的学习行为数据，为持续的个性化教学提供依据。</a:t>
            </a:r>
            <a:endParaRPr lang="en-US" sz="1100"/>
          </a:p>
        </p:txBody>
      </p:sp>
      <p:sp>
        <p:nvSpPr>
          <p:cNvPr id="20" name="AutoShape 20"/>
          <p:cNvSpPr/>
          <p:nvPr/>
        </p:nvSpPr>
        <p:spPr>
          <a:xfrm>
            <a:off x="9017000" y="3048000"/>
            <a:ext cx="2667000" cy="1968500"/>
          </a:xfrm>
          <a:prstGeom prst="roundRect">
            <a:avLst>
              <a:gd name="adj" fmla="val 0"/>
            </a:avLst>
          </a:prstGeom>
          <a:solidFill>
            <a:srgbClr val="FFFFFF">
              <a:alpha val="92000"/>
            </a:srgbClr>
          </a:solidFill>
          <a:ln w="25400" cap="flat" cmpd="sng">
            <a:noFill/>
            <a:prstDash val="solid"/>
            <a:round/>
          </a:ln>
        </p:spPr>
        <p:txBody>
          <a:bodyPr vert="horz" wrap="square" lIns="63500" tIns="63500" rIns="63500" bIns="63500" rtlCol="0" anchor="ctr"/>
          <a:lstStyle/>
          <a:p>
            <a:pPr algn="ctr">
              <a:defRPr/>
            </a:pPr>
          </a:p>
        </p:txBody>
      </p:sp>
      <p:sp>
        <p:nvSpPr>
          <p:cNvPr id="21" name="AutoShape 21"/>
          <p:cNvSpPr/>
          <p:nvPr/>
        </p:nvSpPr>
        <p:spPr>
          <a:xfrm>
            <a:off x="9017000" y="3048000"/>
            <a:ext cx="2667000" cy="508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22" name="AutoShape 22"/>
          <p:cNvSpPr/>
          <p:nvPr/>
        </p:nvSpPr>
        <p:spPr>
          <a:xfrm>
            <a:off x="9144000" y="3200400"/>
            <a:ext cx="24130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云课堂 (S) · 线上枢纽</a:t>
            </a:r>
            <a:endParaRPr lang="en-US" sz="1100"/>
          </a:p>
        </p:txBody>
      </p:sp>
      <p:sp>
        <p:nvSpPr>
          <p:cNvPr id="23" name="AutoShape 23"/>
          <p:cNvSpPr/>
          <p:nvPr/>
        </p:nvSpPr>
        <p:spPr>
          <a:xfrm>
            <a:off x="9144000" y="3683000"/>
            <a:ext cx="2413000" cy="1206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525252"/>
                </a:solidFill>
                <a:latin typeface="微软雅黑" panose="020B0503020204020204" charset="-122"/>
                <a:ea typeface="微软雅黑" panose="020B0503020204020204" charset="-122"/>
                <a:cs typeface="微软雅黑" panose="020B0503020204020204" charset="-122"/>
                <a:sym typeface="微软雅黑" panose="020B0503020204020204" charset="-122"/>
              </a:rPr>
              <a:t>线上实时互动教学的核心载体，融合音视频流智能采集与AI算法加工。让线上课堂具备可感知、可分析的数字化能力，是突破时空限制的高效教学与资源分发渠道。</a:t>
            </a:r>
            <a:endParaRPr lang="en-US" sz="1100"/>
          </a:p>
        </p:txBody>
      </p:sp>
      <p:sp>
        <p:nvSpPr>
          <p:cNvPr id="24" name="AutoShape 24"/>
          <p:cNvSpPr/>
          <p:nvPr/>
        </p:nvSpPr>
        <p:spPr>
          <a:xfrm>
            <a:off x="508000" y="5207000"/>
            <a:ext cx="11176000" cy="1206500"/>
          </a:xfrm>
          <a:prstGeom prst="roundRect">
            <a:avLst>
              <a:gd name="adj" fmla="val 0"/>
            </a:avLst>
          </a:prstGeom>
          <a:solidFill>
            <a:srgbClr val="003D83">
              <a:alpha val="94000"/>
            </a:srgbClr>
          </a:solidFill>
          <a:ln w="25400" cap="flat" cmpd="sng">
            <a:noFill/>
            <a:prstDash val="solid"/>
            <a:round/>
          </a:ln>
        </p:spPr>
        <p:txBody>
          <a:bodyPr vert="horz" wrap="square" lIns="0" tIns="0" rIns="0" bIns="0" rtlCol="0" anchor="ctr" anchorCtr="0"/>
          <a:lstStyle/>
          <a:p>
            <a:pPr algn="ctr">
              <a:defRPr/>
            </a:pPr>
          </a:p>
        </p:txBody>
      </p:sp>
      <p:sp>
        <p:nvSpPr>
          <p:cNvPr id="25" name="AutoShape 25"/>
          <p:cNvSpPr/>
          <p:nvPr/>
        </p:nvSpPr>
        <p:spPr>
          <a:xfrm>
            <a:off x="698500" y="5270500"/>
            <a:ext cx="10795000" cy="330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数据协同与价值流动：</a:t>
            </a:r>
            <a:endParaRPr lang="en-US" sz="1100"/>
          </a:p>
        </p:txBody>
      </p:sp>
      <p:sp>
        <p:nvSpPr>
          <p:cNvPr id="26" name="AutoShape 26"/>
          <p:cNvSpPr/>
          <p:nvPr/>
        </p:nvSpPr>
        <p:spPr>
          <a:xfrm>
            <a:off x="698500" y="5651500"/>
            <a:ext cx="10795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F0F6FF"/>
                </a:solidFill>
                <a:latin typeface="微软雅黑" panose="020B0503020204020204" charset="-122"/>
                <a:ea typeface="微软雅黑" panose="020B0503020204020204" charset="-122"/>
                <a:cs typeface="微软雅黑" panose="020B0503020204020204" charset="-122"/>
                <a:sym typeface="微软雅黑" panose="020B0503020204020204" charset="-122"/>
              </a:rPr>
              <a:t>三大业务模块（C/P/S）通过知识图谱（K）实现过程类数据的无缝互通，打破信息孤岛；优质教学资源在各场景间高效流转、协同共享，最终构建起覆盖教、学、练、评全流程的智能教育技术闭环，赋能教育业务的持续创新。</a:t>
            </a:r>
            <a:endParaRPr lang="en-US" sz="1100"/>
          </a:p>
        </p:txBody>
      </p:sp>
      <p:pic>
        <p:nvPicPr>
          <p:cNvPr id="27" name="图片 26" descr="校徽组合(转曲版）"/>
          <p:cNvPicPr>
            <a:picLocks noChangeAspect="1"/>
          </p:cNvPicPr>
          <p:nvPr/>
        </p:nvPicPr>
        <p:blipFill>
          <a:blip r:embed="rId2"/>
          <a:srcRect t="18912" r="58921" b="62557"/>
          <a:stretch>
            <a:fillRect/>
          </a:stretch>
        </p:blipFill>
        <p:spPr>
          <a:xfrm>
            <a:off x="9728200" y="309880"/>
            <a:ext cx="2184400" cy="70612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508000" y="508000"/>
            <a:ext cx="25400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000" b="0"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总结</a:t>
            </a:r>
            <a:endParaRPr lang="en-US" sz="1100"/>
          </a:p>
        </p:txBody>
      </p:sp>
      <p:sp>
        <p:nvSpPr>
          <p:cNvPr id="4" name="AutoShape 4"/>
          <p:cNvSpPr/>
          <p:nvPr/>
        </p:nvSpPr>
        <p:spPr>
          <a:xfrm>
            <a:off x="508000" y="1016000"/>
            <a:ext cx="6350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总结与展望</a:t>
            </a:r>
            <a:endParaRPr lang="en-US" sz="1100"/>
          </a:p>
        </p:txBody>
      </p:sp>
      <p:sp>
        <p:nvSpPr>
          <p:cNvPr id="5" name="AutoShape 5"/>
          <p:cNvSpPr/>
          <p:nvPr>
            <p:custDataLst>
              <p:tags r:id="rId2"/>
            </p:custDataLst>
          </p:nvPr>
        </p:nvSpPr>
        <p:spPr>
          <a:xfrm>
            <a:off x="508000" y="1968500"/>
            <a:ext cx="3556000" cy="2413000"/>
          </a:xfrm>
          <a:prstGeom prst="roundRect">
            <a:avLst>
              <a:gd name="adj" fmla="val 0"/>
            </a:avLst>
          </a:prstGeom>
          <a:solidFill>
            <a:srgbClr val="FFFFFF">
              <a:alpha val="88000"/>
            </a:srgbClr>
          </a:solidFill>
          <a:ln w="12700" cap="flat" cmpd="sng">
            <a:solidFill>
              <a:srgbClr val="003D83">
                <a:alpha val="40000"/>
              </a:srgbClr>
            </a:solidFill>
            <a:prstDash val="solid"/>
            <a:round/>
          </a:ln>
        </p:spPr>
        <p:txBody>
          <a:bodyPr vert="horz" wrap="square" lIns="0" tIns="0" rIns="0" bIns="0" rtlCol="0" anchor="ctr" anchorCtr="0"/>
          <a:lstStyle/>
          <a:p>
            <a:pPr algn="ctr">
              <a:defRPr/>
            </a:pPr>
          </a:p>
        </p:txBody>
      </p:sp>
      <p:sp>
        <p:nvSpPr>
          <p:cNvPr id="6" name="AutoShape 6"/>
          <p:cNvSpPr/>
          <p:nvPr>
            <p:custDataLst>
              <p:tags r:id="rId3"/>
            </p:custDataLst>
          </p:nvPr>
        </p:nvSpPr>
        <p:spPr>
          <a:xfrm>
            <a:off x="508000" y="1968500"/>
            <a:ext cx="3556000" cy="508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7" name="AutoShape 7"/>
          <p:cNvSpPr/>
          <p:nvPr>
            <p:custDataLst>
              <p:tags r:id="rId4"/>
            </p:custDataLst>
          </p:nvPr>
        </p:nvSpPr>
        <p:spPr>
          <a:xfrm>
            <a:off x="698500" y="2159000"/>
            <a:ext cx="31750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核心理念：智联·共生·无界</a:t>
            </a:r>
            <a:endParaRPr lang="en-US" sz="1100"/>
          </a:p>
        </p:txBody>
      </p:sp>
      <p:sp>
        <p:nvSpPr>
          <p:cNvPr id="8" name="AutoShape 8"/>
          <p:cNvSpPr/>
          <p:nvPr>
            <p:custDataLst>
              <p:tags r:id="rId5"/>
            </p:custDataLst>
          </p:nvPr>
        </p:nvSpPr>
        <p:spPr>
          <a:xfrm>
            <a:off x="698500" y="2794000"/>
            <a:ext cx="3175000" cy="1397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333333">
                    <a:alpha val="90196"/>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以“智联·共生·无界”为核心价值主张，致力于打造“千人千径”的个性化路径、“具身沉浸”的临场学习感以及“共生共创”的协同成长环境，让教育回归个体，让连接超越距离。</a:t>
            </a:r>
            <a:endParaRPr lang="en-US" sz="1100"/>
          </a:p>
        </p:txBody>
      </p:sp>
      <p:sp>
        <p:nvSpPr>
          <p:cNvPr id="9" name="AutoShape 9"/>
          <p:cNvSpPr/>
          <p:nvPr>
            <p:custDataLst>
              <p:tags r:id="rId6"/>
            </p:custDataLst>
          </p:nvPr>
        </p:nvSpPr>
        <p:spPr>
          <a:xfrm>
            <a:off x="4318000" y="1968500"/>
            <a:ext cx="3556000" cy="2413000"/>
          </a:xfrm>
          <a:prstGeom prst="roundRect">
            <a:avLst>
              <a:gd name="adj" fmla="val 0"/>
            </a:avLst>
          </a:prstGeom>
          <a:solidFill>
            <a:srgbClr val="FFFFFF">
              <a:alpha val="88000"/>
            </a:srgbClr>
          </a:solidFill>
          <a:ln w="12700" cap="flat" cmpd="sng">
            <a:solidFill>
              <a:srgbClr val="003D83">
                <a:alpha val="40000"/>
              </a:srgbClr>
            </a:solidFill>
            <a:prstDash val="solid"/>
            <a:round/>
          </a:ln>
        </p:spPr>
        <p:txBody>
          <a:bodyPr vert="horz" wrap="square" lIns="0" tIns="0" rIns="0" bIns="0" rtlCol="0" anchor="ctr" anchorCtr="0"/>
          <a:lstStyle/>
          <a:p>
            <a:pPr algn="ctr">
              <a:defRPr/>
            </a:pPr>
          </a:p>
        </p:txBody>
      </p:sp>
      <p:sp>
        <p:nvSpPr>
          <p:cNvPr id="10" name="AutoShape 10"/>
          <p:cNvSpPr/>
          <p:nvPr>
            <p:custDataLst>
              <p:tags r:id="rId7"/>
            </p:custDataLst>
          </p:nvPr>
        </p:nvSpPr>
        <p:spPr>
          <a:xfrm>
            <a:off x="4318000" y="1968500"/>
            <a:ext cx="3556000" cy="508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11" name="AutoShape 11"/>
          <p:cNvSpPr/>
          <p:nvPr>
            <p:custDataLst>
              <p:tags r:id="rId8"/>
            </p:custDataLst>
          </p:nvPr>
        </p:nvSpPr>
        <p:spPr>
          <a:xfrm>
            <a:off x="4508500" y="2159000"/>
            <a:ext cx="31750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空间形态：三域一云矩阵</a:t>
            </a:r>
            <a:endParaRPr lang="en-US" sz="1100"/>
          </a:p>
        </p:txBody>
      </p:sp>
      <p:sp>
        <p:nvSpPr>
          <p:cNvPr id="12" name="AutoShape 12"/>
          <p:cNvSpPr/>
          <p:nvPr>
            <p:custDataLst>
              <p:tags r:id="rId9"/>
            </p:custDataLst>
          </p:nvPr>
        </p:nvSpPr>
        <p:spPr>
          <a:xfrm>
            <a:off x="4508500" y="2794000"/>
            <a:ext cx="3175000" cy="1397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333333">
                    <a:alpha val="90196"/>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通过构建“三域一云”的空间新矩阵，打通物理空间、数字空间与认知空间的壁垒。依托云端中枢，形成灵活、高效、智能的未来学习综合体，适配全场景的教学与成长需求。</a:t>
            </a:r>
            <a:endParaRPr lang="en-US" sz="1100"/>
          </a:p>
        </p:txBody>
      </p:sp>
      <p:sp>
        <p:nvSpPr>
          <p:cNvPr id="13" name="AutoShape 13"/>
          <p:cNvSpPr/>
          <p:nvPr>
            <p:custDataLst>
              <p:tags r:id="rId10"/>
            </p:custDataLst>
          </p:nvPr>
        </p:nvSpPr>
        <p:spPr>
          <a:xfrm>
            <a:off x="8128000" y="1968500"/>
            <a:ext cx="3556000" cy="2413000"/>
          </a:xfrm>
          <a:prstGeom prst="roundRect">
            <a:avLst>
              <a:gd name="adj" fmla="val 0"/>
            </a:avLst>
          </a:prstGeom>
          <a:solidFill>
            <a:srgbClr val="FFFFFF">
              <a:alpha val="88000"/>
            </a:srgbClr>
          </a:solidFill>
          <a:ln w="12700" cap="flat" cmpd="sng">
            <a:solidFill>
              <a:srgbClr val="003D83">
                <a:alpha val="40000"/>
              </a:srgbClr>
            </a:solidFill>
            <a:prstDash val="solid"/>
            <a:round/>
          </a:ln>
        </p:spPr>
        <p:txBody>
          <a:bodyPr vert="horz" wrap="square" lIns="0" tIns="0" rIns="0" bIns="0" rtlCol="0" anchor="ctr" anchorCtr="0"/>
          <a:lstStyle/>
          <a:p>
            <a:pPr algn="ctr">
              <a:defRPr/>
            </a:pPr>
          </a:p>
        </p:txBody>
      </p:sp>
      <p:sp>
        <p:nvSpPr>
          <p:cNvPr id="14" name="AutoShape 14"/>
          <p:cNvSpPr/>
          <p:nvPr>
            <p:custDataLst>
              <p:tags r:id="rId11"/>
            </p:custDataLst>
          </p:nvPr>
        </p:nvSpPr>
        <p:spPr>
          <a:xfrm>
            <a:off x="8128000" y="1968500"/>
            <a:ext cx="3556000" cy="508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15" name="AutoShape 15"/>
          <p:cNvSpPr/>
          <p:nvPr>
            <p:custDataLst>
              <p:tags r:id="rId12"/>
            </p:custDataLst>
          </p:nvPr>
        </p:nvSpPr>
        <p:spPr>
          <a:xfrm>
            <a:off x="8318500" y="2159000"/>
            <a:ext cx="31750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技术引擎：K-CPS链路</a:t>
            </a:r>
            <a:endParaRPr lang="en-US" sz="1100"/>
          </a:p>
        </p:txBody>
      </p:sp>
      <p:sp>
        <p:nvSpPr>
          <p:cNvPr id="16" name="AutoShape 16"/>
          <p:cNvSpPr/>
          <p:nvPr>
            <p:custDataLst>
              <p:tags r:id="rId13"/>
            </p:custDataLst>
          </p:nvPr>
        </p:nvSpPr>
        <p:spPr>
          <a:xfrm>
            <a:off x="8318500" y="2794000"/>
            <a:ext cx="3175000" cy="1397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333333">
                    <a:alpha val="90196"/>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以“K-CPS”（知识-感知-计算-服务）为核心技术链路，实现技术与教育业务的深度“化合”。这不仅是底层的数字化支撑，更是驱动教育模式创新、体验升级与服务进化的持续动力源。</a:t>
            </a:r>
            <a:endParaRPr lang="en-US" sz="1100"/>
          </a:p>
        </p:txBody>
      </p:sp>
      <p:sp>
        <p:nvSpPr>
          <p:cNvPr id="17" name="AutoShape 17"/>
          <p:cNvSpPr/>
          <p:nvPr/>
        </p:nvSpPr>
        <p:spPr>
          <a:xfrm>
            <a:off x="508000" y="4572000"/>
            <a:ext cx="11176000" cy="1905000"/>
          </a:xfrm>
          <a:prstGeom prst="roundRect">
            <a:avLst>
              <a:gd name="adj" fmla="val 0"/>
            </a:avLst>
          </a:prstGeom>
          <a:solidFill>
            <a:srgbClr val="003D83">
              <a:alpha val="92000"/>
            </a:srgbClr>
          </a:solidFill>
          <a:ln w="25400" cap="flat" cmpd="sng">
            <a:noFill/>
            <a:prstDash val="solid"/>
            <a:round/>
          </a:ln>
        </p:spPr>
        <p:txBody>
          <a:bodyPr vert="horz" wrap="square" lIns="0" tIns="0" rIns="0" bIns="0" rtlCol="0" anchor="ctr" anchorCtr="0"/>
          <a:lstStyle/>
          <a:p>
            <a:pPr algn="ctr">
              <a:defRPr/>
            </a:pPr>
          </a:p>
        </p:txBody>
      </p:sp>
      <p:sp>
        <p:nvSpPr>
          <p:cNvPr id="18" name="AutoShape 18"/>
          <p:cNvSpPr/>
          <p:nvPr/>
        </p:nvSpPr>
        <p:spPr>
          <a:xfrm>
            <a:off x="762000" y="4762500"/>
            <a:ext cx="19050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000" b="1" i="0" u="none" strike="noStrik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未来展望</a:t>
            </a:r>
            <a:endParaRPr lang="en-US" sz="1100"/>
          </a:p>
        </p:txBody>
      </p:sp>
      <p:cxnSp>
        <p:nvCxnSpPr>
          <p:cNvPr id="19" name="Connector 19"/>
          <p:cNvCxnSpPr/>
          <p:nvPr/>
        </p:nvCxnSpPr>
        <p:spPr>
          <a:xfrm rot="5367872">
            <a:off x="2114550" y="5473730"/>
            <a:ext cx="1358900" cy="12700"/>
          </a:xfrm>
          <a:prstGeom prst="straightConnector1">
            <a:avLst/>
          </a:prstGeom>
          <a:solidFill>
            <a:srgbClr val="DEE0E3">
              <a:alpha val="100000"/>
            </a:srgbClr>
          </a:solidFill>
          <a:ln w="12700" cap="flat" cmpd="sng">
            <a:solidFill>
              <a:srgbClr val="FFFFFF">
                <a:alpha val="40000"/>
              </a:srgbClr>
            </a:solidFill>
            <a:prstDash val="solid"/>
            <a:round/>
            <a:headEnd type="none" w="med" len="med"/>
            <a:tailEnd type="none" w="med" len="med"/>
          </a:ln>
        </p:spPr>
      </p:cxnSp>
      <p:sp>
        <p:nvSpPr>
          <p:cNvPr id="20" name="AutoShape 20"/>
          <p:cNvSpPr/>
          <p:nvPr/>
        </p:nvSpPr>
        <p:spPr>
          <a:xfrm>
            <a:off x="3048000" y="4762500"/>
            <a:ext cx="8255000" cy="1524000"/>
          </a:xfrm>
          <a:prstGeom prst="rect">
            <a:avLst/>
          </a:prstGeom>
          <a:noFill/>
          <a:ln w="12700" cap="flat" cmpd="sng">
            <a:noFill/>
            <a:prstDash val="solid"/>
            <a:round/>
          </a:ln>
        </p:spPr>
        <p:txBody>
          <a:bodyPr vert="horz" wrap="square" lIns="0" tIns="0" rIns="0" bIns="0" rtlCol="0" anchor="ctr" anchorCtr="0"/>
          <a:lstStyle/>
          <a:p>
            <a:pPr marL="0" indent="0" algn="l">
              <a:lnSpc>
                <a:spcPct val="133000"/>
              </a:lnSpc>
              <a:defRPr/>
            </a:pPr>
            <a:r>
              <a:rPr lang="en-US" sz="1400" b="0" i="0" u="none" strike="noStrike">
                <a:solidFill>
                  <a:srgbClr val="FFFFFF">
                    <a:alpha val="98039"/>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我们始终致力于构建一个能够激发无限创造力、促进深度协作、并真正赋能每一位学习者的未来教育新生态。这不仅是技术的升级，更是教育本质的回归。通过连接人、空间与知识，让技术温暖教育，让学习连接未来，共同探索教育数字化转型的全新可能，为新时代的人才培养提供可持续发展的智慧解决方案。</a:t>
            </a:r>
            <a:endParaRPr lang="en-US" sz="1100"/>
          </a:p>
        </p:txBody>
      </p:sp>
      <p:pic>
        <p:nvPicPr>
          <p:cNvPr id="26" name="图片 25" descr="校徽组合(转曲版）"/>
          <p:cNvPicPr>
            <a:picLocks noChangeAspect="1"/>
          </p:cNvPicPr>
          <p:nvPr/>
        </p:nvPicPr>
        <p:blipFill>
          <a:blip r:embed="rId14"/>
          <a:srcRect t="18912" r="58921" b="62557"/>
          <a:stretch>
            <a:fillRect/>
          </a:stretch>
        </p:blipFill>
        <p:spPr>
          <a:xfrm>
            <a:off x="9728200" y="309880"/>
            <a:ext cx="2184400" cy="70612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5000"/>
            </a:srgbClr>
          </a:solidFill>
          <a:ln w="25400" cap="flat" cmpd="sng">
            <a:noFill/>
            <a:prstDash val="solid"/>
            <a:round/>
          </a:ln>
        </p:spPr>
        <p:txBody>
          <a:bodyPr vert="horz" wrap="square" lIns="63500" tIns="63500" rIns="63500" bIns="63500" rtlCol="0" anchor="ctr"/>
          <a:lstStyle/>
          <a:p>
            <a:pPr algn="ctr">
              <a:defRPr/>
            </a:pPr>
          </a:p>
        </p:txBody>
      </p:sp>
      <p:sp>
        <p:nvSpPr>
          <p:cNvPr id="4" name="AutoShape 4"/>
          <p:cNvSpPr/>
          <p:nvPr/>
        </p:nvSpPr>
        <p:spPr>
          <a:xfrm>
            <a:off x="762000" y="1016000"/>
            <a:ext cx="6350000" cy="762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600" b="1"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CONTENTS</a:t>
            </a:r>
            <a:endParaRPr lang="en-US" sz="1100"/>
          </a:p>
        </p:txBody>
      </p:sp>
      <p:sp>
        <p:nvSpPr>
          <p:cNvPr id="5" name="AutoShape 5"/>
          <p:cNvSpPr/>
          <p:nvPr>
            <p:custDataLst>
              <p:tags r:id="rId2"/>
            </p:custDataLst>
          </p:nvPr>
        </p:nvSpPr>
        <p:spPr>
          <a:xfrm>
            <a:off x="762000" y="2159000"/>
            <a:ext cx="5207000" cy="1968500"/>
          </a:xfrm>
          <a:prstGeom prst="roundRect">
            <a:avLst>
              <a:gd name="adj" fmla="val 0"/>
            </a:avLst>
          </a:prstGeom>
          <a:solidFill>
            <a:srgbClr val="FFFFFF">
              <a:alpha val="92000"/>
            </a:srgbClr>
          </a:solidFill>
          <a:ln w="12700" cap="flat" cmpd="sng">
            <a:solidFill>
              <a:srgbClr val="003D83">
                <a:alpha val="25000"/>
              </a:srgbClr>
            </a:solidFill>
            <a:prstDash val="solid"/>
            <a:round/>
          </a:ln>
        </p:spPr>
        <p:txBody>
          <a:bodyPr vert="horz" wrap="square" lIns="0" tIns="0" rIns="0" bIns="0" rtlCol="0" anchor="ctr" anchorCtr="0"/>
          <a:lstStyle/>
          <a:p>
            <a:pPr algn="ctr">
              <a:defRPr/>
            </a:pPr>
          </a:p>
        </p:txBody>
      </p:sp>
      <p:sp>
        <p:nvSpPr>
          <p:cNvPr id="6" name="AutoShape 6"/>
          <p:cNvSpPr/>
          <p:nvPr>
            <p:custDataLst>
              <p:tags r:id="rId3"/>
            </p:custDataLst>
          </p:nvPr>
        </p:nvSpPr>
        <p:spPr>
          <a:xfrm>
            <a:off x="762000" y="2159000"/>
            <a:ext cx="76200" cy="19685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7" name="AutoShape 7"/>
          <p:cNvSpPr/>
          <p:nvPr>
            <p:custDataLst>
              <p:tags r:id="rId4"/>
            </p:custDataLst>
          </p:nvPr>
        </p:nvSpPr>
        <p:spPr>
          <a:xfrm>
            <a:off x="1016000" y="2286000"/>
            <a:ext cx="1143000" cy="889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48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01</a:t>
            </a:r>
            <a:endParaRPr lang="en-US" sz="1100"/>
          </a:p>
        </p:txBody>
      </p:sp>
      <p:sp>
        <p:nvSpPr>
          <p:cNvPr id="8" name="AutoShape 8"/>
          <p:cNvSpPr/>
          <p:nvPr>
            <p:custDataLst>
              <p:tags r:id="rId5"/>
            </p:custDataLst>
          </p:nvPr>
        </p:nvSpPr>
        <p:spPr>
          <a:xfrm>
            <a:off x="2286000" y="2311400"/>
            <a:ext cx="3683000" cy="508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000" b="1"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设计理念</a:t>
            </a:r>
            <a:endParaRPr lang="en-US" sz="1100"/>
          </a:p>
        </p:txBody>
      </p:sp>
      <p:sp>
        <p:nvSpPr>
          <p:cNvPr id="9" name="AutoShape 9"/>
          <p:cNvSpPr/>
          <p:nvPr>
            <p:custDataLst>
              <p:tags r:id="rId6"/>
            </p:custDataLst>
          </p:nvPr>
        </p:nvSpPr>
        <p:spPr>
          <a:xfrm>
            <a:off x="2286000" y="2921000"/>
            <a:ext cx="3810000" cy="952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555555"/>
                </a:solidFill>
                <a:latin typeface="微软雅黑" panose="020B0503020204020204" charset="-122"/>
                <a:ea typeface="微软雅黑" panose="020B0503020204020204" charset="-122"/>
                <a:cs typeface="微软雅黑" panose="020B0503020204020204" charset="-122"/>
                <a:sym typeface="微软雅黑" panose="020B0503020204020204" charset="-122"/>
              </a:rPr>
              <a:t>回归教育本质，重新定义学习发生的场域。探讨未来学习环境的三大核心基石，为空间重构确立理论指导与价值准则。</a:t>
            </a:r>
            <a:endParaRPr lang="en-US" sz="1100"/>
          </a:p>
        </p:txBody>
      </p:sp>
      <p:sp>
        <p:nvSpPr>
          <p:cNvPr id="10" name="AutoShape 10"/>
          <p:cNvSpPr/>
          <p:nvPr>
            <p:custDataLst>
              <p:tags r:id="rId7"/>
            </p:custDataLst>
          </p:nvPr>
        </p:nvSpPr>
        <p:spPr>
          <a:xfrm>
            <a:off x="6223000" y="2159000"/>
            <a:ext cx="5207000" cy="1968500"/>
          </a:xfrm>
          <a:prstGeom prst="roundRect">
            <a:avLst>
              <a:gd name="adj" fmla="val 0"/>
            </a:avLst>
          </a:prstGeom>
          <a:solidFill>
            <a:srgbClr val="FFFFFF">
              <a:alpha val="92000"/>
            </a:srgbClr>
          </a:solidFill>
          <a:ln w="12700" cap="flat" cmpd="sng">
            <a:solidFill>
              <a:srgbClr val="003D83">
                <a:alpha val="25000"/>
              </a:srgbClr>
            </a:solidFill>
            <a:prstDash val="solid"/>
            <a:round/>
          </a:ln>
        </p:spPr>
        <p:txBody>
          <a:bodyPr vert="horz" wrap="square" lIns="0" tIns="0" rIns="0" bIns="0" rtlCol="0" anchor="ctr" anchorCtr="0"/>
          <a:lstStyle/>
          <a:p>
            <a:pPr algn="ctr">
              <a:defRPr/>
            </a:pPr>
          </a:p>
        </p:txBody>
      </p:sp>
      <p:sp>
        <p:nvSpPr>
          <p:cNvPr id="11" name="AutoShape 11"/>
          <p:cNvSpPr/>
          <p:nvPr>
            <p:custDataLst>
              <p:tags r:id="rId8"/>
            </p:custDataLst>
          </p:nvPr>
        </p:nvSpPr>
        <p:spPr>
          <a:xfrm>
            <a:off x="6223000" y="2159000"/>
            <a:ext cx="76200" cy="19685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12" name="AutoShape 12"/>
          <p:cNvSpPr/>
          <p:nvPr>
            <p:custDataLst>
              <p:tags r:id="rId9"/>
            </p:custDataLst>
          </p:nvPr>
        </p:nvSpPr>
        <p:spPr>
          <a:xfrm>
            <a:off x="6477000" y="2286000"/>
            <a:ext cx="1143000" cy="889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48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02</a:t>
            </a:r>
            <a:endParaRPr lang="en-US" sz="1100"/>
          </a:p>
        </p:txBody>
      </p:sp>
      <p:sp>
        <p:nvSpPr>
          <p:cNvPr id="13" name="AutoShape 13"/>
          <p:cNvSpPr/>
          <p:nvPr>
            <p:custDataLst>
              <p:tags r:id="rId10"/>
            </p:custDataLst>
          </p:nvPr>
        </p:nvSpPr>
        <p:spPr>
          <a:xfrm>
            <a:off x="7747000" y="2311400"/>
            <a:ext cx="3683000" cy="508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000" b="1"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前沿案例</a:t>
            </a:r>
            <a:endParaRPr lang="en-US" sz="1100"/>
          </a:p>
        </p:txBody>
      </p:sp>
      <p:sp>
        <p:nvSpPr>
          <p:cNvPr id="14" name="AutoShape 14"/>
          <p:cNvSpPr/>
          <p:nvPr>
            <p:custDataLst>
              <p:tags r:id="rId11"/>
            </p:custDataLst>
          </p:nvPr>
        </p:nvSpPr>
        <p:spPr>
          <a:xfrm>
            <a:off x="7747000" y="2921000"/>
            <a:ext cx="3810000" cy="952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555555"/>
                </a:solidFill>
                <a:latin typeface="微软雅黑" panose="020B0503020204020204" charset="-122"/>
                <a:ea typeface="微软雅黑" panose="020B0503020204020204" charset="-122"/>
                <a:cs typeface="微软雅黑" panose="020B0503020204020204" charset="-122"/>
                <a:sym typeface="微软雅黑" panose="020B0503020204020204" charset="-122"/>
              </a:rPr>
              <a:t>放眼全球教育创新实践，精选国内外顶尖高校与先锋教育机构的标杆案例。通过深度解析，从中汲取可落地的设计灵感与实施经验。</a:t>
            </a:r>
            <a:endParaRPr lang="en-US" sz="1100"/>
          </a:p>
        </p:txBody>
      </p:sp>
      <p:sp>
        <p:nvSpPr>
          <p:cNvPr id="15" name="AutoShape 15"/>
          <p:cNvSpPr/>
          <p:nvPr>
            <p:custDataLst>
              <p:tags r:id="rId12"/>
            </p:custDataLst>
          </p:nvPr>
        </p:nvSpPr>
        <p:spPr>
          <a:xfrm>
            <a:off x="762000" y="4318000"/>
            <a:ext cx="5207000" cy="1968500"/>
          </a:xfrm>
          <a:prstGeom prst="roundRect">
            <a:avLst>
              <a:gd name="adj" fmla="val 0"/>
            </a:avLst>
          </a:prstGeom>
          <a:solidFill>
            <a:srgbClr val="FFFFFF">
              <a:alpha val="92000"/>
            </a:srgbClr>
          </a:solidFill>
          <a:ln w="12700" cap="flat" cmpd="sng">
            <a:solidFill>
              <a:srgbClr val="003D83">
                <a:alpha val="25000"/>
              </a:srgbClr>
            </a:solidFill>
            <a:prstDash val="solid"/>
            <a:round/>
          </a:ln>
        </p:spPr>
        <p:txBody>
          <a:bodyPr vert="horz" wrap="square" lIns="0" tIns="0" rIns="0" bIns="0" rtlCol="0" anchor="ctr" anchorCtr="0"/>
          <a:lstStyle/>
          <a:p>
            <a:pPr algn="ctr">
              <a:defRPr/>
            </a:pPr>
          </a:p>
        </p:txBody>
      </p:sp>
      <p:sp>
        <p:nvSpPr>
          <p:cNvPr id="16" name="AutoShape 16"/>
          <p:cNvSpPr/>
          <p:nvPr>
            <p:custDataLst>
              <p:tags r:id="rId13"/>
            </p:custDataLst>
          </p:nvPr>
        </p:nvSpPr>
        <p:spPr>
          <a:xfrm>
            <a:off x="762000" y="4318000"/>
            <a:ext cx="76200" cy="19685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17" name="AutoShape 17"/>
          <p:cNvSpPr/>
          <p:nvPr>
            <p:custDataLst>
              <p:tags r:id="rId14"/>
            </p:custDataLst>
          </p:nvPr>
        </p:nvSpPr>
        <p:spPr>
          <a:xfrm>
            <a:off x="1016000" y="4445000"/>
            <a:ext cx="1143000" cy="889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48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03</a:t>
            </a:r>
            <a:endParaRPr lang="en-US" sz="1100"/>
          </a:p>
        </p:txBody>
      </p:sp>
      <p:sp>
        <p:nvSpPr>
          <p:cNvPr id="18" name="AutoShape 18"/>
          <p:cNvSpPr/>
          <p:nvPr>
            <p:custDataLst>
              <p:tags r:id="rId15"/>
            </p:custDataLst>
          </p:nvPr>
        </p:nvSpPr>
        <p:spPr>
          <a:xfrm>
            <a:off x="2286000" y="4470400"/>
            <a:ext cx="3683000" cy="508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000" b="1"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未来教室</a:t>
            </a:r>
            <a:endParaRPr lang="en-US" sz="1100"/>
          </a:p>
        </p:txBody>
      </p:sp>
      <p:sp>
        <p:nvSpPr>
          <p:cNvPr id="19" name="AutoShape 19"/>
          <p:cNvSpPr/>
          <p:nvPr>
            <p:custDataLst>
              <p:tags r:id="rId16"/>
            </p:custDataLst>
          </p:nvPr>
        </p:nvSpPr>
        <p:spPr>
          <a:xfrm>
            <a:off x="2286000" y="5080000"/>
            <a:ext cx="3810000" cy="952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555555"/>
                </a:solidFill>
                <a:latin typeface="微软雅黑" panose="020B0503020204020204" charset="-122"/>
                <a:ea typeface="微软雅黑" panose="020B0503020204020204" charset="-122"/>
                <a:cs typeface="微软雅黑" panose="020B0503020204020204" charset="-122"/>
                <a:sym typeface="微软雅黑" panose="020B0503020204020204" charset="-122"/>
              </a:rPr>
              <a:t>基于实证研究提出的创新模型——“三域一云”空间矩阵。通过重构物理与数字空间的关系，打造支持协作、探究与个性化的新型教学场域。</a:t>
            </a:r>
            <a:endParaRPr lang="en-US" sz="1100"/>
          </a:p>
        </p:txBody>
      </p:sp>
      <p:sp>
        <p:nvSpPr>
          <p:cNvPr id="20" name="AutoShape 20"/>
          <p:cNvSpPr/>
          <p:nvPr>
            <p:custDataLst>
              <p:tags r:id="rId17"/>
            </p:custDataLst>
          </p:nvPr>
        </p:nvSpPr>
        <p:spPr>
          <a:xfrm>
            <a:off x="6223000" y="4318000"/>
            <a:ext cx="5207000" cy="1968500"/>
          </a:xfrm>
          <a:prstGeom prst="roundRect">
            <a:avLst>
              <a:gd name="adj" fmla="val 0"/>
            </a:avLst>
          </a:prstGeom>
          <a:solidFill>
            <a:srgbClr val="FFFFFF">
              <a:alpha val="92000"/>
            </a:srgbClr>
          </a:solidFill>
          <a:ln w="12700" cap="flat" cmpd="sng">
            <a:solidFill>
              <a:srgbClr val="003D83">
                <a:alpha val="25000"/>
              </a:srgbClr>
            </a:solidFill>
            <a:prstDash val="solid"/>
            <a:round/>
          </a:ln>
        </p:spPr>
        <p:txBody>
          <a:bodyPr vert="horz" wrap="square" lIns="0" tIns="0" rIns="0" bIns="0" rtlCol="0" anchor="ctr" anchorCtr="0"/>
          <a:lstStyle/>
          <a:p>
            <a:pPr algn="ctr">
              <a:defRPr/>
            </a:pPr>
          </a:p>
        </p:txBody>
      </p:sp>
      <p:sp>
        <p:nvSpPr>
          <p:cNvPr id="21" name="AutoShape 21"/>
          <p:cNvSpPr/>
          <p:nvPr>
            <p:custDataLst>
              <p:tags r:id="rId18"/>
            </p:custDataLst>
          </p:nvPr>
        </p:nvSpPr>
        <p:spPr>
          <a:xfrm>
            <a:off x="6223000" y="4318000"/>
            <a:ext cx="76200" cy="19685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22" name="AutoShape 22"/>
          <p:cNvSpPr/>
          <p:nvPr>
            <p:custDataLst>
              <p:tags r:id="rId19"/>
            </p:custDataLst>
          </p:nvPr>
        </p:nvSpPr>
        <p:spPr>
          <a:xfrm>
            <a:off x="6477000" y="4445000"/>
            <a:ext cx="1143000" cy="889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48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04</a:t>
            </a:r>
            <a:endParaRPr lang="en-US" sz="1100"/>
          </a:p>
        </p:txBody>
      </p:sp>
      <p:sp>
        <p:nvSpPr>
          <p:cNvPr id="23" name="AutoShape 23"/>
          <p:cNvSpPr/>
          <p:nvPr>
            <p:custDataLst>
              <p:tags r:id="rId20"/>
            </p:custDataLst>
          </p:nvPr>
        </p:nvSpPr>
        <p:spPr>
          <a:xfrm>
            <a:off x="7747000" y="4470400"/>
            <a:ext cx="3683000" cy="508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000" b="1"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技术融合</a:t>
            </a:r>
            <a:endParaRPr lang="en-US" sz="1100"/>
          </a:p>
        </p:txBody>
      </p:sp>
      <p:sp>
        <p:nvSpPr>
          <p:cNvPr id="24" name="AutoShape 24"/>
          <p:cNvSpPr/>
          <p:nvPr>
            <p:custDataLst>
              <p:tags r:id="rId21"/>
            </p:custDataLst>
          </p:nvPr>
        </p:nvSpPr>
        <p:spPr>
          <a:xfrm>
            <a:off x="7747000" y="5080000"/>
            <a:ext cx="3810000" cy="952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555555"/>
                </a:solidFill>
                <a:latin typeface="微软雅黑" panose="020B0503020204020204" charset="-122"/>
                <a:ea typeface="微软雅黑" panose="020B0503020204020204" charset="-122"/>
                <a:cs typeface="微软雅黑" panose="020B0503020204020204" charset="-122"/>
                <a:sym typeface="微软雅黑" panose="020B0503020204020204" charset="-122"/>
              </a:rPr>
              <a:t>超越简单的技术工具堆砌，实现教育与科技的深度融合。从功能的“叠加”走向生态的“化合”，让技术真正赋能教学流程与学习体验的升级。</a:t>
            </a:r>
            <a:endParaRPr lang="en-US" sz="1100"/>
          </a:p>
        </p:txBody>
      </p:sp>
      <p:pic>
        <p:nvPicPr>
          <p:cNvPr id="28" name="图片 27" descr="校徽组合(转曲版）"/>
          <p:cNvPicPr>
            <a:picLocks noChangeAspect="1"/>
          </p:cNvPicPr>
          <p:nvPr/>
        </p:nvPicPr>
        <p:blipFill>
          <a:blip r:embed="rId22"/>
          <a:srcRect t="18912" r="58921" b="62557"/>
          <a:stretch>
            <a:fillRect/>
          </a:stretch>
        </p:blipFill>
        <p:spPr>
          <a:xfrm>
            <a:off x="9728200" y="309880"/>
            <a:ext cx="2184400" cy="70612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0000"/>
            </a:srgbClr>
          </a:solidFill>
          <a:ln w="25400" cap="flat" cmpd="sng">
            <a:noFill/>
            <a:prstDash val="solid"/>
            <a:round/>
          </a:ln>
        </p:spPr>
        <p:txBody>
          <a:bodyPr vert="horz" wrap="square" lIns="63500" tIns="63500" rIns="63500" bIns="63500" rtlCol="0" anchor="ctr"/>
          <a:lstStyle/>
          <a:p>
            <a:pPr algn="ctr">
              <a:defRPr/>
            </a:pPr>
          </a:p>
        </p:txBody>
      </p:sp>
      <p:pic>
        <p:nvPicPr>
          <p:cNvPr id="26" name="图片 25" descr="校徽组合(转曲版）"/>
          <p:cNvPicPr>
            <a:picLocks noChangeAspect="1"/>
          </p:cNvPicPr>
          <p:nvPr/>
        </p:nvPicPr>
        <p:blipFill>
          <a:blip r:embed="rId2"/>
          <a:srcRect t="18912" r="58921" b="62557"/>
          <a:stretch>
            <a:fillRect/>
          </a:stretch>
        </p:blipFill>
        <p:spPr>
          <a:xfrm>
            <a:off x="9728200" y="309880"/>
            <a:ext cx="2184400" cy="706120"/>
          </a:xfrm>
          <a:prstGeom prst="rect">
            <a:avLst/>
          </a:prstGeom>
        </p:spPr>
      </p:pic>
      <p:sp>
        <p:nvSpPr>
          <p:cNvPr id="21" name="AutoShape 4"/>
          <p:cNvSpPr/>
          <p:nvPr/>
        </p:nvSpPr>
        <p:spPr>
          <a:xfrm>
            <a:off x="508000" y="1016000"/>
            <a:ext cx="6350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zh-CN" altLang="en-US" sz="3200" b="1"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参考</a:t>
            </a:r>
            <a:r>
              <a:rPr lang="zh-CN" altLang="en-US" sz="3200" b="1"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文献</a:t>
            </a:r>
            <a:endParaRPr lang="zh-CN" altLang="en-US" sz="3200" b="1"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2" name="AutoShape 5"/>
          <p:cNvSpPr/>
          <p:nvPr/>
        </p:nvSpPr>
        <p:spPr>
          <a:xfrm>
            <a:off x="508000" y="2032000"/>
            <a:ext cx="10801985" cy="4467860"/>
          </a:xfrm>
          <a:prstGeom prst="roundRect">
            <a:avLst>
              <a:gd name="adj" fmla="val 0"/>
            </a:avLst>
          </a:prstGeom>
          <a:solidFill>
            <a:srgbClr val="FFFFFF">
              <a:alpha val="95000"/>
            </a:srgbClr>
          </a:solidFill>
          <a:ln w="12700" cap="flat" cmpd="sng">
            <a:solidFill>
              <a:srgbClr val="003D83">
                <a:alpha val="40000"/>
              </a:srgbClr>
            </a:solidFill>
            <a:prstDash val="solid"/>
            <a:round/>
          </a:ln>
        </p:spPr>
        <p:txBody>
          <a:bodyPr vert="horz" wrap="square" lIns="0" tIns="0" rIns="0" bIns="0" rtlCol="0" anchor="ctr" anchorCtr="0"/>
          <a:lstStyle/>
          <a:p>
            <a:pPr marL="179705" indent="0" algn="l" eaLnBrk="1" fontAlgn="auto" latinLnBrk="0" hangingPunct="1">
              <a:lnSpc>
                <a:spcPct val="150000"/>
              </a:lnSpc>
              <a:defRPr/>
            </a:pPr>
            <a:r>
              <a:rPr lang="en-US" altLang="zh-CN" sz="1800">
                <a:solidFill>
                  <a:srgbClr val="000000"/>
                </a:solidFill>
                <a:uFillTx/>
                <a:latin typeface="Times New Roman" panose="02020603050405020304" pitchFamily="18" charset="0"/>
                <a:ea typeface="楷体" panose="02010609060101010101" charset="-122"/>
              </a:rPr>
              <a:t>[1] OECD. OECD Learning Compass 2030[EB/OL]. [2] </a:t>
            </a:r>
            <a:r>
              <a:rPr lang="zh-CN" altLang="en-US" sz="1800">
                <a:solidFill>
                  <a:srgbClr val="000000"/>
                </a:solidFill>
                <a:uFillTx/>
                <a:latin typeface="Times New Roman" panose="02020603050405020304" pitchFamily="18" charset="0"/>
                <a:ea typeface="楷体" panose="02010609060101010101" charset="-122"/>
              </a:rPr>
              <a:t>杨绍清</a:t>
            </a:r>
            <a:r>
              <a:rPr lang="en-US" altLang="zh-CN" sz="1800">
                <a:solidFill>
                  <a:srgbClr val="000000"/>
                </a:solidFill>
                <a:uFillTx/>
                <a:latin typeface="Times New Roman" panose="02020603050405020304" pitchFamily="18" charset="0"/>
                <a:ea typeface="楷体" panose="02010609060101010101" charset="-122"/>
              </a:rPr>
              <a:t>, </a:t>
            </a:r>
            <a:r>
              <a:rPr lang="zh-CN" altLang="en-US" sz="1800">
                <a:solidFill>
                  <a:srgbClr val="000000"/>
                </a:solidFill>
                <a:uFillTx/>
                <a:latin typeface="Times New Roman" panose="02020603050405020304" pitchFamily="18" charset="0"/>
                <a:ea typeface="楷体" panose="02010609060101010101" charset="-122"/>
              </a:rPr>
              <a:t>王文源</a:t>
            </a:r>
            <a:r>
              <a:rPr lang="en-US" altLang="zh-CN" sz="1800">
                <a:solidFill>
                  <a:srgbClr val="000000"/>
                </a:solidFill>
                <a:uFillTx/>
                <a:latin typeface="Times New Roman" panose="02020603050405020304" pitchFamily="18" charset="0"/>
                <a:ea typeface="楷体" panose="02010609060101010101" charset="-122"/>
              </a:rPr>
              <a:t>. </a:t>
            </a:r>
            <a:r>
              <a:rPr lang="zh-CN" altLang="en-US" sz="1800">
                <a:solidFill>
                  <a:srgbClr val="000000"/>
                </a:solidFill>
                <a:uFillTx/>
                <a:latin typeface="Times New Roman" panose="02020603050405020304" pitchFamily="18" charset="0"/>
                <a:ea typeface="楷体" panose="02010609060101010101" charset="-122"/>
              </a:rPr>
              <a:t>基于增强现实技术的沉浸式汉字字形学习系统设计与开发</a:t>
            </a:r>
            <a:r>
              <a:rPr lang="en-US" altLang="zh-CN" sz="1800">
                <a:solidFill>
                  <a:srgbClr val="000000"/>
                </a:solidFill>
                <a:uFillTx/>
                <a:latin typeface="Times New Roman" panose="02020603050405020304" pitchFamily="18" charset="0"/>
                <a:ea typeface="楷体" panose="02010609060101010101" charset="-122"/>
              </a:rPr>
              <a:t>[J]. </a:t>
            </a:r>
            <a:r>
              <a:rPr lang="zh-CN" altLang="en-US" sz="1800">
                <a:solidFill>
                  <a:srgbClr val="000000"/>
                </a:solidFill>
                <a:uFillTx/>
                <a:latin typeface="Times New Roman" panose="02020603050405020304" pitchFamily="18" charset="0"/>
                <a:ea typeface="楷体" panose="02010609060101010101" charset="-122"/>
              </a:rPr>
              <a:t>科学技术创新</a:t>
            </a:r>
            <a:r>
              <a:rPr lang="en-US" altLang="zh-CN" sz="1800">
                <a:solidFill>
                  <a:srgbClr val="000000"/>
                </a:solidFill>
                <a:uFillTx/>
                <a:latin typeface="Times New Roman" panose="02020603050405020304" pitchFamily="18" charset="0"/>
                <a:ea typeface="楷体" panose="02010609060101010101" charset="-122"/>
              </a:rPr>
              <a:t>, 2025(18):101-104.  </a:t>
            </a:r>
            <a:endParaRPr lang="en-US" altLang="zh-CN" sz="1800">
              <a:solidFill>
                <a:srgbClr val="000000"/>
              </a:solidFill>
              <a:uFillTx/>
              <a:latin typeface="Times New Roman" panose="02020603050405020304" pitchFamily="18" charset="0"/>
              <a:ea typeface="楷体" panose="02010609060101010101" charset="-122"/>
            </a:endParaRPr>
          </a:p>
          <a:p>
            <a:pPr marL="179705" indent="0" algn="l" eaLnBrk="1" fontAlgn="auto" latinLnBrk="0" hangingPunct="1">
              <a:lnSpc>
                <a:spcPct val="150000"/>
              </a:lnSpc>
              <a:defRPr/>
            </a:pPr>
            <a:r>
              <a:rPr lang="en-US" altLang="zh-CN" sz="1800">
                <a:solidFill>
                  <a:srgbClr val="000000"/>
                </a:solidFill>
                <a:uFillTx/>
                <a:latin typeface="Times New Roman" panose="02020603050405020304" pitchFamily="18" charset="0"/>
                <a:ea typeface="楷体" panose="02010609060101010101" charset="-122"/>
              </a:rPr>
              <a:t>[2] </a:t>
            </a:r>
            <a:r>
              <a:rPr lang="zh-CN" altLang="en-US" sz="1800">
                <a:solidFill>
                  <a:srgbClr val="000000"/>
                </a:solidFill>
                <a:uFillTx/>
                <a:latin typeface="Times New Roman" panose="02020603050405020304" pitchFamily="18" charset="0"/>
                <a:ea typeface="楷体" panose="02010609060101010101" charset="-122"/>
              </a:rPr>
              <a:t>万昆</a:t>
            </a:r>
            <a:r>
              <a:rPr lang="en-US" altLang="zh-CN" sz="1800">
                <a:solidFill>
                  <a:srgbClr val="000000"/>
                </a:solidFill>
                <a:uFillTx/>
                <a:latin typeface="Times New Roman" panose="02020603050405020304" pitchFamily="18" charset="0"/>
                <a:ea typeface="楷体" panose="02010609060101010101" charset="-122"/>
              </a:rPr>
              <a:t>, </a:t>
            </a:r>
            <a:r>
              <a:rPr lang="zh-CN" altLang="en-US" sz="1800">
                <a:solidFill>
                  <a:srgbClr val="000000"/>
                </a:solidFill>
                <a:uFillTx/>
                <a:latin typeface="Times New Roman" panose="02020603050405020304" pitchFamily="18" charset="0"/>
                <a:ea typeface="楷体" panose="02010609060101010101" charset="-122"/>
              </a:rPr>
              <a:t>李建生</a:t>
            </a:r>
            <a:r>
              <a:rPr lang="en-US" altLang="zh-CN" sz="1800">
                <a:solidFill>
                  <a:srgbClr val="000000"/>
                </a:solidFill>
                <a:uFillTx/>
                <a:latin typeface="Times New Roman" panose="02020603050405020304" pitchFamily="18" charset="0"/>
                <a:ea typeface="楷体" panose="02010609060101010101" charset="-122"/>
              </a:rPr>
              <a:t>, </a:t>
            </a:r>
            <a:r>
              <a:rPr lang="zh-CN" altLang="en-US" sz="1800">
                <a:solidFill>
                  <a:srgbClr val="000000"/>
                </a:solidFill>
                <a:uFillTx/>
                <a:latin typeface="Times New Roman" panose="02020603050405020304" pitchFamily="18" charset="0"/>
                <a:ea typeface="楷体" panose="02010609060101010101" charset="-122"/>
              </a:rPr>
              <a:t>李荣辉</a:t>
            </a:r>
            <a:r>
              <a:rPr lang="en-US" altLang="zh-CN" sz="1800">
                <a:solidFill>
                  <a:srgbClr val="000000"/>
                </a:solidFill>
                <a:uFillTx/>
                <a:latin typeface="Times New Roman" panose="02020603050405020304" pitchFamily="18" charset="0"/>
                <a:ea typeface="楷体" panose="02010609060101010101" charset="-122"/>
              </a:rPr>
              <a:t>. </a:t>
            </a:r>
            <a:r>
              <a:rPr lang="zh-CN" altLang="en-US" sz="1800">
                <a:solidFill>
                  <a:srgbClr val="000000"/>
                </a:solidFill>
                <a:uFillTx/>
                <a:latin typeface="Times New Roman" panose="02020603050405020304" pitchFamily="18" charset="0"/>
                <a:ea typeface="楷体" panose="02010609060101010101" charset="-122"/>
              </a:rPr>
              <a:t>全息技术及其教育应用前瞻</a:t>
            </a:r>
            <a:r>
              <a:rPr lang="en-US" altLang="zh-CN" sz="1800">
                <a:solidFill>
                  <a:srgbClr val="000000"/>
                </a:solidFill>
                <a:uFillTx/>
                <a:latin typeface="Times New Roman" panose="02020603050405020304" pitchFamily="18" charset="0"/>
                <a:ea typeface="楷体" panose="02010609060101010101" charset="-122"/>
              </a:rPr>
              <a:t>——</a:t>
            </a:r>
            <a:r>
              <a:rPr lang="zh-CN" altLang="en-US" sz="1800">
                <a:solidFill>
                  <a:srgbClr val="000000"/>
                </a:solidFill>
                <a:uFillTx/>
                <a:latin typeface="Times New Roman" panose="02020603050405020304" pitchFamily="18" charset="0"/>
                <a:ea typeface="楷体" panose="02010609060101010101" charset="-122"/>
              </a:rPr>
              <a:t>兼论未来学习环境的发展</a:t>
            </a:r>
            <a:r>
              <a:rPr lang="en-US" altLang="zh-CN" sz="1800">
                <a:solidFill>
                  <a:srgbClr val="000000"/>
                </a:solidFill>
                <a:uFillTx/>
                <a:latin typeface="Times New Roman" panose="02020603050405020304" pitchFamily="18" charset="0"/>
                <a:ea typeface="楷体" panose="02010609060101010101" charset="-122"/>
              </a:rPr>
              <a:t>[J]. </a:t>
            </a:r>
            <a:r>
              <a:rPr lang="zh-CN" altLang="en-US" sz="1800">
                <a:solidFill>
                  <a:srgbClr val="000000"/>
                </a:solidFill>
                <a:uFillTx/>
                <a:latin typeface="Times New Roman" panose="02020603050405020304" pitchFamily="18" charset="0"/>
                <a:ea typeface="楷体" panose="02010609060101010101" charset="-122"/>
              </a:rPr>
              <a:t>远程教育杂志</a:t>
            </a:r>
            <a:r>
              <a:rPr lang="en-US" altLang="zh-CN" sz="1800">
                <a:solidFill>
                  <a:srgbClr val="000000"/>
                </a:solidFill>
                <a:uFillTx/>
                <a:latin typeface="Times New Roman" panose="02020603050405020304" pitchFamily="18" charset="0"/>
                <a:ea typeface="楷体" panose="02010609060101010101" charset="-122"/>
              </a:rPr>
              <a:t>, 2020(6):35-40.  </a:t>
            </a:r>
            <a:endParaRPr lang="en-US" altLang="zh-CN" sz="1800">
              <a:solidFill>
                <a:srgbClr val="000000"/>
              </a:solidFill>
              <a:uFillTx/>
              <a:latin typeface="Times New Roman" panose="02020603050405020304" pitchFamily="18" charset="0"/>
              <a:ea typeface="楷体" panose="02010609060101010101" charset="-122"/>
            </a:endParaRPr>
          </a:p>
          <a:p>
            <a:pPr marL="179705" indent="0" algn="l" eaLnBrk="1" fontAlgn="auto" latinLnBrk="0" hangingPunct="1">
              <a:lnSpc>
                <a:spcPct val="150000"/>
              </a:lnSpc>
              <a:defRPr/>
            </a:pPr>
            <a:r>
              <a:rPr lang="en-US" altLang="zh-CN" sz="1800">
                <a:solidFill>
                  <a:srgbClr val="000000"/>
                </a:solidFill>
                <a:uFillTx/>
                <a:latin typeface="Times New Roman" panose="02020603050405020304" pitchFamily="18" charset="0"/>
                <a:ea typeface="楷体" panose="02010609060101010101" charset="-122"/>
              </a:rPr>
              <a:t>[3] </a:t>
            </a:r>
            <a:r>
              <a:rPr lang="zh-CN" altLang="en-US" sz="1800">
                <a:solidFill>
                  <a:srgbClr val="000000"/>
                </a:solidFill>
                <a:uFillTx/>
                <a:latin typeface="Times New Roman" panose="02020603050405020304" pitchFamily="18" charset="0"/>
                <a:ea typeface="楷体" panose="02010609060101010101" charset="-122"/>
              </a:rPr>
              <a:t>周宇</a:t>
            </a:r>
            <a:r>
              <a:rPr lang="en-US" altLang="zh-CN" sz="1800">
                <a:solidFill>
                  <a:srgbClr val="000000"/>
                </a:solidFill>
                <a:uFillTx/>
                <a:latin typeface="Times New Roman" panose="02020603050405020304" pitchFamily="18" charset="0"/>
                <a:ea typeface="楷体" panose="02010609060101010101" charset="-122"/>
              </a:rPr>
              <a:t>, </a:t>
            </a:r>
            <a:r>
              <a:rPr lang="zh-CN" altLang="en-US" sz="1800">
                <a:solidFill>
                  <a:srgbClr val="000000"/>
                </a:solidFill>
                <a:uFillTx/>
                <a:latin typeface="Times New Roman" panose="02020603050405020304" pitchFamily="18" charset="0"/>
                <a:ea typeface="楷体" panose="02010609060101010101" charset="-122"/>
              </a:rPr>
              <a:t>张紫徽</a:t>
            </a:r>
            <a:r>
              <a:rPr lang="en-US" altLang="zh-CN" sz="1800">
                <a:solidFill>
                  <a:srgbClr val="000000"/>
                </a:solidFill>
                <a:uFillTx/>
                <a:latin typeface="Times New Roman" panose="02020603050405020304" pitchFamily="18" charset="0"/>
                <a:ea typeface="楷体" panose="02010609060101010101" charset="-122"/>
              </a:rPr>
              <a:t>, </a:t>
            </a:r>
            <a:r>
              <a:rPr lang="zh-CN" altLang="en-US" sz="1800">
                <a:solidFill>
                  <a:srgbClr val="000000"/>
                </a:solidFill>
                <a:uFillTx/>
                <a:latin typeface="Times New Roman" panose="02020603050405020304" pitchFamily="18" charset="0"/>
                <a:ea typeface="楷体" panose="02010609060101010101" charset="-122"/>
              </a:rPr>
              <a:t>洪波</a:t>
            </a:r>
            <a:r>
              <a:rPr lang="en-US" altLang="zh-CN" sz="1800">
                <a:solidFill>
                  <a:srgbClr val="000000"/>
                </a:solidFill>
                <a:uFillTx/>
                <a:latin typeface="Times New Roman" panose="02020603050405020304" pitchFamily="18" charset="0"/>
                <a:ea typeface="楷体" panose="02010609060101010101" charset="-122"/>
              </a:rPr>
              <a:t>, </a:t>
            </a:r>
            <a:r>
              <a:rPr lang="zh-CN" altLang="en-US" sz="1800">
                <a:solidFill>
                  <a:srgbClr val="000000"/>
                </a:solidFill>
                <a:uFillTx/>
                <a:latin typeface="Times New Roman" panose="02020603050405020304" pitchFamily="18" charset="0"/>
                <a:ea typeface="楷体" panose="02010609060101010101" charset="-122"/>
              </a:rPr>
              <a:t>等</a:t>
            </a:r>
            <a:r>
              <a:rPr lang="en-US" altLang="zh-CN" sz="1800">
                <a:solidFill>
                  <a:srgbClr val="000000"/>
                </a:solidFill>
                <a:uFillTx/>
                <a:latin typeface="Times New Roman" panose="02020603050405020304" pitchFamily="18" charset="0"/>
                <a:ea typeface="楷体" panose="02010609060101010101" charset="-122"/>
              </a:rPr>
              <a:t>. AI</a:t>
            </a:r>
            <a:r>
              <a:rPr lang="zh-CN" altLang="en-US" sz="1800">
                <a:solidFill>
                  <a:srgbClr val="000000"/>
                </a:solidFill>
                <a:uFillTx/>
                <a:latin typeface="Times New Roman" panose="02020603050405020304" pitchFamily="18" charset="0"/>
                <a:ea typeface="楷体" panose="02010609060101010101" charset="-122"/>
              </a:rPr>
              <a:t>时代高校教学新范式的构建与实践</a:t>
            </a:r>
            <a:r>
              <a:rPr lang="en-US" altLang="zh-CN" sz="1800">
                <a:solidFill>
                  <a:srgbClr val="000000"/>
                </a:solidFill>
                <a:uFillTx/>
                <a:latin typeface="Times New Roman" panose="02020603050405020304" pitchFamily="18" charset="0"/>
                <a:ea typeface="楷体" panose="02010609060101010101" charset="-122"/>
              </a:rPr>
              <a:t>——</a:t>
            </a:r>
            <a:r>
              <a:rPr lang="zh-CN" altLang="en-US" sz="1800">
                <a:solidFill>
                  <a:srgbClr val="000000"/>
                </a:solidFill>
                <a:uFillTx/>
                <a:latin typeface="Times New Roman" panose="02020603050405020304" pitchFamily="18" charset="0"/>
                <a:ea typeface="楷体" panose="02010609060101010101" charset="-122"/>
              </a:rPr>
              <a:t>以浙江大学为例</a:t>
            </a:r>
            <a:r>
              <a:rPr lang="en-US" altLang="zh-CN" sz="1800">
                <a:solidFill>
                  <a:srgbClr val="000000"/>
                </a:solidFill>
                <a:uFillTx/>
                <a:latin typeface="Times New Roman" panose="02020603050405020304" pitchFamily="18" charset="0"/>
                <a:ea typeface="楷体" panose="02010609060101010101" charset="-122"/>
              </a:rPr>
              <a:t>[J]. </a:t>
            </a:r>
            <a:r>
              <a:rPr lang="zh-CN" altLang="en-US" sz="1800">
                <a:solidFill>
                  <a:srgbClr val="000000"/>
                </a:solidFill>
                <a:uFillTx/>
                <a:latin typeface="Times New Roman" panose="02020603050405020304" pitchFamily="18" charset="0"/>
                <a:ea typeface="楷体" panose="02010609060101010101" charset="-122"/>
              </a:rPr>
              <a:t>现代教育技术</a:t>
            </a:r>
            <a:r>
              <a:rPr lang="en-US" altLang="zh-CN" sz="1800">
                <a:solidFill>
                  <a:srgbClr val="000000"/>
                </a:solidFill>
                <a:uFillTx/>
                <a:latin typeface="Times New Roman" panose="02020603050405020304" pitchFamily="18" charset="0"/>
                <a:ea typeface="楷体" panose="02010609060101010101" charset="-122"/>
              </a:rPr>
              <a:t>, 2025(10):108-117.  </a:t>
            </a:r>
            <a:endParaRPr lang="en-US" altLang="zh-CN" sz="1800">
              <a:solidFill>
                <a:srgbClr val="000000"/>
              </a:solidFill>
              <a:uFillTx/>
              <a:latin typeface="Times New Roman" panose="02020603050405020304" pitchFamily="18" charset="0"/>
              <a:ea typeface="楷体" panose="02010609060101010101" charset="-122"/>
            </a:endParaRPr>
          </a:p>
          <a:p>
            <a:pPr marL="179705" indent="0" algn="l" eaLnBrk="1" fontAlgn="auto" latinLnBrk="0" hangingPunct="1">
              <a:lnSpc>
                <a:spcPct val="150000"/>
              </a:lnSpc>
              <a:defRPr/>
            </a:pPr>
            <a:r>
              <a:rPr lang="en-US" altLang="zh-CN" sz="1800">
                <a:solidFill>
                  <a:srgbClr val="000000"/>
                </a:solidFill>
                <a:uFillTx/>
                <a:latin typeface="Times New Roman" panose="02020603050405020304" pitchFamily="18" charset="0"/>
                <a:ea typeface="楷体" panose="02010609060101010101" charset="-122"/>
              </a:rPr>
              <a:t>[4] </a:t>
            </a:r>
            <a:r>
              <a:rPr lang="zh-CN" altLang="en-US" sz="1800">
                <a:solidFill>
                  <a:srgbClr val="000000"/>
                </a:solidFill>
                <a:uFillTx/>
                <a:latin typeface="Times New Roman" panose="02020603050405020304" pitchFamily="18" charset="0"/>
                <a:ea typeface="楷体" panose="02010609060101010101" charset="-122"/>
              </a:rPr>
              <a:t>李玉玲</a:t>
            </a:r>
            <a:r>
              <a:rPr lang="en-US" altLang="zh-CN" sz="1800">
                <a:solidFill>
                  <a:srgbClr val="000000"/>
                </a:solidFill>
                <a:uFillTx/>
                <a:latin typeface="Times New Roman" panose="02020603050405020304" pitchFamily="18" charset="0"/>
                <a:ea typeface="楷体" panose="02010609060101010101" charset="-122"/>
              </a:rPr>
              <a:t>. </a:t>
            </a:r>
            <a:r>
              <a:rPr lang="zh-CN" altLang="en-US" sz="1800">
                <a:solidFill>
                  <a:srgbClr val="000000"/>
                </a:solidFill>
                <a:uFillTx/>
                <a:latin typeface="Times New Roman" panose="02020603050405020304" pitchFamily="18" charset="0"/>
                <a:ea typeface="楷体" panose="02010609060101010101" charset="-122"/>
              </a:rPr>
              <a:t>基于人工智能和物联网技术的智慧教室建设模式研究</a:t>
            </a:r>
            <a:r>
              <a:rPr lang="en-US" altLang="zh-CN" sz="1800">
                <a:solidFill>
                  <a:srgbClr val="000000"/>
                </a:solidFill>
                <a:uFillTx/>
                <a:latin typeface="Times New Roman" panose="02020603050405020304" pitchFamily="18" charset="0"/>
                <a:ea typeface="楷体" panose="02010609060101010101" charset="-122"/>
              </a:rPr>
              <a:t>[J]. </a:t>
            </a:r>
            <a:r>
              <a:rPr lang="zh-CN" altLang="en-US" sz="1800">
                <a:solidFill>
                  <a:srgbClr val="000000"/>
                </a:solidFill>
                <a:uFillTx/>
                <a:latin typeface="Times New Roman" panose="02020603050405020304" pitchFamily="18" charset="0"/>
                <a:ea typeface="楷体" panose="02010609060101010101" charset="-122"/>
              </a:rPr>
              <a:t>中国现代教育装备</a:t>
            </a:r>
            <a:r>
              <a:rPr lang="en-US" altLang="zh-CN" sz="1800">
                <a:solidFill>
                  <a:srgbClr val="000000"/>
                </a:solidFill>
                <a:uFillTx/>
                <a:latin typeface="Times New Roman" panose="02020603050405020304" pitchFamily="18" charset="0"/>
                <a:ea typeface="楷体" panose="02010609060101010101" charset="-122"/>
              </a:rPr>
              <a:t>, 2025(18):8-13.  </a:t>
            </a:r>
            <a:endParaRPr lang="en-US" altLang="zh-CN" sz="1800">
              <a:solidFill>
                <a:srgbClr val="000000"/>
              </a:solidFill>
              <a:uFillTx/>
              <a:latin typeface="Times New Roman" panose="02020603050405020304" pitchFamily="18" charset="0"/>
              <a:ea typeface="楷体" panose="02010609060101010101" charset="-122"/>
            </a:endParaRPr>
          </a:p>
          <a:p>
            <a:pPr marL="179705" indent="0" algn="l" eaLnBrk="1" fontAlgn="auto" latinLnBrk="0" hangingPunct="1">
              <a:lnSpc>
                <a:spcPct val="150000"/>
              </a:lnSpc>
              <a:defRPr/>
            </a:pPr>
            <a:r>
              <a:rPr lang="en-US" altLang="zh-CN" sz="1800">
                <a:solidFill>
                  <a:srgbClr val="000000"/>
                </a:solidFill>
                <a:uFillTx/>
                <a:latin typeface="Times New Roman" panose="02020603050405020304" pitchFamily="18" charset="0"/>
                <a:ea typeface="楷体" panose="02010609060101010101" charset="-122"/>
              </a:rPr>
              <a:t>[5] </a:t>
            </a:r>
            <a:r>
              <a:rPr lang="zh-CN" altLang="en-US" sz="1800">
                <a:solidFill>
                  <a:srgbClr val="000000"/>
                </a:solidFill>
                <a:uFillTx/>
                <a:latin typeface="Times New Roman" panose="02020603050405020304" pitchFamily="18" charset="0"/>
                <a:ea typeface="楷体" panose="02010609060101010101" charset="-122"/>
              </a:rPr>
              <a:t>北京邮电大学</a:t>
            </a:r>
            <a:r>
              <a:rPr lang="en-US" altLang="zh-CN" sz="1800">
                <a:solidFill>
                  <a:srgbClr val="000000"/>
                </a:solidFill>
                <a:uFillTx/>
                <a:latin typeface="Times New Roman" panose="02020603050405020304" pitchFamily="18" charset="0"/>
                <a:ea typeface="楷体" panose="02010609060101010101" charset="-122"/>
              </a:rPr>
              <a:t>. </a:t>
            </a:r>
            <a:r>
              <a:rPr lang="zh-CN" altLang="en-US" sz="1800">
                <a:solidFill>
                  <a:srgbClr val="000000"/>
                </a:solidFill>
                <a:uFillTx/>
                <a:latin typeface="Times New Roman" panose="02020603050405020304" pitchFamily="18" charset="0"/>
                <a:ea typeface="楷体" panose="02010609060101010101" charset="-122"/>
              </a:rPr>
              <a:t>未来学习大楼建设白皮书</a:t>
            </a:r>
            <a:r>
              <a:rPr lang="en-US" altLang="zh-CN" sz="1800">
                <a:solidFill>
                  <a:srgbClr val="000000"/>
                </a:solidFill>
                <a:uFillTx/>
                <a:latin typeface="Times New Roman" panose="02020603050405020304" pitchFamily="18" charset="0"/>
                <a:ea typeface="楷体" panose="02010609060101010101" charset="-122"/>
              </a:rPr>
              <a:t>[EB/OL]. 2025.  </a:t>
            </a:r>
            <a:endParaRPr lang="en-US" altLang="zh-CN" sz="1800">
              <a:solidFill>
                <a:srgbClr val="000000"/>
              </a:solidFill>
              <a:uFillTx/>
              <a:latin typeface="Times New Roman" panose="02020603050405020304" pitchFamily="18" charset="0"/>
              <a:ea typeface="楷体" panose="02010609060101010101" charset="-122"/>
            </a:endParaRPr>
          </a:p>
          <a:p>
            <a:pPr marL="179705" indent="0" algn="l" eaLnBrk="1" fontAlgn="auto" latinLnBrk="0" hangingPunct="1">
              <a:lnSpc>
                <a:spcPct val="150000"/>
              </a:lnSpc>
              <a:defRPr/>
            </a:pPr>
            <a:r>
              <a:rPr lang="en-US" altLang="zh-CN" sz="1800">
                <a:solidFill>
                  <a:srgbClr val="000000"/>
                </a:solidFill>
                <a:uFillTx/>
                <a:latin typeface="Times New Roman" panose="02020603050405020304" pitchFamily="18" charset="0"/>
                <a:ea typeface="楷体" panose="02010609060101010101" charset="-122"/>
              </a:rPr>
              <a:t>[6] </a:t>
            </a:r>
            <a:r>
              <a:rPr lang="zh-CN" altLang="en-US" sz="1800">
                <a:solidFill>
                  <a:srgbClr val="000000"/>
                </a:solidFill>
                <a:uFillTx/>
                <a:latin typeface="Times New Roman" panose="02020603050405020304" pitchFamily="18" charset="0"/>
                <a:ea typeface="楷体" panose="02010609060101010101" charset="-122"/>
              </a:rPr>
              <a:t>上海交通大学</a:t>
            </a:r>
            <a:r>
              <a:rPr lang="en-US" altLang="zh-CN" sz="1800">
                <a:solidFill>
                  <a:srgbClr val="000000"/>
                </a:solidFill>
                <a:uFillTx/>
                <a:latin typeface="Times New Roman" panose="02020603050405020304" pitchFamily="18" charset="0"/>
                <a:ea typeface="楷体" panose="02010609060101010101" charset="-122"/>
              </a:rPr>
              <a:t>. </a:t>
            </a:r>
            <a:r>
              <a:rPr lang="zh-CN" altLang="en-US" sz="1800">
                <a:solidFill>
                  <a:srgbClr val="000000"/>
                </a:solidFill>
                <a:uFillTx/>
                <a:latin typeface="Times New Roman" panose="02020603050405020304" pitchFamily="18" charset="0"/>
                <a:ea typeface="楷体" panose="02010609060101010101" charset="-122"/>
              </a:rPr>
              <a:t>致远书院具身智能未来学习中心典型案例</a:t>
            </a:r>
            <a:r>
              <a:rPr lang="en-US" altLang="zh-CN" sz="1800">
                <a:solidFill>
                  <a:srgbClr val="000000"/>
                </a:solidFill>
                <a:uFillTx/>
                <a:latin typeface="Times New Roman" panose="02020603050405020304" pitchFamily="18" charset="0"/>
                <a:ea typeface="楷体" panose="02010609060101010101" charset="-122"/>
              </a:rPr>
              <a:t>[EB/OL]. </a:t>
            </a:r>
            <a:r>
              <a:rPr lang="zh-CN" altLang="en-US" sz="1800">
                <a:solidFill>
                  <a:srgbClr val="000000"/>
                </a:solidFill>
                <a:uFillTx/>
                <a:latin typeface="Times New Roman" panose="02020603050405020304" pitchFamily="18" charset="0"/>
                <a:ea typeface="楷体" panose="02010609060101010101" charset="-122"/>
              </a:rPr>
              <a:t>中国高等教育学会</a:t>
            </a:r>
            <a:r>
              <a:rPr lang="en-US" altLang="zh-CN" sz="1800">
                <a:solidFill>
                  <a:srgbClr val="000000"/>
                </a:solidFill>
                <a:uFillTx/>
                <a:latin typeface="Times New Roman" panose="02020603050405020304" pitchFamily="18" charset="0"/>
                <a:ea typeface="楷体" panose="02010609060101010101" charset="-122"/>
              </a:rPr>
              <a:t>, 2025.  </a:t>
            </a:r>
            <a:endParaRPr lang="en-US" altLang="zh-CN" sz="1800">
              <a:solidFill>
                <a:srgbClr val="000000"/>
              </a:solidFill>
              <a:uFillTx/>
              <a:latin typeface="Times New Roman" panose="02020603050405020304" pitchFamily="18" charset="0"/>
              <a:ea typeface="楷体" panose="02010609060101010101" charset="-122"/>
            </a:endParaRPr>
          </a:p>
          <a:p>
            <a:pPr marL="179705" indent="0" algn="l" eaLnBrk="1" fontAlgn="auto" latinLnBrk="0" hangingPunct="1">
              <a:lnSpc>
                <a:spcPct val="150000"/>
              </a:lnSpc>
              <a:defRPr/>
            </a:pPr>
            <a:r>
              <a:rPr lang="en-US" altLang="zh-CN" sz="1800">
                <a:solidFill>
                  <a:srgbClr val="000000"/>
                </a:solidFill>
                <a:uFillTx/>
                <a:latin typeface="Times New Roman" panose="02020603050405020304" pitchFamily="18" charset="0"/>
                <a:ea typeface="楷体" panose="02010609060101010101" charset="-122"/>
              </a:rPr>
              <a:t>[7] </a:t>
            </a:r>
            <a:r>
              <a:rPr lang="zh-CN" altLang="en-US" sz="1800">
                <a:solidFill>
                  <a:srgbClr val="000000"/>
                </a:solidFill>
                <a:uFillTx/>
                <a:latin typeface="Times New Roman" panose="02020603050405020304" pitchFamily="18" charset="0"/>
                <a:ea typeface="楷体" panose="02010609060101010101" charset="-122"/>
              </a:rPr>
              <a:t>重庆交通大学</a:t>
            </a:r>
            <a:r>
              <a:rPr lang="en-US" altLang="zh-CN" sz="1800">
                <a:solidFill>
                  <a:srgbClr val="000000"/>
                </a:solidFill>
                <a:uFillTx/>
                <a:latin typeface="Times New Roman" panose="02020603050405020304" pitchFamily="18" charset="0"/>
                <a:ea typeface="楷体" panose="02010609060101010101" charset="-122"/>
              </a:rPr>
              <a:t>. “</a:t>
            </a:r>
            <a:r>
              <a:rPr lang="zh-CN" altLang="en-US" sz="1800">
                <a:solidFill>
                  <a:srgbClr val="000000"/>
                </a:solidFill>
                <a:uFillTx/>
                <a:latin typeface="Times New Roman" panose="02020603050405020304" pitchFamily="18" charset="0"/>
                <a:ea typeface="楷体" panose="02010609060101010101" charset="-122"/>
              </a:rPr>
              <a:t>未来飞船</a:t>
            </a:r>
            <a:r>
              <a:rPr lang="en-US" altLang="zh-CN" sz="1800">
                <a:solidFill>
                  <a:srgbClr val="000000"/>
                </a:solidFill>
                <a:uFillTx/>
                <a:latin typeface="Times New Roman" panose="02020603050405020304" pitchFamily="18" charset="0"/>
                <a:ea typeface="楷体" panose="02010609060101010101" charset="-122"/>
              </a:rPr>
              <a:t>”</a:t>
            </a:r>
            <a:r>
              <a:rPr lang="zh-CN" altLang="en-US" sz="1800">
                <a:solidFill>
                  <a:srgbClr val="000000"/>
                </a:solidFill>
                <a:uFillTx/>
                <a:latin typeface="Times New Roman" panose="02020603050405020304" pitchFamily="18" charset="0"/>
                <a:ea typeface="楷体" panose="02010609060101010101" charset="-122"/>
              </a:rPr>
              <a:t>智慧教育中心建设方案</a:t>
            </a:r>
            <a:r>
              <a:rPr lang="en-US" altLang="zh-CN" sz="1800">
                <a:solidFill>
                  <a:srgbClr val="000000"/>
                </a:solidFill>
                <a:uFillTx/>
                <a:latin typeface="Times New Roman" panose="02020603050405020304" pitchFamily="18" charset="0"/>
                <a:ea typeface="楷体" panose="02010609060101010101" charset="-122"/>
              </a:rPr>
              <a:t>[EB/OL]. 2025.</a:t>
            </a:r>
            <a:endParaRPr lang="en-US" altLang="zh-CN" sz="1800">
              <a:solidFill>
                <a:srgbClr val="000000"/>
              </a:solidFill>
              <a:uFillTx/>
              <a:latin typeface="Times New Roman" panose="02020603050405020304" pitchFamily="18" charset="0"/>
              <a:ea typeface="楷体" panose="02010609060101010101"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4" name="Group 3"/>
          <p:cNvGrpSpPr/>
          <p:nvPr/>
        </p:nvGrpSpPr>
        <p:grpSpPr>
          <a:xfrm>
            <a:off x="304548" y="226429"/>
            <a:ext cx="11627644" cy="6322649"/>
            <a:chOff x="0" y="0"/>
            <a:chExt cx="19130303" cy="10402296"/>
          </a:xfrm>
        </p:grpSpPr>
        <p:sp>
          <p:nvSpPr>
            <p:cNvPr id="35" name="Freeform 4"/>
            <p:cNvSpPr/>
            <p:nvPr/>
          </p:nvSpPr>
          <p:spPr>
            <a:xfrm>
              <a:off x="0" y="0"/>
              <a:ext cx="19131573" cy="10403567"/>
            </a:xfrm>
            <a:custGeom>
              <a:avLst/>
              <a:gdLst/>
              <a:ahLst/>
              <a:cxnLst/>
              <a:rect l="l" t="t" r="r" b="b"/>
              <a:pathLst>
                <a:path w="19131573" h="10403567">
                  <a:moveTo>
                    <a:pt x="4001573" y="10296886"/>
                  </a:moveTo>
                  <a:lnTo>
                    <a:pt x="14981465" y="10296886"/>
                  </a:lnTo>
                  <a:lnTo>
                    <a:pt x="14981465" y="10322286"/>
                  </a:lnTo>
                  <a:lnTo>
                    <a:pt x="4001573" y="10322286"/>
                  </a:lnTo>
                  <a:lnTo>
                    <a:pt x="4001573" y="10296886"/>
                  </a:lnTo>
                  <a:close/>
                  <a:moveTo>
                    <a:pt x="4001573" y="10218146"/>
                  </a:moveTo>
                  <a:lnTo>
                    <a:pt x="14981465" y="10218146"/>
                  </a:lnTo>
                  <a:lnTo>
                    <a:pt x="14981465" y="10243546"/>
                  </a:lnTo>
                  <a:lnTo>
                    <a:pt x="4001573" y="10243546"/>
                  </a:lnTo>
                  <a:lnTo>
                    <a:pt x="4001573" y="10218146"/>
                  </a:lnTo>
                  <a:close/>
                  <a:moveTo>
                    <a:pt x="4001573" y="10376896"/>
                  </a:moveTo>
                  <a:lnTo>
                    <a:pt x="14981465" y="10376896"/>
                  </a:lnTo>
                  <a:lnTo>
                    <a:pt x="14981465" y="10402296"/>
                  </a:lnTo>
                  <a:lnTo>
                    <a:pt x="4001573" y="10402296"/>
                  </a:lnTo>
                  <a:lnTo>
                    <a:pt x="4001573" y="10376896"/>
                  </a:lnTo>
                  <a:close/>
                  <a:moveTo>
                    <a:pt x="43180" y="10376896"/>
                  </a:moveTo>
                  <a:lnTo>
                    <a:pt x="97790" y="10322286"/>
                  </a:lnTo>
                  <a:lnTo>
                    <a:pt x="4001573" y="10322286"/>
                  </a:lnTo>
                  <a:lnTo>
                    <a:pt x="4001573" y="10296886"/>
                  </a:lnTo>
                  <a:lnTo>
                    <a:pt x="123190" y="10296886"/>
                  </a:lnTo>
                  <a:lnTo>
                    <a:pt x="177800" y="10242276"/>
                  </a:lnTo>
                  <a:lnTo>
                    <a:pt x="4001573" y="10242276"/>
                  </a:lnTo>
                  <a:lnTo>
                    <a:pt x="4001573" y="10216876"/>
                  </a:lnTo>
                  <a:lnTo>
                    <a:pt x="185420" y="10216876"/>
                  </a:lnTo>
                  <a:lnTo>
                    <a:pt x="185420" y="7985802"/>
                  </a:lnTo>
                  <a:lnTo>
                    <a:pt x="160020" y="7985802"/>
                  </a:lnTo>
                  <a:lnTo>
                    <a:pt x="160020" y="10224496"/>
                  </a:lnTo>
                  <a:lnTo>
                    <a:pt x="105410" y="10279107"/>
                  </a:lnTo>
                  <a:lnTo>
                    <a:pt x="105410" y="7988605"/>
                  </a:lnTo>
                  <a:lnTo>
                    <a:pt x="80010" y="7988605"/>
                  </a:lnTo>
                  <a:lnTo>
                    <a:pt x="80010" y="10305776"/>
                  </a:lnTo>
                  <a:lnTo>
                    <a:pt x="25400" y="10359117"/>
                  </a:lnTo>
                  <a:lnTo>
                    <a:pt x="25400" y="7988605"/>
                  </a:lnTo>
                  <a:lnTo>
                    <a:pt x="0" y="7988605"/>
                  </a:lnTo>
                  <a:lnTo>
                    <a:pt x="0" y="10390867"/>
                  </a:lnTo>
                  <a:cubicBezTo>
                    <a:pt x="0" y="10398487"/>
                    <a:pt x="5080" y="10403567"/>
                    <a:pt x="12700" y="10403567"/>
                  </a:cubicBezTo>
                  <a:lnTo>
                    <a:pt x="4001573" y="10403567"/>
                  </a:lnTo>
                  <a:lnTo>
                    <a:pt x="4001573" y="10378167"/>
                  </a:lnTo>
                  <a:lnTo>
                    <a:pt x="43180" y="10378167"/>
                  </a:lnTo>
                  <a:lnTo>
                    <a:pt x="43180" y="10376897"/>
                  </a:lnTo>
                  <a:close/>
                  <a:moveTo>
                    <a:pt x="25400" y="43180"/>
                  </a:moveTo>
                  <a:lnTo>
                    <a:pt x="80010" y="97790"/>
                  </a:lnTo>
                  <a:lnTo>
                    <a:pt x="80010" y="2497562"/>
                  </a:lnTo>
                  <a:lnTo>
                    <a:pt x="105410" y="2497562"/>
                  </a:lnTo>
                  <a:lnTo>
                    <a:pt x="105410" y="123190"/>
                  </a:lnTo>
                  <a:lnTo>
                    <a:pt x="160020" y="177800"/>
                  </a:lnTo>
                  <a:lnTo>
                    <a:pt x="160020" y="2497562"/>
                  </a:lnTo>
                  <a:lnTo>
                    <a:pt x="185420" y="2497562"/>
                  </a:lnTo>
                  <a:lnTo>
                    <a:pt x="185420" y="185420"/>
                  </a:lnTo>
                  <a:lnTo>
                    <a:pt x="4001573" y="185420"/>
                  </a:lnTo>
                  <a:lnTo>
                    <a:pt x="4001573" y="160020"/>
                  </a:lnTo>
                  <a:lnTo>
                    <a:pt x="176530" y="160020"/>
                  </a:lnTo>
                  <a:lnTo>
                    <a:pt x="123190" y="105410"/>
                  </a:lnTo>
                  <a:lnTo>
                    <a:pt x="4001573" y="105410"/>
                  </a:lnTo>
                  <a:lnTo>
                    <a:pt x="4001573" y="80010"/>
                  </a:lnTo>
                  <a:lnTo>
                    <a:pt x="97790" y="80010"/>
                  </a:lnTo>
                  <a:lnTo>
                    <a:pt x="43180" y="25400"/>
                  </a:lnTo>
                  <a:lnTo>
                    <a:pt x="3995971" y="25400"/>
                  </a:lnTo>
                  <a:lnTo>
                    <a:pt x="3995971" y="0"/>
                  </a:lnTo>
                  <a:lnTo>
                    <a:pt x="12700" y="0"/>
                  </a:lnTo>
                  <a:cubicBezTo>
                    <a:pt x="5080" y="0"/>
                    <a:pt x="0" y="5080"/>
                    <a:pt x="0" y="12700"/>
                  </a:cubicBezTo>
                  <a:lnTo>
                    <a:pt x="0" y="2497562"/>
                  </a:lnTo>
                  <a:lnTo>
                    <a:pt x="25400" y="2497562"/>
                  </a:lnTo>
                  <a:lnTo>
                    <a:pt x="25400" y="43180"/>
                  </a:lnTo>
                  <a:close/>
                  <a:moveTo>
                    <a:pt x="19104904" y="10359117"/>
                  </a:moveTo>
                  <a:lnTo>
                    <a:pt x="19050293" y="10304507"/>
                  </a:lnTo>
                  <a:lnTo>
                    <a:pt x="19050293" y="7988605"/>
                  </a:lnTo>
                  <a:lnTo>
                    <a:pt x="19024893" y="7988605"/>
                  </a:lnTo>
                  <a:lnTo>
                    <a:pt x="19024893" y="10280376"/>
                  </a:lnTo>
                  <a:lnTo>
                    <a:pt x="18970282" y="10225767"/>
                  </a:lnTo>
                  <a:lnTo>
                    <a:pt x="18970282" y="7988605"/>
                  </a:lnTo>
                  <a:lnTo>
                    <a:pt x="18944882" y="7988605"/>
                  </a:lnTo>
                  <a:lnTo>
                    <a:pt x="18944882" y="10218147"/>
                  </a:lnTo>
                  <a:lnTo>
                    <a:pt x="14975863" y="10218147"/>
                  </a:lnTo>
                  <a:lnTo>
                    <a:pt x="14975863" y="10243547"/>
                  </a:lnTo>
                  <a:lnTo>
                    <a:pt x="18952504" y="10243547"/>
                  </a:lnTo>
                  <a:lnTo>
                    <a:pt x="19007113" y="10298157"/>
                  </a:lnTo>
                  <a:lnTo>
                    <a:pt x="14981465" y="10298157"/>
                  </a:lnTo>
                  <a:lnTo>
                    <a:pt x="14981465" y="10323557"/>
                  </a:lnTo>
                  <a:lnTo>
                    <a:pt x="19033782" y="10323557"/>
                  </a:lnTo>
                  <a:lnTo>
                    <a:pt x="19088393" y="10378167"/>
                  </a:lnTo>
                  <a:lnTo>
                    <a:pt x="14981465" y="10378167"/>
                  </a:lnTo>
                  <a:lnTo>
                    <a:pt x="14981465" y="10403567"/>
                  </a:lnTo>
                  <a:lnTo>
                    <a:pt x="19118873" y="10403567"/>
                  </a:lnTo>
                  <a:cubicBezTo>
                    <a:pt x="19126493" y="10403567"/>
                    <a:pt x="19131573" y="10398487"/>
                    <a:pt x="19131573" y="10390867"/>
                  </a:cubicBezTo>
                  <a:lnTo>
                    <a:pt x="19131573" y="7988605"/>
                  </a:lnTo>
                  <a:lnTo>
                    <a:pt x="19106173" y="7988605"/>
                  </a:lnTo>
                  <a:lnTo>
                    <a:pt x="19104904" y="10359117"/>
                  </a:lnTo>
                  <a:close/>
                  <a:moveTo>
                    <a:pt x="4001573" y="0"/>
                  </a:moveTo>
                  <a:lnTo>
                    <a:pt x="14981465" y="0"/>
                  </a:lnTo>
                  <a:lnTo>
                    <a:pt x="14981465" y="25400"/>
                  </a:lnTo>
                  <a:lnTo>
                    <a:pt x="4001573" y="25400"/>
                  </a:lnTo>
                  <a:lnTo>
                    <a:pt x="4001573" y="0"/>
                  </a:lnTo>
                  <a:close/>
                  <a:moveTo>
                    <a:pt x="4001573" y="158750"/>
                  </a:moveTo>
                  <a:lnTo>
                    <a:pt x="14981465" y="158750"/>
                  </a:lnTo>
                  <a:lnTo>
                    <a:pt x="14981465" y="184150"/>
                  </a:lnTo>
                  <a:lnTo>
                    <a:pt x="4001573" y="184150"/>
                  </a:lnTo>
                  <a:lnTo>
                    <a:pt x="4001573" y="158750"/>
                  </a:lnTo>
                  <a:close/>
                  <a:moveTo>
                    <a:pt x="4001573" y="80010"/>
                  </a:moveTo>
                  <a:lnTo>
                    <a:pt x="14981465" y="80010"/>
                  </a:lnTo>
                  <a:lnTo>
                    <a:pt x="14981465" y="105410"/>
                  </a:lnTo>
                  <a:lnTo>
                    <a:pt x="4001573" y="105410"/>
                  </a:lnTo>
                  <a:lnTo>
                    <a:pt x="4001573" y="80010"/>
                  </a:lnTo>
                  <a:close/>
                  <a:moveTo>
                    <a:pt x="19087123" y="25400"/>
                  </a:moveTo>
                  <a:lnTo>
                    <a:pt x="19032514" y="80010"/>
                  </a:lnTo>
                  <a:lnTo>
                    <a:pt x="14981465" y="80010"/>
                  </a:lnTo>
                  <a:lnTo>
                    <a:pt x="14981465" y="105410"/>
                  </a:lnTo>
                  <a:lnTo>
                    <a:pt x="19008382" y="105410"/>
                  </a:lnTo>
                  <a:lnTo>
                    <a:pt x="18953773" y="160020"/>
                  </a:lnTo>
                  <a:lnTo>
                    <a:pt x="14981465" y="160020"/>
                  </a:lnTo>
                  <a:lnTo>
                    <a:pt x="14981465" y="185420"/>
                  </a:lnTo>
                  <a:lnTo>
                    <a:pt x="18946154" y="185420"/>
                  </a:lnTo>
                  <a:lnTo>
                    <a:pt x="18946154" y="2497562"/>
                  </a:lnTo>
                  <a:lnTo>
                    <a:pt x="18971554" y="2497562"/>
                  </a:lnTo>
                  <a:lnTo>
                    <a:pt x="18971554" y="177800"/>
                  </a:lnTo>
                  <a:lnTo>
                    <a:pt x="19026163" y="123190"/>
                  </a:lnTo>
                  <a:lnTo>
                    <a:pt x="19026163" y="2497562"/>
                  </a:lnTo>
                  <a:lnTo>
                    <a:pt x="19051563" y="2497562"/>
                  </a:lnTo>
                  <a:lnTo>
                    <a:pt x="19051563" y="97790"/>
                  </a:lnTo>
                  <a:lnTo>
                    <a:pt x="19106173" y="43180"/>
                  </a:lnTo>
                  <a:lnTo>
                    <a:pt x="19106173" y="2494761"/>
                  </a:lnTo>
                  <a:lnTo>
                    <a:pt x="19131573" y="2494761"/>
                  </a:lnTo>
                  <a:lnTo>
                    <a:pt x="19131573" y="12700"/>
                  </a:lnTo>
                  <a:cubicBezTo>
                    <a:pt x="19131573" y="5080"/>
                    <a:pt x="19126493" y="0"/>
                    <a:pt x="19118873" y="0"/>
                  </a:cubicBezTo>
                  <a:lnTo>
                    <a:pt x="14981465" y="0"/>
                  </a:lnTo>
                  <a:lnTo>
                    <a:pt x="14981465" y="25400"/>
                  </a:lnTo>
                  <a:lnTo>
                    <a:pt x="19087123" y="25400"/>
                  </a:lnTo>
                  <a:close/>
                  <a:moveTo>
                    <a:pt x="0" y="2497562"/>
                  </a:moveTo>
                  <a:lnTo>
                    <a:pt x="25400" y="2497562"/>
                  </a:lnTo>
                  <a:lnTo>
                    <a:pt x="25400" y="7988605"/>
                  </a:lnTo>
                  <a:lnTo>
                    <a:pt x="0" y="7988605"/>
                  </a:lnTo>
                  <a:lnTo>
                    <a:pt x="0" y="2497562"/>
                  </a:lnTo>
                  <a:close/>
                  <a:moveTo>
                    <a:pt x="80010" y="2497562"/>
                  </a:moveTo>
                  <a:lnTo>
                    <a:pt x="105410" y="2497562"/>
                  </a:lnTo>
                  <a:lnTo>
                    <a:pt x="105410" y="7988605"/>
                  </a:lnTo>
                  <a:lnTo>
                    <a:pt x="80010" y="7988605"/>
                  </a:lnTo>
                  <a:lnTo>
                    <a:pt x="80010" y="2497562"/>
                  </a:lnTo>
                  <a:close/>
                  <a:moveTo>
                    <a:pt x="158750" y="2497562"/>
                  </a:moveTo>
                  <a:lnTo>
                    <a:pt x="184150" y="2497562"/>
                  </a:lnTo>
                  <a:lnTo>
                    <a:pt x="184150" y="7988605"/>
                  </a:lnTo>
                  <a:lnTo>
                    <a:pt x="158750" y="7988605"/>
                  </a:lnTo>
                  <a:lnTo>
                    <a:pt x="158750" y="2497562"/>
                  </a:lnTo>
                  <a:close/>
                  <a:moveTo>
                    <a:pt x="19104904" y="2497562"/>
                  </a:moveTo>
                  <a:lnTo>
                    <a:pt x="19130304" y="2497562"/>
                  </a:lnTo>
                  <a:lnTo>
                    <a:pt x="19130304" y="7988605"/>
                  </a:lnTo>
                  <a:lnTo>
                    <a:pt x="19104904" y="7988605"/>
                  </a:lnTo>
                  <a:lnTo>
                    <a:pt x="19104904" y="2497562"/>
                  </a:lnTo>
                  <a:close/>
                  <a:moveTo>
                    <a:pt x="18946154" y="2497562"/>
                  </a:moveTo>
                  <a:lnTo>
                    <a:pt x="18971554" y="2497562"/>
                  </a:lnTo>
                  <a:lnTo>
                    <a:pt x="18971554" y="7988605"/>
                  </a:lnTo>
                  <a:lnTo>
                    <a:pt x="18946154" y="7988605"/>
                  </a:lnTo>
                  <a:lnTo>
                    <a:pt x="18946154" y="2497562"/>
                  </a:lnTo>
                  <a:close/>
                  <a:moveTo>
                    <a:pt x="19026163" y="2497562"/>
                  </a:moveTo>
                  <a:lnTo>
                    <a:pt x="19051563" y="2497562"/>
                  </a:lnTo>
                  <a:lnTo>
                    <a:pt x="19051563" y="7988605"/>
                  </a:lnTo>
                  <a:lnTo>
                    <a:pt x="19026163" y="7988605"/>
                  </a:lnTo>
                  <a:lnTo>
                    <a:pt x="19026163" y="2497562"/>
                  </a:lnTo>
                  <a:close/>
                </a:path>
              </a:pathLst>
            </a:custGeom>
            <a:solidFill>
              <a:srgbClr val="00357B"/>
            </a:solidFill>
          </p:spPr>
        </p:sp>
      </p:grpSp>
      <p:grpSp>
        <p:nvGrpSpPr>
          <p:cNvPr id="36" name="Group 11"/>
          <p:cNvGrpSpPr/>
          <p:nvPr/>
        </p:nvGrpSpPr>
        <p:grpSpPr>
          <a:xfrm>
            <a:off x="2260481" y="1631671"/>
            <a:ext cx="10101541" cy="3129107"/>
            <a:chOff x="0" y="0"/>
            <a:chExt cx="3702131" cy="1146792"/>
          </a:xfrm>
          <a:solidFill>
            <a:srgbClr val="003D83"/>
          </a:solidFill>
        </p:grpSpPr>
        <p:sp>
          <p:nvSpPr>
            <p:cNvPr id="37" name="Freeform 12"/>
            <p:cNvSpPr/>
            <p:nvPr/>
          </p:nvSpPr>
          <p:spPr>
            <a:xfrm>
              <a:off x="0" y="0"/>
              <a:ext cx="3702131" cy="1146792"/>
            </a:xfrm>
            <a:custGeom>
              <a:avLst/>
              <a:gdLst/>
              <a:ahLst/>
              <a:cxnLst/>
              <a:rect l="l" t="t" r="r" b="b"/>
              <a:pathLst>
                <a:path w="3702131" h="1146792">
                  <a:moveTo>
                    <a:pt x="0" y="0"/>
                  </a:moveTo>
                  <a:lnTo>
                    <a:pt x="3702131" y="0"/>
                  </a:lnTo>
                  <a:lnTo>
                    <a:pt x="3702131" y="1146792"/>
                  </a:lnTo>
                  <a:lnTo>
                    <a:pt x="0" y="1146792"/>
                  </a:lnTo>
                  <a:close/>
                </a:path>
              </a:pathLst>
            </a:custGeom>
            <a:grpFill/>
          </p:spPr>
        </p:sp>
        <p:sp>
          <p:nvSpPr>
            <p:cNvPr id="38" name="TextBox 13"/>
            <p:cNvSpPr txBox="1"/>
            <p:nvPr/>
          </p:nvSpPr>
          <p:spPr>
            <a:xfrm>
              <a:off x="0" y="-47625"/>
              <a:ext cx="3702131" cy="1194417"/>
            </a:xfrm>
            <a:prstGeom prst="rect">
              <a:avLst/>
            </a:prstGeom>
            <a:grpFill/>
          </p:spPr>
          <p:txBody>
            <a:bodyPr lIns="33866" tIns="33866" rIns="33866" bIns="33866" rtlCol="0" anchor="ctr"/>
            <a:lstStyle/>
            <a:p>
              <a:pPr algn="ctr">
                <a:lnSpc>
                  <a:spcPts val="2410"/>
                </a:lnSpc>
              </a:pPr>
              <a:endParaRPr sz="935">
                <a:latin typeface="Times New Roman" panose="02020603050405020304" pitchFamily="18" charset="0"/>
                <a:ea typeface="微软雅黑 Light" panose="020B0502040204020203" pitchFamily="34" charset="-122"/>
              </a:endParaRPr>
            </a:p>
          </p:txBody>
        </p:sp>
      </p:grpSp>
      <p:sp>
        <p:nvSpPr>
          <p:cNvPr id="39" name="Freeform 14"/>
          <p:cNvSpPr/>
          <p:nvPr/>
        </p:nvSpPr>
        <p:spPr>
          <a:xfrm>
            <a:off x="-664237" y="1265781"/>
            <a:ext cx="3684644" cy="4005048"/>
          </a:xfrm>
          <a:custGeom>
            <a:avLst/>
            <a:gdLst/>
            <a:ahLst/>
            <a:cxnLst/>
            <a:rect l="l" t="t" r="r" b="b"/>
            <a:pathLst>
              <a:path w="7369288" h="8010096">
                <a:moveTo>
                  <a:pt x="0" y="0"/>
                </a:moveTo>
                <a:lnTo>
                  <a:pt x="7369288" y="0"/>
                </a:lnTo>
                <a:lnTo>
                  <a:pt x="7369288" y="8010096"/>
                </a:lnTo>
                <a:lnTo>
                  <a:pt x="0" y="8010096"/>
                </a:lnTo>
                <a:lnTo>
                  <a:pt x="0" y="0"/>
                </a:lnTo>
                <a:close/>
              </a:path>
            </a:pathLst>
          </a:custGeom>
          <a:blipFill>
            <a:blip r:embed="rId2"/>
            <a:stretch>
              <a:fillRect/>
            </a:stretch>
          </a:blipFill>
        </p:spPr>
      </p:sp>
      <p:grpSp>
        <p:nvGrpSpPr>
          <p:cNvPr id="40" name="Group 15"/>
          <p:cNvGrpSpPr/>
          <p:nvPr/>
        </p:nvGrpSpPr>
        <p:grpSpPr>
          <a:xfrm>
            <a:off x="-314287" y="1494647"/>
            <a:ext cx="3027523" cy="3298716"/>
            <a:chOff x="0" y="0"/>
            <a:chExt cx="1104808" cy="1203772"/>
          </a:xfrm>
        </p:grpSpPr>
        <p:sp>
          <p:nvSpPr>
            <p:cNvPr id="41" name="Freeform 16"/>
            <p:cNvSpPr/>
            <p:nvPr/>
          </p:nvSpPr>
          <p:spPr>
            <a:xfrm>
              <a:off x="0" y="0"/>
              <a:ext cx="1104808" cy="1203772"/>
            </a:xfrm>
            <a:custGeom>
              <a:avLst/>
              <a:gdLst/>
              <a:ahLst/>
              <a:cxnLst/>
              <a:rect l="l" t="t" r="r" b="b"/>
              <a:pathLst>
                <a:path w="1104808" h="1203772">
                  <a:moveTo>
                    <a:pt x="0" y="0"/>
                  </a:moveTo>
                  <a:lnTo>
                    <a:pt x="1104808" y="0"/>
                  </a:lnTo>
                  <a:lnTo>
                    <a:pt x="1104808" y="1203772"/>
                  </a:lnTo>
                  <a:lnTo>
                    <a:pt x="0" y="1203772"/>
                  </a:lnTo>
                  <a:close/>
                </a:path>
              </a:pathLst>
            </a:custGeom>
            <a:solidFill>
              <a:srgbClr val="FFFFFF"/>
            </a:solidFill>
          </p:spPr>
        </p:sp>
        <p:sp>
          <p:nvSpPr>
            <p:cNvPr id="42" name="TextBox 17"/>
            <p:cNvSpPr txBox="1"/>
            <p:nvPr/>
          </p:nvSpPr>
          <p:spPr>
            <a:xfrm>
              <a:off x="0" y="-47625"/>
              <a:ext cx="1104808" cy="1251397"/>
            </a:xfrm>
            <a:prstGeom prst="rect">
              <a:avLst/>
            </a:prstGeom>
          </p:spPr>
          <p:txBody>
            <a:bodyPr lIns="33866" tIns="33866" rIns="33866" bIns="33866" rtlCol="0" anchor="ctr"/>
            <a:lstStyle/>
            <a:p>
              <a:pPr algn="ctr">
                <a:lnSpc>
                  <a:spcPts val="2410"/>
                </a:lnSpc>
              </a:pPr>
              <a:endParaRPr sz="935">
                <a:latin typeface="Times New Roman" panose="02020603050405020304" pitchFamily="18" charset="0"/>
                <a:ea typeface="微软雅黑 Light" panose="020B0502040204020203" pitchFamily="34" charset="-122"/>
              </a:endParaRPr>
            </a:p>
          </p:txBody>
        </p:sp>
      </p:grpSp>
      <p:grpSp>
        <p:nvGrpSpPr>
          <p:cNvPr id="43" name="Group 18"/>
          <p:cNvGrpSpPr/>
          <p:nvPr/>
        </p:nvGrpSpPr>
        <p:grpSpPr>
          <a:xfrm rot="5400000">
            <a:off x="1288865" y="2885190"/>
            <a:ext cx="3321430" cy="487895"/>
            <a:chOff x="0" y="0"/>
            <a:chExt cx="812800" cy="119395"/>
          </a:xfrm>
        </p:grpSpPr>
        <p:sp>
          <p:nvSpPr>
            <p:cNvPr id="44" name="Freeform 19"/>
            <p:cNvSpPr/>
            <p:nvPr/>
          </p:nvSpPr>
          <p:spPr>
            <a:xfrm>
              <a:off x="0" y="0"/>
              <a:ext cx="812800" cy="119395"/>
            </a:xfrm>
            <a:custGeom>
              <a:avLst/>
              <a:gdLst/>
              <a:ahLst/>
              <a:cxnLst/>
              <a:rect l="l" t="t" r="r" b="b"/>
              <a:pathLst>
                <a:path w="812800" h="119395">
                  <a:moveTo>
                    <a:pt x="406400" y="0"/>
                  </a:moveTo>
                  <a:lnTo>
                    <a:pt x="812800" y="119395"/>
                  </a:lnTo>
                  <a:lnTo>
                    <a:pt x="0" y="119395"/>
                  </a:lnTo>
                  <a:lnTo>
                    <a:pt x="406400" y="0"/>
                  </a:lnTo>
                  <a:close/>
                </a:path>
              </a:pathLst>
            </a:custGeom>
            <a:solidFill>
              <a:srgbClr val="FFFFFF"/>
            </a:solidFill>
          </p:spPr>
        </p:sp>
        <p:sp>
          <p:nvSpPr>
            <p:cNvPr id="45" name="TextBox 20"/>
            <p:cNvSpPr txBox="1"/>
            <p:nvPr/>
          </p:nvSpPr>
          <p:spPr>
            <a:xfrm>
              <a:off x="127000" y="7808"/>
              <a:ext cx="558800" cy="103058"/>
            </a:xfrm>
            <a:prstGeom prst="rect">
              <a:avLst/>
            </a:prstGeom>
          </p:spPr>
          <p:txBody>
            <a:bodyPr lIns="33866" tIns="33866" rIns="33866" bIns="33866" rtlCol="0" anchor="ctr"/>
            <a:lstStyle/>
            <a:p>
              <a:pPr algn="ctr">
                <a:lnSpc>
                  <a:spcPts val="2410"/>
                </a:lnSpc>
              </a:pPr>
              <a:endParaRPr sz="935">
                <a:latin typeface="Times New Roman" panose="02020603050405020304" pitchFamily="18" charset="0"/>
                <a:ea typeface="微软雅黑 Light" panose="020B0502040204020203" pitchFamily="34" charset="-122"/>
              </a:endParaRPr>
            </a:p>
          </p:txBody>
        </p:sp>
      </p:grpSp>
      <p:sp>
        <p:nvSpPr>
          <p:cNvPr id="46" name="TextBox 42"/>
          <p:cNvSpPr txBox="1"/>
          <p:nvPr/>
        </p:nvSpPr>
        <p:spPr>
          <a:xfrm>
            <a:off x="3810000" y="1752600"/>
            <a:ext cx="7470140" cy="2750185"/>
          </a:xfrm>
          <a:prstGeom prst="rect">
            <a:avLst/>
          </a:prstGeom>
        </p:spPr>
        <p:txBody>
          <a:bodyPr lIns="0" tIns="0" rIns="0" bIns="0" rtlCol="0" anchor="t">
            <a:noAutofit/>
          </a:bodyPr>
          <a:lstStyle/>
          <a:p>
            <a:pPr indent="0" algn="ctr" eaLnBrk="1" fontAlgn="auto" latinLnBrk="0" hangingPunct="1">
              <a:lnSpc>
                <a:spcPct val="150000"/>
              </a:lnSpc>
              <a:spcBef>
                <a:spcPct val="0"/>
              </a:spcBef>
            </a:pPr>
            <a:r>
              <a:rPr lang="zh-CN" altLang="en-US" sz="6000" b="1" spc="797" dirty="0" err="1">
                <a:solidFill>
                  <a:srgbClr val="FFFFFF"/>
                </a:solidFill>
                <a:latin typeface="Times New Roman" panose="02020603050405020304" pitchFamily="18" charset="0"/>
                <a:ea typeface="微软雅黑" panose="020B0503020204020204" charset="-122"/>
                <a:cs typeface="庞门正道标题体" panose="02010600030101010101" charset="-122"/>
                <a:sym typeface="庞门正道标题体" panose="02010600030101010101" charset="-122"/>
              </a:rPr>
              <a:t>谢谢观看</a:t>
            </a:r>
            <a:endParaRPr lang="zh-CN" altLang="en-US" sz="6000" b="1" spc="797" dirty="0" err="1">
              <a:solidFill>
                <a:srgbClr val="FFFFFF"/>
              </a:solidFill>
              <a:latin typeface="Times New Roman" panose="02020603050405020304" pitchFamily="18" charset="0"/>
              <a:ea typeface="微软雅黑" panose="020B0503020204020204" charset="-122"/>
              <a:cs typeface="庞门正道标题体" panose="02010600030101010101" charset="-122"/>
              <a:sym typeface="庞门正道标题体" panose="02010600030101010101" charset="-122"/>
            </a:endParaRPr>
          </a:p>
          <a:p>
            <a:pPr indent="0" algn="ctr" eaLnBrk="1" fontAlgn="auto" latinLnBrk="0" hangingPunct="1">
              <a:lnSpc>
                <a:spcPct val="150000"/>
              </a:lnSpc>
              <a:spcBef>
                <a:spcPct val="0"/>
              </a:spcBef>
            </a:pPr>
            <a:r>
              <a:rPr lang="zh-CN" altLang="en-US" sz="4800" b="1" dirty="0">
                <a:solidFill>
                  <a:srgbClr val="FFFFFF"/>
                </a:solidFill>
                <a:uFillTx/>
                <a:latin typeface="Times New Roman" panose="02020603050405020304" pitchFamily="18" charset="0"/>
                <a:ea typeface="微软雅黑" panose="020B0503020204020204" charset="-122"/>
                <a:cs typeface="庞门正道标题体" panose="02010600030101010101" charset="-122"/>
                <a:sym typeface="庞门正道标题体" panose="02010600030101010101" charset="-122"/>
              </a:rPr>
              <a:t>恳请老师批评指正</a:t>
            </a:r>
            <a:endParaRPr lang="zh-CN" altLang="en-US" sz="4800" b="1" dirty="0">
              <a:solidFill>
                <a:srgbClr val="FFFFFF"/>
              </a:solidFill>
              <a:uFillTx/>
              <a:latin typeface="Times New Roman" panose="02020603050405020304" pitchFamily="18" charset="0"/>
              <a:ea typeface="微软雅黑" panose="020B0503020204020204" charset="-122"/>
              <a:cs typeface="庞门正道标题体" panose="02010600030101010101" charset="-122"/>
              <a:sym typeface="庞门正道标题体" panose="02010600030101010101" charset="-122"/>
            </a:endParaRPr>
          </a:p>
          <a:p>
            <a:pPr indent="0" algn="ctr" eaLnBrk="1" fontAlgn="auto" latinLnBrk="0" hangingPunct="1">
              <a:lnSpc>
                <a:spcPct val="150000"/>
              </a:lnSpc>
              <a:spcBef>
                <a:spcPct val="0"/>
              </a:spcBef>
            </a:pPr>
            <a:endParaRPr lang="zh-CN" altLang="en-US" sz="4800" b="1" dirty="0">
              <a:solidFill>
                <a:srgbClr val="FFFFFF"/>
              </a:solidFill>
              <a:uFillTx/>
              <a:latin typeface="Times New Roman" panose="02020603050405020304" pitchFamily="18" charset="0"/>
              <a:ea typeface="微软雅黑" panose="020B0503020204020204" charset="-122"/>
              <a:cs typeface="庞门正道标题体" panose="02010600030101010101" charset="-122"/>
              <a:sym typeface="庞门正道标题体" panose="02010600030101010101" charset="-122"/>
            </a:endParaRPr>
          </a:p>
        </p:txBody>
      </p:sp>
      <p:pic>
        <p:nvPicPr>
          <p:cNvPr id="49" name="图片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285" y="2185023"/>
            <a:ext cx="1810379" cy="1808902"/>
          </a:xfrm>
          <a:prstGeom prst="rect">
            <a:avLst/>
          </a:prstGeom>
        </p:spPr>
      </p:pic>
      <p:grpSp>
        <p:nvGrpSpPr>
          <p:cNvPr id="47" name="Group 17"/>
          <p:cNvGrpSpPr/>
          <p:nvPr/>
        </p:nvGrpSpPr>
        <p:grpSpPr>
          <a:xfrm>
            <a:off x="2091690" y="5184140"/>
            <a:ext cx="2419773" cy="325543"/>
            <a:chOff x="0" y="0"/>
            <a:chExt cx="955943" cy="128551"/>
          </a:xfrm>
        </p:grpSpPr>
        <p:sp>
          <p:nvSpPr>
            <p:cNvPr id="48" name="Freeform 18"/>
            <p:cNvSpPr/>
            <p:nvPr/>
          </p:nvSpPr>
          <p:spPr>
            <a:xfrm>
              <a:off x="0" y="0"/>
              <a:ext cx="955943" cy="128551"/>
            </a:xfrm>
            <a:custGeom>
              <a:avLst/>
              <a:gdLst/>
              <a:ahLst/>
              <a:cxnLst/>
              <a:rect l="l" t="t" r="r" b="b"/>
              <a:pathLst>
                <a:path w="955943" h="128551">
                  <a:moveTo>
                    <a:pt x="64275" y="0"/>
                  </a:moveTo>
                  <a:lnTo>
                    <a:pt x="891667" y="0"/>
                  </a:lnTo>
                  <a:cubicBezTo>
                    <a:pt x="908714" y="0"/>
                    <a:pt x="925063" y="6772"/>
                    <a:pt x="937117" y="18826"/>
                  </a:cubicBezTo>
                  <a:cubicBezTo>
                    <a:pt x="949171" y="30880"/>
                    <a:pt x="955943" y="47229"/>
                    <a:pt x="955943" y="64275"/>
                  </a:cubicBezTo>
                  <a:lnTo>
                    <a:pt x="955943" y="64275"/>
                  </a:lnTo>
                  <a:cubicBezTo>
                    <a:pt x="955943" y="99774"/>
                    <a:pt x="927166" y="128551"/>
                    <a:pt x="891667" y="128551"/>
                  </a:cubicBezTo>
                  <a:lnTo>
                    <a:pt x="64275" y="128551"/>
                  </a:lnTo>
                  <a:cubicBezTo>
                    <a:pt x="47229" y="128551"/>
                    <a:pt x="30880" y="121779"/>
                    <a:pt x="18826" y="109725"/>
                  </a:cubicBezTo>
                  <a:cubicBezTo>
                    <a:pt x="6772" y="97671"/>
                    <a:pt x="0" y="81322"/>
                    <a:pt x="0" y="64275"/>
                  </a:cubicBezTo>
                  <a:lnTo>
                    <a:pt x="0" y="64275"/>
                  </a:lnTo>
                  <a:cubicBezTo>
                    <a:pt x="0" y="47229"/>
                    <a:pt x="6772" y="30880"/>
                    <a:pt x="18826" y="18826"/>
                  </a:cubicBezTo>
                  <a:cubicBezTo>
                    <a:pt x="30880" y="6772"/>
                    <a:pt x="47229" y="0"/>
                    <a:pt x="64275" y="0"/>
                  </a:cubicBezTo>
                  <a:close/>
                </a:path>
              </a:pathLst>
            </a:custGeom>
            <a:ln w="19050" cap="rnd">
              <a:solidFill>
                <a:srgbClr val="00357B"/>
              </a:solidFill>
              <a:prstDash val="solid"/>
              <a:round/>
            </a:ln>
          </p:spPr>
        </p:sp>
        <p:sp>
          <p:nvSpPr>
            <p:cNvPr id="50" name="TextBox 19"/>
            <p:cNvSpPr txBox="1"/>
            <p:nvPr/>
          </p:nvSpPr>
          <p:spPr>
            <a:xfrm>
              <a:off x="0" y="-28575"/>
              <a:ext cx="955943" cy="157126"/>
            </a:xfrm>
            <a:prstGeom prst="rect">
              <a:avLst/>
            </a:prstGeom>
          </p:spPr>
          <p:txBody>
            <a:bodyPr lIns="33866" tIns="33866" rIns="33866" bIns="33866" rtlCol="0" anchor="ctr"/>
            <a:lstStyle/>
            <a:p>
              <a:pPr algn="ctr">
                <a:lnSpc>
                  <a:spcPts val="2225"/>
                </a:lnSpc>
              </a:pPr>
              <a:endParaRPr sz="935">
                <a:latin typeface="微软雅黑" panose="020B0503020204020204" charset="-122"/>
                <a:ea typeface="微软雅黑" panose="020B0503020204020204" charset="-122"/>
              </a:endParaRPr>
            </a:p>
          </p:txBody>
        </p:sp>
      </p:grpSp>
      <p:sp>
        <p:nvSpPr>
          <p:cNvPr id="51" name="AutoShape 20"/>
          <p:cNvSpPr/>
          <p:nvPr/>
        </p:nvSpPr>
        <p:spPr>
          <a:xfrm rot="16200000">
            <a:off x="3140710" y="5340773"/>
            <a:ext cx="309033" cy="0"/>
          </a:xfrm>
          <a:prstGeom prst="line">
            <a:avLst/>
          </a:prstGeom>
          <a:ln w="25400" cap="flat">
            <a:solidFill>
              <a:srgbClr val="00357B"/>
            </a:solidFill>
            <a:prstDash val="solid"/>
            <a:headEnd type="none" w="sm" len="sm"/>
            <a:tailEnd type="none" w="sm" len="sm"/>
          </a:ln>
        </p:spPr>
      </p:sp>
      <p:sp>
        <p:nvSpPr>
          <p:cNvPr id="52" name="TextBox 21"/>
          <p:cNvSpPr txBox="1"/>
          <p:nvPr/>
        </p:nvSpPr>
        <p:spPr>
          <a:xfrm>
            <a:off x="2091755" y="5151237"/>
            <a:ext cx="1209865" cy="358775"/>
          </a:xfrm>
          <a:prstGeom prst="rect">
            <a:avLst/>
          </a:prstGeom>
        </p:spPr>
        <p:txBody>
          <a:bodyPr lIns="0" tIns="0" rIns="0" bIns="0" rtlCol="0" anchor="t">
            <a:spAutoFit/>
          </a:bodyPr>
          <a:lstStyle/>
          <a:p>
            <a:pPr algn="ctr">
              <a:lnSpc>
                <a:spcPts val="2800"/>
              </a:lnSpc>
              <a:spcBef>
                <a:spcPct val="0"/>
              </a:spcBef>
            </a:pPr>
            <a:r>
              <a:rPr lang="zh-CN" altLang="en-US" sz="1335" b="1">
                <a:solidFill>
                  <a:srgbClr val="002E6B"/>
                </a:solidFill>
                <a:latin typeface="Times New Roman" panose="02020603050405020304" pitchFamily="18" charset="0"/>
                <a:ea typeface="微软雅黑" panose="020B0503020204020204" charset="-122"/>
                <a:cs typeface="思源黑体 Medium" panose="020B0600000000000000" charset="-122"/>
                <a:sym typeface="思源黑体 Medium" panose="020B0600000000000000" charset="-122"/>
              </a:rPr>
              <a:t>汇报人</a:t>
            </a:r>
            <a:endParaRPr lang="zh-CN" altLang="en-US" sz="1335" b="1">
              <a:solidFill>
                <a:srgbClr val="002E6B"/>
              </a:solidFill>
              <a:latin typeface="Times New Roman" panose="02020603050405020304" pitchFamily="18" charset="0"/>
              <a:ea typeface="微软雅黑" panose="020B0503020204020204" charset="-122"/>
              <a:cs typeface="思源黑体 Medium" panose="020B0600000000000000" charset="-122"/>
              <a:sym typeface="思源黑体 Medium" panose="020B0600000000000000" charset="-122"/>
            </a:endParaRPr>
          </a:p>
        </p:txBody>
      </p:sp>
      <p:sp>
        <p:nvSpPr>
          <p:cNvPr id="53" name="TextBox 22"/>
          <p:cNvSpPr txBox="1"/>
          <p:nvPr/>
        </p:nvSpPr>
        <p:spPr>
          <a:xfrm>
            <a:off x="3302254" y="5151237"/>
            <a:ext cx="1159065" cy="358775"/>
          </a:xfrm>
          <a:prstGeom prst="rect">
            <a:avLst/>
          </a:prstGeom>
        </p:spPr>
        <p:txBody>
          <a:bodyPr lIns="0" tIns="0" rIns="0" bIns="0" rtlCol="0" anchor="t">
            <a:spAutoFit/>
          </a:bodyPr>
          <a:lstStyle/>
          <a:p>
            <a:pPr algn="ctr">
              <a:lnSpc>
                <a:spcPts val="2800"/>
              </a:lnSpc>
              <a:spcBef>
                <a:spcPct val="0"/>
              </a:spcBef>
            </a:pPr>
            <a:r>
              <a:rPr lang="zh-CN" altLang="en-US" sz="1335" b="1">
                <a:solidFill>
                  <a:srgbClr val="000000"/>
                </a:solidFill>
                <a:latin typeface="Times New Roman" panose="02020603050405020304" pitchFamily="18" charset="0"/>
                <a:ea typeface="微软雅黑" panose="020B0503020204020204" charset="-122"/>
                <a:cs typeface="思源黑体 Medium" panose="020B0600000000000000" charset="-122"/>
                <a:sym typeface="思源黑体 Medium" panose="020B0600000000000000" charset="-122"/>
              </a:rPr>
              <a:t>第六组</a:t>
            </a:r>
            <a:endParaRPr lang="zh-CN" altLang="en-US" sz="1335" b="1">
              <a:solidFill>
                <a:srgbClr val="000000"/>
              </a:solidFill>
              <a:latin typeface="Times New Roman" panose="02020603050405020304" pitchFamily="18" charset="0"/>
              <a:ea typeface="微软雅黑" panose="020B0503020204020204" charset="-122"/>
              <a:cs typeface="思源黑体 Medium" panose="020B0600000000000000" charset="-122"/>
              <a:sym typeface="思源黑体 Medium" panose="020B0600000000000000" charset="-122"/>
            </a:endParaRPr>
          </a:p>
        </p:txBody>
      </p:sp>
      <p:grpSp>
        <p:nvGrpSpPr>
          <p:cNvPr id="54" name="Group 34"/>
          <p:cNvGrpSpPr/>
          <p:nvPr/>
        </p:nvGrpSpPr>
        <p:grpSpPr>
          <a:xfrm>
            <a:off x="7832937" y="5184140"/>
            <a:ext cx="2419773" cy="325543"/>
            <a:chOff x="0" y="0"/>
            <a:chExt cx="955943" cy="128551"/>
          </a:xfrm>
        </p:grpSpPr>
        <p:sp>
          <p:nvSpPr>
            <p:cNvPr id="55" name="Freeform 35"/>
            <p:cNvSpPr/>
            <p:nvPr/>
          </p:nvSpPr>
          <p:spPr>
            <a:xfrm>
              <a:off x="0" y="0"/>
              <a:ext cx="955943" cy="128551"/>
            </a:xfrm>
            <a:custGeom>
              <a:avLst/>
              <a:gdLst/>
              <a:ahLst/>
              <a:cxnLst/>
              <a:rect l="l" t="t" r="r" b="b"/>
              <a:pathLst>
                <a:path w="955943" h="128551">
                  <a:moveTo>
                    <a:pt x="64275" y="0"/>
                  </a:moveTo>
                  <a:lnTo>
                    <a:pt x="891667" y="0"/>
                  </a:lnTo>
                  <a:cubicBezTo>
                    <a:pt x="908714" y="0"/>
                    <a:pt x="925063" y="6772"/>
                    <a:pt x="937117" y="18826"/>
                  </a:cubicBezTo>
                  <a:cubicBezTo>
                    <a:pt x="949171" y="30880"/>
                    <a:pt x="955943" y="47229"/>
                    <a:pt x="955943" y="64275"/>
                  </a:cubicBezTo>
                  <a:lnTo>
                    <a:pt x="955943" y="64275"/>
                  </a:lnTo>
                  <a:cubicBezTo>
                    <a:pt x="955943" y="99774"/>
                    <a:pt x="927166" y="128551"/>
                    <a:pt x="891667" y="128551"/>
                  </a:cubicBezTo>
                  <a:lnTo>
                    <a:pt x="64275" y="128551"/>
                  </a:lnTo>
                  <a:cubicBezTo>
                    <a:pt x="47229" y="128551"/>
                    <a:pt x="30880" y="121779"/>
                    <a:pt x="18826" y="109725"/>
                  </a:cubicBezTo>
                  <a:cubicBezTo>
                    <a:pt x="6772" y="97671"/>
                    <a:pt x="0" y="81322"/>
                    <a:pt x="0" y="64275"/>
                  </a:cubicBezTo>
                  <a:lnTo>
                    <a:pt x="0" y="64275"/>
                  </a:lnTo>
                  <a:cubicBezTo>
                    <a:pt x="0" y="47229"/>
                    <a:pt x="6772" y="30880"/>
                    <a:pt x="18826" y="18826"/>
                  </a:cubicBezTo>
                  <a:cubicBezTo>
                    <a:pt x="30880" y="6772"/>
                    <a:pt x="47229" y="0"/>
                    <a:pt x="64275" y="0"/>
                  </a:cubicBezTo>
                  <a:close/>
                </a:path>
              </a:pathLst>
            </a:custGeom>
            <a:ln w="19050" cap="rnd">
              <a:solidFill>
                <a:srgbClr val="00357B"/>
              </a:solidFill>
              <a:prstDash val="solid"/>
              <a:round/>
            </a:ln>
          </p:spPr>
        </p:sp>
        <p:sp>
          <p:nvSpPr>
            <p:cNvPr id="56" name="TextBox 36"/>
            <p:cNvSpPr txBox="1"/>
            <p:nvPr/>
          </p:nvSpPr>
          <p:spPr>
            <a:xfrm>
              <a:off x="0" y="-28575"/>
              <a:ext cx="955943" cy="157126"/>
            </a:xfrm>
            <a:prstGeom prst="rect">
              <a:avLst/>
            </a:prstGeom>
          </p:spPr>
          <p:txBody>
            <a:bodyPr lIns="33866" tIns="33866" rIns="33866" bIns="33866" rtlCol="0" anchor="ctr"/>
            <a:lstStyle/>
            <a:p>
              <a:pPr algn="ctr">
                <a:lnSpc>
                  <a:spcPts val="2225"/>
                </a:lnSpc>
              </a:pPr>
              <a:endParaRPr sz="935">
                <a:latin typeface="微软雅黑" panose="020B0503020204020204" charset="-122"/>
                <a:ea typeface="微软雅黑" panose="020B0503020204020204" charset="-122"/>
              </a:endParaRPr>
            </a:p>
          </p:txBody>
        </p:sp>
      </p:grpSp>
      <p:sp>
        <p:nvSpPr>
          <p:cNvPr id="57" name="AutoShape 37"/>
          <p:cNvSpPr/>
          <p:nvPr/>
        </p:nvSpPr>
        <p:spPr>
          <a:xfrm rot="16200000">
            <a:off x="8932757" y="5340773"/>
            <a:ext cx="309033" cy="0"/>
          </a:xfrm>
          <a:prstGeom prst="line">
            <a:avLst/>
          </a:prstGeom>
          <a:ln w="25400" cap="flat">
            <a:solidFill>
              <a:srgbClr val="00357B"/>
            </a:solidFill>
            <a:prstDash val="solid"/>
            <a:headEnd type="none" w="sm" len="sm"/>
            <a:tailEnd type="none" w="sm" len="sm"/>
          </a:ln>
        </p:spPr>
      </p:sp>
      <p:sp>
        <p:nvSpPr>
          <p:cNvPr id="58" name="TextBox 44"/>
          <p:cNvSpPr txBox="1"/>
          <p:nvPr/>
        </p:nvSpPr>
        <p:spPr>
          <a:xfrm>
            <a:off x="7833550" y="5136632"/>
            <a:ext cx="1254349" cy="358775"/>
          </a:xfrm>
          <a:prstGeom prst="rect">
            <a:avLst/>
          </a:prstGeom>
        </p:spPr>
        <p:txBody>
          <a:bodyPr lIns="0" tIns="0" rIns="0" bIns="0" rtlCol="0" anchor="t">
            <a:spAutoFit/>
          </a:bodyPr>
          <a:lstStyle/>
          <a:p>
            <a:pPr algn="ctr">
              <a:lnSpc>
                <a:spcPts val="2800"/>
              </a:lnSpc>
              <a:spcBef>
                <a:spcPct val="0"/>
              </a:spcBef>
            </a:pPr>
            <a:r>
              <a:rPr lang="zh-CN" altLang="en-US" sz="1335" b="1">
                <a:solidFill>
                  <a:srgbClr val="002E6B"/>
                </a:solidFill>
                <a:latin typeface="Times New Roman" panose="02020603050405020304" pitchFamily="18" charset="0"/>
                <a:ea typeface="微软雅黑" panose="020B0503020204020204" charset="-122"/>
                <a:cs typeface="思源黑体 Medium" panose="020B0600000000000000" charset="-122"/>
                <a:sym typeface="思源黑体 Medium" panose="020B0600000000000000" charset="-122"/>
              </a:rPr>
              <a:t>汇报时间</a:t>
            </a:r>
            <a:endParaRPr lang="zh-CN" altLang="en-US" sz="1335" b="1">
              <a:solidFill>
                <a:srgbClr val="002E6B"/>
              </a:solidFill>
              <a:latin typeface="Times New Roman" panose="02020603050405020304" pitchFamily="18" charset="0"/>
              <a:ea typeface="微软雅黑" panose="020B0503020204020204" charset="-122"/>
              <a:cs typeface="思源黑体 Medium" panose="020B0600000000000000" charset="-122"/>
              <a:sym typeface="思源黑体 Medium" panose="020B0600000000000000" charset="-122"/>
            </a:endParaRPr>
          </a:p>
        </p:txBody>
      </p:sp>
      <p:sp>
        <p:nvSpPr>
          <p:cNvPr id="59" name="TextBox 46"/>
          <p:cNvSpPr txBox="1"/>
          <p:nvPr/>
        </p:nvSpPr>
        <p:spPr>
          <a:xfrm>
            <a:off x="9087899" y="5136632"/>
            <a:ext cx="1165382" cy="358775"/>
          </a:xfrm>
          <a:prstGeom prst="rect">
            <a:avLst/>
          </a:prstGeom>
        </p:spPr>
        <p:txBody>
          <a:bodyPr lIns="0" tIns="0" rIns="0" bIns="0" rtlCol="0" anchor="t">
            <a:spAutoFit/>
          </a:bodyPr>
          <a:lstStyle/>
          <a:p>
            <a:pPr algn="ctr">
              <a:lnSpc>
                <a:spcPts val="2800"/>
              </a:lnSpc>
              <a:spcBef>
                <a:spcPct val="0"/>
              </a:spcBef>
            </a:pPr>
            <a:r>
              <a:rPr lang="en-US" sz="1335" b="1">
                <a:solidFill>
                  <a:srgbClr val="000000"/>
                </a:solidFill>
                <a:latin typeface="Times New Roman" panose="02020603050405020304" pitchFamily="18" charset="0"/>
                <a:ea typeface="微软雅黑" panose="020B0503020204020204" charset="-122"/>
                <a:cs typeface="思源黑体 Medium" panose="020B0600000000000000" charset="-122"/>
                <a:sym typeface="思源黑体 Medium" panose="020B0600000000000000" charset="-122"/>
              </a:rPr>
              <a:t>2026/5/25</a:t>
            </a:r>
            <a:endParaRPr lang="en-US" sz="1335" b="1">
              <a:solidFill>
                <a:srgbClr val="000000"/>
              </a:solidFill>
              <a:latin typeface="Times New Roman" panose="02020603050405020304" pitchFamily="18" charset="0"/>
              <a:ea typeface="微软雅黑" panose="020B0503020204020204" charset="-122"/>
              <a:cs typeface="思源黑体 Medium" panose="020B0600000000000000" charset="-122"/>
              <a:sym typeface="思源黑体 Medium" panose="020B0600000000000000"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 name="Group 3"/>
          <p:cNvGrpSpPr/>
          <p:nvPr/>
        </p:nvGrpSpPr>
        <p:grpSpPr>
          <a:xfrm>
            <a:off x="304548" y="226429"/>
            <a:ext cx="11627644" cy="6322649"/>
            <a:chOff x="0" y="0"/>
            <a:chExt cx="19130303" cy="10402296"/>
          </a:xfrm>
        </p:grpSpPr>
        <p:sp>
          <p:nvSpPr>
            <p:cNvPr id="4" name="Freeform 4"/>
            <p:cNvSpPr/>
            <p:nvPr/>
          </p:nvSpPr>
          <p:spPr>
            <a:xfrm>
              <a:off x="0" y="0"/>
              <a:ext cx="19131573" cy="10403567"/>
            </a:xfrm>
            <a:custGeom>
              <a:avLst/>
              <a:gdLst/>
              <a:ahLst/>
              <a:cxnLst/>
              <a:rect l="l" t="t" r="r" b="b"/>
              <a:pathLst>
                <a:path w="19131573" h="10403567">
                  <a:moveTo>
                    <a:pt x="4001573" y="10296886"/>
                  </a:moveTo>
                  <a:lnTo>
                    <a:pt x="14981465" y="10296886"/>
                  </a:lnTo>
                  <a:lnTo>
                    <a:pt x="14981465" y="10322286"/>
                  </a:lnTo>
                  <a:lnTo>
                    <a:pt x="4001573" y="10322286"/>
                  </a:lnTo>
                  <a:lnTo>
                    <a:pt x="4001573" y="10296886"/>
                  </a:lnTo>
                  <a:close/>
                  <a:moveTo>
                    <a:pt x="4001573" y="10218146"/>
                  </a:moveTo>
                  <a:lnTo>
                    <a:pt x="14981465" y="10218146"/>
                  </a:lnTo>
                  <a:lnTo>
                    <a:pt x="14981465" y="10243546"/>
                  </a:lnTo>
                  <a:lnTo>
                    <a:pt x="4001573" y="10243546"/>
                  </a:lnTo>
                  <a:lnTo>
                    <a:pt x="4001573" y="10218146"/>
                  </a:lnTo>
                  <a:close/>
                  <a:moveTo>
                    <a:pt x="4001573" y="10376896"/>
                  </a:moveTo>
                  <a:lnTo>
                    <a:pt x="14981465" y="10376896"/>
                  </a:lnTo>
                  <a:lnTo>
                    <a:pt x="14981465" y="10402296"/>
                  </a:lnTo>
                  <a:lnTo>
                    <a:pt x="4001573" y="10402296"/>
                  </a:lnTo>
                  <a:lnTo>
                    <a:pt x="4001573" y="10376896"/>
                  </a:lnTo>
                  <a:close/>
                  <a:moveTo>
                    <a:pt x="43180" y="10376896"/>
                  </a:moveTo>
                  <a:lnTo>
                    <a:pt x="97790" y="10322286"/>
                  </a:lnTo>
                  <a:lnTo>
                    <a:pt x="4001573" y="10322286"/>
                  </a:lnTo>
                  <a:lnTo>
                    <a:pt x="4001573" y="10296886"/>
                  </a:lnTo>
                  <a:lnTo>
                    <a:pt x="123190" y="10296886"/>
                  </a:lnTo>
                  <a:lnTo>
                    <a:pt x="177800" y="10242276"/>
                  </a:lnTo>
                  <a:lnTo>
                    <a:pt x="4001573" y="10242276"/>
                  </a:lnTo>
                  <a:lnTo>
                    <a:pt x="4001573" y="10216876"/>
                  </a:lnTo>
                  <a:lnTo>
                    <a:pt x="185420" y="10216876"/>
                  </a:lnTo>
                  <a:lnTo>
                    <a:pt x="185420" y="7985802"/>
                  </a:lnTo>
                  <a:lnTo>
                    <a:pt x="160020" y="7985802"/>
                  </a:lnTo>
                  <a:lnTo>
                    <a:pt x="160020" y="10224496"/>
                  </a:lnTo>
                  <a:lnTo>
                    <a:pt x="105410" y="10279107"/>
                  </a:lnTo>
                  <a:lnTo>
                    <a:pt x="105410" y="7988605"/>
                  </a:lnTo>
                  <a:lnTo>
                    <a:pt x="80010" y="7988605"/>
                  </a:lnTo>
                  <a:lnTo>
                    <a:pt x="80010" y="10305776"/>
                  </a:lnTo>
                  <a:lnTo>
                    <a:pt x="25400" y="10359117"/>
                  </a:lnTo>
                  <a:lnTo>
                    <a:pt x="25400" y="7988605"/>
                  </a:lnTo>
                  <a:lnTo>
                    <a:pt x="0" y="7988605"/>
                  </a:lnTo>
                  <a:lnTo>
                    <a:pt x="0" y="10390867"/>
                  </a:lnTo>
                  <a:cubicBezTo>
                    <a:pt x="0" y="10398487"/>
                    <a:pt x="5080" y="10403567"/>
                    <a:pt x="12700" y="10403567"/>
                  </a:cubicBezTo>
                  <a:lnTo>
                    <a:pt x="4001573" y="10403567"/>
                  </a:lnTo>
                  <a:lnTo>
                    <a:pt x="4001573" y="10378167"/>
                  </a:lnTo>
                  <a:lnTo>
                    <a:pt x="43180" y="10378167"/>
                  </a:lnTo>
                  <a:lnTo>
                    <a:pt x="43180" y="10376897"/>
                  </a:lnTo>
                  <a:close/>
                  <a:moveTo>
                    <a:pt x="25400" y="43180"/>
                  </a:moveTo>
                  <a:lnTo>
                    <a:pt x="80010" y="97790"/>
                  </a:lnTo>
                  <a:lnTo>
                    <a:pt x="80010" y="2497562"/>
                  </a:lnTo>
                  <a:lnTo>
                    <a:pt x="105410" y="2497562"/>
                  </a:lnTo>
                  <a:lnTo>
                    <a:pt x="105410" y="123190"/>
                  </a:lnTo>
                  <a:lnTo>
                    <a:pt x="160020" y="177800"/>
                  </a:lnTo>
                  <a:lnTo>
                    <a:pt x="160020" y="2497562"/>
                  </a:lnTo>
                  <a:lnTo>
                    <a:pt x="185420" y="2497562"/>
                  </a:lnTo>
                  <a:lnTo>
                    <a:pt x="185420" y="185420"/>
                  </a:lnTo>
                  <a:lnTo>
                    <a:pt x="4001573" y="185420"/>
                  </a:lnTo>
                  <a:lnTo>
                    <a:pt x="4001573" y="160020"/>
                  </a:lnTo>
                  <a:lnTo>
                    <a:pt x="176530" y="160020"/>
                  </a:lnTo>
                  <a:lnTo>
                    <a:pt x="123190" y="105410"/>
                  </a:lnTo>
                  <a:lnTo>
                    <a:pt x="4001573" y="105410"/>
                  </a:lnTo>
                  <a:lnTo>
                    <a:pt x="4001573" y="80010"/>
                  </a:lnTo>
                  <a:lnTo>
                    <a:pt x="97790" y="80010"/>
                  </a:lnTo>
                  <a:lnTo>
                    <a:pt x="43180" y="25400"/>
                  </a:lnTo>
                  <a:lnTo>
                    <a:pt x="3995971" y="25400"/>
                  </a:lnTo>
                  <a:lnTo>
                    <a:pt x="3995971" y="0"/>
                  </a:lnTo>
                  <a:lnTo>
                    <a:pt x="12700" y="0"/>
                  </a:lnTo>
                  <a:cubicBezTo>
                    <a:pt x="5080" y="0"/>
                    <a:pt x="0" y="5080"/>
                    <a:pt x="0" y="12700"/>
                  </a:cubicBezTo>
                  <a:lnTo>
                    <a:pt x="0" y="2497562"/>
                  </a:lnTo>
                  <a:lnTo>
                    <a:pt x="25400" y="2497562"/>
                  </a:lnTo>
                  <a:lnTo>
                    <a:pt x="25400" y="43180"/>
                  </a:lnTo>
                  <a:close/>
                  <a:moveTo>
                    <a:pt x="19104904" y="10359117"/>
                  </a:moveTo>
                  <a:lnTo>
                    <a:pt x="19050293" y="10304507"/>
                  </a:lnTo>
                  <a:lnTo>
                    <a:pt x="19050293" y="7988605"/>
                  </a:lnTo>
                  <a:lnTo>
                    <a:pt x="19024893" y="7988605"/>
                  </a:lnTo>
                  <a:lnTo>
                    <a:pt x="19024893" y="10280376"/>
                  </a:lnTo>
                  <a:lnTo>
                    <a:pt x="18970282" y="10225767"/>
                  </a:lnTo>
                  <a:lnTo>
                    <a:pt x="18970282" y="7988605"/>
                  </a:lnTo>
                  <a:lnTo>
                    <a:pt x="18944882" y="7988605"/>
                  </a:lnTo>
                  <a:lnTo>
                    <a:pt x="18944882" y="10218147"/>
                  </a:lnTo>
                  <a:lnTo>
                    <a:pt x="14975863" y="10218147"/>
                  </a:lnTo>
                  <a:lnTo>
                    <a:pt x="14975863" y="10243547"/>
                  </a:lnTo>
                  <a:lnTo>
                    <a:pt x="18952504" y="10243547"/>
                  </a:lnTo>
                  <a:lnTo>
                    <a:pt x="19007113" y="10298157"/>
                  </a:lnTo>
                  <a:lnTo>
                    <a:pt x="14981465" y="10298157"/>
                  </a:lnTo>
                  <a:lnTo>
                    <a:pt x="14981465" y="10323557"/>
                  </a:lnTo>
                  <a:lnTo>
                    <a:pt x="19033782" y="10323557"/>
                  </a:lnTo>
                  <a:lnTo>
                    <a:pt x="19088393" y="10378167"/>
                  </a:lnTo>
                  <a:lnTo>
                    <a:pt x="14981465" y="10378167"/>
                  </a:lnTo>
                  <a:lnTo>
                    <a:pt x="14981465" y="10403567"/>
                  </a:lnTo>
                  <a:lnTo>
                    <a:pt x="19118873" y="10403567"/>
                  </a:lnTo>
                  <a:cubicBezTo>
                    <a:pt x="19126493" y="10403567"/>
                    <a:pt x="19131573" y="10398487"/>
                    <a:pt x="19131573" y="10390867"/>
                  </a:cubicBezTo>
                  <a:lnTo>
                    <a:pt x="19131573" y="7988605"/>
                  </a:lnTo>
                  <a:lnTo>
                    <a:pt x="19106173" y="7988605"/>
                  </a:lnTo>
                  <a:lnTo>
                    <a:pt x="19104904" y="10359117"/>
                  </a:lnTo>
                  <a:close/>
                  <a:moveTo>
                    <a:pt x="4001573" y="0"/>
                  </a:moveTo>
                  <a:lnTo>
                    <a:pt x="14981465" y="0"/>
                  </a:lnTo>
                  <a:lnTo>
                    <a:pt x="14981465" y="25400"/>
                  </a:lnTo>
                  <a:lnTo>
                    <a:pt x="4001573" y="25400"/>
                  </a:lnTo>
                  <a:lnTo>
                    <a:pt x="4001573" y="0"/>
                  </a:lnTo>
                  <a:close/>
                  <a:moveTo>
                    <a:pt x="4001573" y="158750"/>
                  </a:moveTo>
                  <a:lnTo>
                    <a:pt x="14981465" y="158750"/>
                  </a:lnTo>
                  <a:lnTo>
                    <a:pt x="14981465" y="184150"/>
                  </a:lnTo>
                  <a:lnTo>
                    <a:pt x="4001573" y="184150"/>
                  </a:lnTo>
                  <a:lnTo>
                    <a:pt x="4001573" y="158750"/>
                  </a:lnTo>
                  <a:close/>
                  <a:moveTo>
                    <a:pt x="4001573" y="80010"/>
                  </a:moveTo>
                  <a:lnTo>
                    <a:pt x="14981465" y="80010"/>
                  </a:lnTo>
                  <a:lnTo>
                    <a:pt x="14981465" y="105410"/>
                  </a:lnTo>
                  <a:lnTo>
                    <a:pt x="4001573" y="105410"/>
                  </a:lnTo>
                  <a:lnTo>
                    <a:pt x="4001573" y="80010"/>
                  </a:lnTo>
                  <a:close/>
                  <a:moveTo>
                    <a:pt x="19087123" y="25400"/>
                  </a:moveTo>
                  <a:lnTo>
                    <a:pt x="19032514" y="80010"/>
                  </a:lnTo>
                  <a:lnTo>
                    <a:pt x="14981465" y="80010"/>
                  </a:lnTo>
                  <a:lnTo>
                    <a:pt x="14981465" y="105410"/>
                  </a:lnTo>
                  <a:lnTo>
                    <a:pt x="19008382" y="105410"/>
                  </a:lnTo>
                  <a:lnTo>
                    <a:pt x="18953773" y="160020"/>
                  </a:lnTo>
                  <a:lnTo>
                    <a:pt x="14981465" y="160020"/>
                  </a:lnTo>
                  <a:lnTo>
                    <a:pt x="14981465" y="185420"/>
                  </a:lnTo>
                  <a:lnTo>
                    <a:pt x="18946154" y="185420"/>
                  </a:lnTo>
                  <a:lnTo>
                    <a:pt x="18946154" y="2497562"/>
                  </a:lnTo>
                  <a:lnTo>
                    <a:pt x="18971554" y="2497562"/>
                  </a:lnTo>
                  <a:lnTo>
                    <a:pt x="18971554" y="177800"/>
                  </a:lnTo>
                  <a:lnTo>
                    <a:pt x="19026163" y="123190"/>
                  </a:lnTo>
                  <a:lnTo>
                    <a:pt x="19026163" y="2497562"/>
                  </a:lnTo>
                  <a:lnTo>
                    <a:pt x="19051563" y="2497562"/>
                  </a:lnTo>
                  <a:lnTo>
                    <a:pt x="19051563" y="97790"/>
                  </a:lnTo>
                  <a:lnTo>
                    <a:pt x="19106173" y="43180"/>
                  </a:lnTo>
                  <a:lnTo>
                    <a:pt x="19106173" y="2494761"/>
                  </a:lnTo>
                  <a:lnTo>
                    <a:pt x="19131573" y="2494761"/>
                  </a:lnTo>
                  <a:lnTo>
                    <a:pt x="19131573" y="12700"/>
                  </a:lnTo>
                  <a:cubicBezTo>
                    <a:pt x="19131573" y="5080"/>
                    <a:pt x="19126493" y="0"/>
                    <a:pt x="19118873" y="0"/>
                  </a:cubicBezTo>
                  <a:lnTo>
                    <a:pt x="14981465" y="0"/>
                  </a:lnTo>
                  <a:lnTo>
                    <a:pt x="14981465" y="25400"/>
                  </a:lnTo>
                  <a:lnTo>
                    <a:pt x="19087123" y="25400"/>
                  </a:lnTo>
                  <a:close/>
                  <a:moveTo>
                    <a:pt x="0" y="2497562"/>
                  </a:moveTo>
                  <a:lnTo>
                    <a:pt x="25400" y="2497562"/>
                  </a:lnTo>
                  <a:lnTo>
                    <a:pt x="25400" y="7988605"/>
                  </a:lnTo>
                  <a:lnTo>
                    <a:pt x="0" y="7988605"/>
                  </a:lnTo>
                  <a:lnTo>
                    <a:pt x="0" y="2497562"/>
                  </a:lnTo>
                  <a:close/>
                  <a:moveTo>
                    <a:pt x="80010" y="2497562"/>
                  </a:moveTo>
                  <a:lnTo>
                    <a:pt x="105410" y="2497562"/>
                  </a:lnTo>
                  <a:lnTo>
                    <a:pt x="105410" y="7988605"/>
                  </a:lnTo>
                  <a:lnTo>
                    <a:pt x="80010" y="7988605"/>
                  </a:lnTo>
                  <a:lnTo>
                    <a:pt x="80010" y="2497562"/>
                  </a:lnTo>
                  <a:close/>
                  <a:moveTo>
                    <a:pt x="158750" y="2497562"/>
                  </a:moveTo>
                  <a:lnTo>
                    <a:pt x="184150" y="2497562"/>
                  </a:lnTo>
                  <a:lnTo>
                    <a:pt x="184150" y="7988605"/>
                  </a:lnTo>
                  <a:lnTo>
                    <a:pt x="158750" y="7988605"/>
                  </a:lnTo>
                  <a:lnTo>
                    <a:pt x="158750" y="2497562"/>
                  </a:lnTo>
                  <a:close/>
                  <a:moveTo>
                    <a:pt x="19104904" y="2497562"/>
                  </a:moveTo>
                  <a:lnTo>
                    <a:pt x="19130304" y="2497562"/>
                  </a:lnTo>
                  <a:lnTo>
                    <a:pt x="19130304" y="7988605"/>
                  </a:lnTo>
                  <a:lnTo>
                    <a:pt x="19104904" y="7988605"/>
                  </a:lnTo>
                  <a:lnTo>
                    <a:pt x="19104904" y="2497562"/>
                  </a:lnTo>
                  <a:close/>
                  <a:moveTo>
                    <a:pt x="18946154" y="2497562"/>
                  </a:moveTo>
                  <a:lnTo>
                    <a:pt x="18971554" y="2497562"/>
                  </a:lnTo>
                  <a:lnTo>
                    <a:pt x="18971554" y="7988605"/>
                  </a:lnTo>
                  <a:lnTo>
                    <a:pt x="18946154" y="7988605"/>
                  </a:lnTo>
                  <a:lnTo>
                    <a:pt x="18946154" y="2497562"/>
                  </a:lnTo>
                  <a:close/>
                  <a:moveTo>
                    <a:pt x="19026163" y="2497562"/>
                  </a:moveTo>
                  <a:lnTo>
                    <a:pt x="19051563" y="2497562"/>
                  </a:lnTo>
                  <a:lnTo>
                    <a:pt x="19051563" y="7988605"/>
                  </a:lnTo>
                  <a:lnTo>
                    <a:pt x="19026163" y="7988605"/>
                  </a:lnTo>
                  <a:lnTo>
                    <a:pt x="19026163" y="2497562"/>
                  </a:lnTo>
                  <a:close/>
                </a:path>
              </a:pathLst>
            </a:custGeom>
            <a:solidFill>
              <a:srgbClr val="00357B"/>
            </a:solidFill>
          </p:spPr>
        </p:sp>
      </p:grpSp>
      <p:grpSp>
        <p:nvGrpSpPr>
          <p:cNvPr id="5" name="Group 5"/>
          <p:cNvGrpSpPr/>
          <p:nvPr/>
        </p:nvGrpSpPr>
        <p:grpSpPr>
          <a:xfrm>
            <a:off x="0" y="2036425"/>
            <a:ext cx="12418084" cy="2624217"/>
            <a:chOff x="0" y="0"/>
            <a:chExt cx="4905910" cy="1036728"/>
          </a:xfrm>
        </p:grpSpPr>
        <p:sp>
          <p:nvSpPr>
            <p:cNvPr id="6" name="Freeform 6"/>
            <p:cNvSpPr/>
            <p:nvPr/>
          </p:nvSpPr>
          <p:spPr>
            <a:xfrm>
              <a:off x="0" y="0"/>
              <a:ext cx="4905910" cy="1036728"/>
            </a:xfrm>
            <a:custGeom>
              <a:avLst/>
              <a:gdLst/>
              <a:ahLst/>
              <a:cxnLst/>
              <a:rect l="l" t="t" r="r" b="b"/>
              <a:pathLst>
                <a:path w="4905910" h="1036728">
                  <a:moveTo>
                    <a:pt x="0" y="0"/>
                  </a:moveTo>
                  <a:lnTo>
                    <a:pt x="4905910" y="0"/>
                  </a:lnTo>
                  <a:lnTo>
                    <a:pt x="4905910" y="1036728"/>
                  </a:lnTo>
                  <a:lnTo>
                    <a:pt x="0" y="1036728"/>
                  </a:lnTo>
                  <a:close/>
                </a:path>
              </a:pathLst>
            </a:custGeom>
            <a:solidFill>
              <a:srgbClr val="00357B"/>
            </a:solidFill>
          </p:spPr>
        </p:sp>
        <p:sp>
          <p:nvSpPr>
            <p:cNvPr id="7" name="TextBox 7"/>
            <p:cNvSpPr txBox="1"/>
            <p:nvPr/>
          </p:nvSpPr>
          <p:spPr>
            <a:xfrm>
              <a:off x="0" y="-28575"/>
              <a:ext cx="4905910" cy="1065303"/>
            </a:xfrm>
            <a:prstGeom prst="rect">
              <a:avLst/>
            </a:prstGeom>
          </p:spPr>
          <p:txBody>
            <a:bodyPr lIns="33866" tIns="33866" rIns="33866" bIns="33866" rtlCol="0" anchor="ctr"/>
            <a:lstStyle/>
            <a:p>
              <a:pPr algn="ctr">
                <a:lnSpc>
                  <a:spcPts val="2225"/>
                </a:lnSpc>
              </a:pPr>
              <a:endParaRPr sz="935">
                <a:latin typeface="Times New Roman" panose="02020603050405020304" pitchFamily="18" charset="0"/>
                <a:ea typeface="微软雅黑" panose="020B0503020204020204" charset="-122"/>
              </a:endParaRPr>
            </a:p>
          </p:txBody>
        </p:sp>
      </p:grpSp>
      <p:sp>
        <p:nvSpPr>
          <p:cNvPr id="8" name="TextBox 8"/>
          <p:cNvSpPr txBox="1"/>
          <p:nvPr/>
        </p:nvSpPr>
        <p:spPr>
          <a:xfrm>
            <a:off x="1188085" y="2217420"/>
            <a:ext cx="3587115" cy="2674620"/>
          </a:xfrm>
          <a:prstGeom prst="rect">
            <a:avLst/>
          </a:prstGeom>
        </p:spPr>
        <p:txBody>
          <a:bodyPr wrap="square" lIns="0" tIns="0" rIns="0" bIns="0" rtlCol="0" anchor="t">
            <a:noAutofit/>
          </a:bodyPr>
          <a:lstStyle/>
          <a:p>
            <a:pPr indent="0" algn="l" eaLnBrk="1" fontAlgn="auto" latinLnBrk="0" hangingPunct="1">
              <a:lnSpc>
                <a:spcPct val="100000"/>
              </a:lnSpc>
              <a:spcBef>
                <a:spcPct val="0"/>
              </a:spcBef>
            </a:pPr>
            <a:r>
              <a:rPr lang="en-US" sz="13375" b="1" spc="1605" dirty="0">
                <a:solidFill>
                  <a:srgbClr val="FFFFFF"/>
                </a:solidFill>
                <a:latin typeface="Times New Roman" panose="02020603050405020304" pitchFamily="18" charset="0"/>
                <a:ea typeface="微软雅黑" panose="020B0503020204020204" charset="-122"/>
                <a:cs typeface="Agrandir Wide Ultra-Bold" panose="00000905000000000000"/>
                <a:sym typeface="Agrandir Wide Ultra-Bold" panose="00000905000000000000"/>
              </a:rPr>
              <a:t>01</a:t>
            </a:r>
            <a:endParaRPr lang="en-US" sz="13375" b="1" spc="1605" dirty="0">
              <a:solidFill>
                <a:srgbClr val="FFFFFF"/>
              </a:solidFill>
              <a:latin typeface="Times New Roman" panose="02020603050405020304" pitchFamily="18" charset="0"/>
              <a:ea typeface="微软雅黑" panose="020B0503020204020204" charset="-122"/>
              <a:cs typeface="Agrandir Wide Ultra-Bold" panose="00000905000000000000"/>
              <a:sym typeface="Agrandir Wide Ultra-Bold" panose="00000905000000000000"/>
            </a:endParaRPr>
          </a:p>
        </p:txBody>
      </p:sp>
      <p:sp>
        <p:nvSpPr>
          <p:cNvPr id="9" name="TextBox 9"/>
          <p:cNvSpPr txBox="1"/>
          <p:nvPr/>
        </p:nvSpPr>
        <p:spPr>
          <a:xfrm>
            <a:off x="5521780" y="2423973"/>
            <a:ext cx="5699903" cy="1292225"/>
          </a:xfrm>
          <a:prstGeom prst="rect">
            <a:avLst/>
          </a:prstGeom>
        </p:spPr>
        <p:txBody>
          <a:bodyPr lIns="0" tIns="0" rIns="0" bIns="0" rtlCol="0" anchor="t">
            <a:spAutoFit/>
          </a:bodyPr>
          <a:lstStyle/>
          <a:p>
            <a:pPr algn="ctr">
              <a:lnSpc>
                <a:spcPts val="10080"/>
              </a:lnSpc>
              <a:spcBef>
                <a:spcPct val="0"/>
              </a:spcBef>
            </a:pPr>
            <a:r>
              <a:rPr lang="zh-CN" altLang="en-US" sz="5400" b="1" spc="576" dirty="0">
                <a:solidFill>
                  <a:srgbClr val="FFFFFF"/>
                </a:solidFill>
                <a:latin typeface="Times New Roman" panose="02020603050405020304" pitchFamily="18" charset="0"/>
                <a:ea typeface="微软雅黑" panose="020B0503020204020204" charset="-122"/>
                <a:cs typeface="思源黑体 Bold" panose="020B0800000000000000" charset="-122"/>
                <a:sym typeface="思源黑体 Bold" panose="020B0800000000000000" charset="-122"/>
              </a:rPr>
              <a:t>设计理念</a:t>
            </a:r>
            <a:endParaRPr lang="zh-CN" altLang="en-US" sz="5400" b="1" spc="576" dirty="0">
              <a:solidFill>
                <a:srgbClr val="FFFFFF"/>
              </a:solidFill>
              <a:latin typeface="Times New Roman" panose="02020603050405020304" pitchFamily="18" charset="0"/>
              <a:ea typeface="微软雅黑" panose="020B0503020204020204" charset="-122"/>
              <a:cs typeface="思源黑体 Bold" panose="020B0800000000000000" charset="-122"/>
              <a:sym typeface="思源黑体 Bold" panose="020B0800000000000000" charset="-122"/>
            </a:endParaRPr>
          </a:p>
        </p:txBody>
      </p:sp>
      <p:sp>
        <p:nvSpPr>
          <p:cNvPr id="10" name="TextBox 10"/>
          <p:cNvSpPr txBox="1"/>
          <p:nvPr/>
        </p:nvSpPr>
        <p:spPr>
          <a:xfrm>
            <a:off x="5521851" y="3897982"/>
            <a:ext cx="5699903" cy="358775"/>
          </a:xfrm>
          <a:prstGeom prst="rect">
            <a:avLst/>
          </a:prstGeom>
        </p:spPr>
        <p:txBody>
          <a:bodyPr lIns="0" tIns="0" rIns="0" bIns="0" rtlCol="0" anchor="t">
            <a:spAutoFit/>
          </a:bodyPr>
          <a:lstStyle/>
          <a:p>
            <a:pPr algn="ctr">
              <a:lnSpc>
                <a:spcPts val="2800"/>
              </a:lnSpc>
              <a:spcBef>
                <a:spcPct val="0"/>
              </a:spcBef>
            </a:pPr>
            <a:r>
              <a:rPr lang="zh-CN" altLang="en-US" sz="3600" b="1" spc="160" dirty="0">
                <a:solidFill>
                  <a:srgbClr val="FFFFFF"/>
                </a:solidFill>
                <a:latin typeface="Times New Roman" panose="02020603050405020304" pitchFamily="18" charset="0"/>
                <a:ea typeface="微软雅黑" panose="020B0503020204020204" charset="-122"/>
                <a:cs typeface="Agrandir Wide Ultra-Bold" panose="00000905000000000000"/>
                <a:sym typeface="Agrandir Wide Ultra-Bold" panose="00000905000000000000"/>
              </a:rPr>
              <a:t>未来学习环境的三大基石</a:t>
            </a:r>
            <a:endParaRPr lang="zh-CN" altLang="en-US" sz="3600" b="1" spc="160" dirty="0">
              <a:solidFill>
                <a:srgbClr val="FFFFFF"/>
              </a:solidFill>
              <a:latin typeface="Times New Roman" panose="02020603050405020304" pitchFamily="18" charset="0"/>
              <a:ea typeface="微软雅黑" panose="020B0503020204020204" charset="-122"/>
              <a:cs typeface="Agrandir Wide Ultra-Bold" panose="00000905000000000000"/>
              <a:sym typeface="Agrandir Wide Ultra-Bold" panose="00000905000000000000"/>
            </a:endParaRPr>
          </a:p>
        </p:txBody>
      </p:sp>
      <p:pic>
        <p:nvPicPr>
          <p:cNvPr id="26" name="图片 25" descr="校徽组合(转曲版）"/>
          <p:cNvPicPr>
            <a:picLocks noChangeAspect="1"/>
          </p:cNvPicPr>
          <p:nvPr/>
        </p:nvPicPr>
        <p:blipFill>
          <a:blip r:embed="rId2"/>
          <a:srcRect t="18912" r="58921" b="62557"/>
          <a:stretch>
            <a:fillRect/>
          </a:stretch>
        </p:blipFill>
        <p:spPr>
          <a:xfrm>
            <a:off x="9728200" y="309880"/>
            <a:ext cx="2184400" cy="70612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5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508000" y="508000"/>
            <a:ext cx="38100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000" b="0"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核心理念之源</a:t>
            </a:r>
            <a:endParaRPr lang="en-US" sz="1100"/>
          </a:p>
        </p:txBody>
      </p:sp>
      <p:sp>
        <p:nvSpPr>
          <p:cNvPr id="4" name="AutoShape 4"/>
          <p:cNvSpPr/>
          <p:nvPr/>
        </p:nvSpPr>
        <p:spPr>
          <a:xfrm>
            <a:off x="508000" y="1016000"/>
            <a:ext cx="10795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顶层指引：OECD“学习罗盘2030”</a:t>
            </a:r>
            <a:endParaRPr lang="en-US" sz="1100"/>
          </a:p>
        </p:txBody>
      </p:sp>
      <p:sp>
        <p:nvSpPr>
          <p:cNvPr id="5" name="AutoShape 5"/>
          <p:cNvSpPr/>
          <p:nvPr/>
        </p:nvSpPr>
        <p:spPr>
          <a:xfrm>
            <a:off x="508000" y="1905000"/>
            <a:ext cx="4191000" cy="3048000"/>
          </a:xfrm>
          <a:prstGeom prst="roundRect">
            <a:avLst>
              <a:gd name="adj" fmla="val 0"/>
            </a:avLst>
          </a:prstGeom>
          <a:solidFill>
            <a:srgbClr val="FFFFFF">
              <a:alpha val="92000"/>
            </a:srgbClr>
          </a:solidFill>
          <a:ln w="25400" cap="flat" cmpd="sng">
            <a:noFill/>
            <a:prstDash val="solid"/>
            <a:round/>
          </a:ln>
        </p:spPr>
        <p:txBody>
          <a:bodyPr vert="horz" wrap="square" lIns="63500" tIns="63500" rIns="63500" bIns="63500" rtlCol="0" anchor="ctr"/>
          <a:lstStyle/>
          <a:p>
            <a:pPr algn="ctr">
              <a:defRPr/>
            </a:pPr>
          </a:p>
        </p:txBody>
      </p:sp>
      <p:pic>
        <p:nvPicPr>
          <p:cNvPr id="6" name="Picture 6"/>
          <p:cNvPicPr>
            <a:picLocks noChangeAspect="1"/>
          </p:cNvPicPr>
          <p:nvPr/>
        </p:nvPicPr>
        <p:blipFill>
          <a:blip r:embed="rId2"/>
          <a:srcRect t="12603" b="12603"/>
          <a:stretch>
            <a:fillRect/>
          </a:stretch>
        </p:blipFill>
        <p:spPr>
          <a:xfrm>
            <a:off x="635000" y="2032000"/>
            <a:ext cx="3937000" cy="2794000"/>
          </a:xfrm>
          <a:prstGeom prst="rect">
            <a:avLst/>
          </a:prstGeom>
          <a:noFill/>
          <a:ln w="25400" cap="flat" cmpd="sng">
            <a:noFill/>
            <a:prstDash val="solid"/>
            <a:round/>
          </a:ln>
        </p:spPr>
      </p:pic>
      <p:sp>
        <p:nvSpPr>
          <p:cNvPr id="7" name="AutoShape 7"/>
          <p:cNvSpPr/>
          <p:nvPr/>
        </p:nvSpPr>
        <p:spPr>
          <a:xfrm>
            <a:off x="508000" y="5080000"/>
            <a:ext cx="4191000" cy="1524000"/>
          </a:xfrm>
          <a:prstGeom prst="roundRect">
            <a:avLst>
              <a:gd name="adj" fmla="val 0"/>
            </a:avLst>
          </a:prstGeom>
          <a:solidFill>
            <a:srgbClr val="FFFFFF">
              <a:alpha val="92000"/>
            </a:srgbClr>
          </a:solidFill>
          <a:ln w="25400" cap="flat" cmpd="sng">
            <a:noFill/>
            <a:prstDash val="solid"/>
            <a:round/>
          </a:ln>
        </p:spPr>
        <p:txBody>
          <a:bodyPr vert="horz" wrap="square" lIns="63500" tIns="63500" rIns="63500" bIns="63500" rtlCol="0" anchor="ctr"/>
          <a:lstStyle/>
          <a:p>
            <a:pPr algn="ctr">
              <a:defRPr/>
            </a:pPr>
          </a:p>
        </p:txBody>
      </p:sp>
      <p:sp>
        <p:nvSpPr>
          <p:cNvPr id="8" name="AutoShape 8"/>
          <p:cNvSpPr/>
          <p:nvPr/>
        </p:nvSpPr>
        <p:spPr>
          <a:xfrm>
            <a:off x="635000" y="5181600"/>
            <a:ext cx="3937000" cy="1270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505050"/>
                </a:solidFill>
                <a:latin typeface="微软雅黑" panose="020B0503020204020204" charset="-122"/>
                <a:ea typeface="微软雅黑" panose="020B0503020204020204" charset="-122"/>
                <a:cs typeface="微软雅黑" panose="020B0503020204020204" charset="-122"/>
                <a:sym typeface="微软雅黑" panose="020B0503020204020204" charset="-122"/>
              </a:rPr>
              <a:t>OECD学习罗盘2030以动态视角重构了未来教育图景，将学习者置于核心位置。它不仅是一个能力框架，更是一种行动指南，连接个人成长与社会发展目标，为我们的课程与服务设计提供了极具前瞻性的理论支撑。</a:t>
            </a:r>
            <a:endParaRPr lang="en-US" sz="1100"/>
          </a:p>
        </p:txBody>
      </p:sp>
      <p:cxnSp>
        <p:nvCxnSpPr>
          <p:cNvPr id="9" name="Connector 9"/>
          <p:cNvCxnSpPr/>
          <p:nvPr/>
        </p:nvCxnSpPr>
        <p:spPr>
          <a:xfrm rot="5390177">
            <a:off x="2730491" y="4121168"/>
            <a:ext cx="4445018" cy="12700"/>
          </a:xfrm>
          <a:prstGeom prst="straightConnector1">
            <a:avLst/>
          </a:prstGeom>
          <a:solidFill>
            <a:srgbClr val="DEE0E3">
              <a:alpha val="100000"/>
            </a:srgbClr>
          </a:solidFill>
          <a:ln w="12700" cap="flat" cmpd="sng">
            <a:solidFill>
              <a:srgbClr val="003D83">
                <a:alpha val="40000"/>
              </a:srgbClr>
            </a:solidFill>
            <a:prstDash val="solid"/>
            <a:round/>
            <a:headEnd type="none" w="med" len="med"/>
            <a:tailEnd type="none" w="med" len="med"/>
          </a:ln>
        </p:spPr>
      </p:cxnSp>
      <p:sp>
        <p:nvSpPr>
          <p:cNvPr id="10" name="AutoShape 10"/>
          <p:cNvSpPr/>
          <p:nvPr/>
        </p:nvSpPr>
        <p:spPr>
          <a:xfrm>
            <a:off x="5207000" y="1905000"/>
            <a:ext cx="6731000" cy="1333500"/>
          </a:xfrm>
          <a:prstGeom prst="roundRect">
            <a:avLst>
              <a:gd name="adj" fmla="val 0"/>
            </a:avLst>
          </a:prstGeom>
          <a:solidFill>
            <a:srgbClr val="FFFFFF">
              <a:alpha val="94000"/>
            </a:srgbClr>
          </a:solidFill>
          <a:ln w="25400" cap="flat" cmpd="sng">
            <a:noFill/>
            <a:prstDash val="solid"/>
            <a:round/>
          </a:ln>
        </p:spPr>
        <p:txBody>
          <a:bodyPr vert="horz" wrap="square" lIns="63500" tIns="63500" rIns="63500" bIns="63500" rtlCol="0" anchor="ctr"/>
          <a:lstStyle/>
          <a:p>
            <a:pPr algn="ctr">
              <a:defRPr/>
            </a:pPr>
          </a:p>
        </p:txBody>
      </p:sp>
      <p:sp>
        <p:nvSpPr>
          <p:cNvPr id="11" name="AutoShape 11"/>
          <p:cNvSpPr/>
          <p:nvPr/>
        </p:nvSpPr>
        <p:spPr>
          <a:xfrm>
            <a:off x="5207000" y="1905000"/>
            <a:ext cx="63500" cy="13335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12" name="AutoShape 12"/>
          <p:cNvSpPr/>
          <p:nvPr/>
        </p:nvSpPr>
        <p:spPr>
          <a:xfrm>
            <a:off x="5397500" y="1955800"/>
            <a:ext cx="6350000" cy="3556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核心观点：以学生为中心的“自我导航”</a:t>
            </a:r>
            <a:endParaRPr lang="en-US" sz="1100"/>
          </a:p>
        </p:txBody>
      </p:sp>
      <p:sp>
        <p:nvSpPr>
          <p:cNvPr id="13" name="AutoShape 13"/>
          <p:cNvSpPr/>
          <p:nvPr/>
        </p:nvSpPr>
        <p:spPr>
          <a:xfrm>
            <a:off x="5397500" y="2349500"/>
            <a:ext cx="6350000" cy="762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300" b="0" i="0" u="none" strike="noStrike">
                <a:solidFill>
                  <a:srgbClr val="3C3C3C"/>
                </a:solidFill>
                <a:latin typeface="微软雅黑" panose="020B0503020204020204" charset="-122"/>
                <a:ea typeface="微软雅黑" panose="020B0503020204020204" charset="-122"/>
                <a:cs typeface="微软雅黑" panose="020B0503020204020204" charset="-122"/>
                <a:sym typeface="微软雅黑" panose="020B0503020204020204" charset="-122"/>
              </a:rPr>
              <a:t>彻底摒弃传统的被动灌输模式，确立学生在学习过程中的绝对主体地位。核心目标是培养其在充满不确定性的未来中，具备自主判断方向、灵活调整策略、持续自我驱动的“自我导航”能力，让学习真正成为一种适应终身发展的核心素养。</a:t>
            </a:r>
            <a:endParaRPr lang="en-US" sz="1100"/>
          </a:p>
        </p:txBody>
      </p:sp>
      <p:sp>
        <p:nvSpPr>
          <p:cNvPr id="14" name="AutoShape 14"/>
          <p:cNvSpPr/>
          <p:nvPr/>
        </p:nvSpPr>
        <p:spPr>
          <a:xfrm>
            <a:off x="5207000" y="3365500"/>
            <a:ext cx="3276600" cy="1968500"/>
          </a:xfrm>
          <a:prstGeom prst="roundRect">
            <a:avLst>
              <a:gd name="adj" fmla="val 0"/>
            </a:avLst>
          </a:prstGeom>
          <a:solidFill>
            <a:srgbClr val="FFFFFF">
              <a:alpha val="94000"/>
            </a:srgbClr>
          </a:solidFill>
          <a:ln w="25400" cap="flat" cmpd="sng">
            <a:noFill/>
            <a:prstDash val="solid"/>
            <a:round/>
          </a:ln>
        </p:spPr>
        <p:txBody>
          <a:bodyPr vert="horz" wrap="square" lIns="63500" tIns="63500" rIns="63500" bIns="63500" rtlCol="0" anchor="ctr"/>
          <a:lstStyle/>
          <a:p>
            <a:pPr algn="ctr">
              <a:defRPr/>
            </a:pPr>
          </a:p>
        </p:txBody>
      </p:sp>
      <p:sp>
        <p:nvSpPr>
          <p:cNvPr id="15" name="AutoShape 15"/>
          <p:cNvSpPr/>
          <p:nvPr/>
        </p:nvSpPr>
        <p:spPr>
          <a:xfrm>
            <a:off x="5207000" y="3365500"/>
            <a:ext cx="63500" cy="1968500"/>
          </a:xfrm>
          <a:prstGeom prst="roundRect">
            <a:avLst>
              <a:gd name="adj" fmla="val 0"/>
            </a:avLst>
          </a:prstGeom>
          <a:solidFill>
            <a:srgbClr val="003D83">
              <a:alpha val="75000"/>
            </a:srgbClr>
          </a:solidFill>
          <a:ln w="25400" cap="flat" cmpd="sng">
            <a:noFill/>
            <a:prstDash val="solid"/>
            <a:round/>
          </a:ln>
        </p:spPr>
        <p:txBody>
          <a:bodyPr vert="horz" wrap="square" lIns="0" tIns="0" rIns="0" bIns="0" rtlCol="0" anchor="ctr" anchorCtr="0"/>
          <a:lstStyle/>
          <a:p>
            <a:pPr algn="ctr">
              <a:defRPr/>
            </a:pPr>
          </a:p>
        </p:txBody>
      </p:sp>
      <p:sp>
        <p:nvSpPr>
          <p:cNvPr id="16" name="AutoShape 16"/>
          <p:cNvSpPr/>
          <p:nvPr/>
        </p:nvSpPr>
        <p:spPr>
          <a:xfrm>
            <a:off x="5397500" y="3403600"/>
            <a:ext cx="2984500" cy="3556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三大关键能力基座</a:t>
            </a:r>
            <a:endParaRPr lang="en-US" sz="1100"/>
          </a:p>
        </p:txBody>
      </p:sp>
      <p:sp>
        <p:nvSpPr>
          <p:cNvPr id="17" name="AutoShape 17"/>
          <p:cNvSpPr/>
          <p:nvPr/>
        </p:nvSpPr>
        <p:spPr>
          <a:xfrm>
            <a:off x="5397500" y="3835400"/>
            <a:ext cx="2984500" cy="1333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464646"/>
                </a:solidFill>
                <a:latin typeface="微软雅黑" panose="020B0503020204020204" charset="-122"/>
                <a:ea typeface="微软雅黑" panose="020B0503020204020204" charset="-122"/>
                <a:cs typeface="微软雅黑" panose="020B0503020204020204" charset="-122"/>
                <a:sym typeface="微软雅黑" panose="020B0503020204020204" charset="-122"/>
              </a:rPr>
              <a:t>聚焦认知与元认知，培育深度思考与创新思维；强化社会与情感能力，建立同理心与协作精神；夯实技术素养，掌握数字化工具解决复杂问题的能力。三者相辅相成，构成未来人才的核心竞争力。</a:t>
            </a:r>
            <a:endParaRPr lang="en-US" sz="1100"/>
          </a:p>
        </p:txBody>
      </p:sp>
      <p:sp>
        <p:nvSpPr>
          <p:cNvPr id="18" name="AutoShape 18"/>
          <p:cNvSpPr/>
          <p:nvPr/>
        </p:nvSpPr>
        <p:spPr>
          <a:xfrm>
            <a:off x="8636000" y="3365500"/>
            <a:ext cx="3276600" cy="1968500"/>
          </a:xfrm>
          <a:prstGeom prst="roundRect">
            <a:avLst>
              <a:gd name="adj" fmla="val 0"/>
            </a:avLst>
          </a:prstGeom>
          <a:solidFill>
            <a:srgbClr val="FFFFFF">
              <a:alpha val="94000"/>
            </a:srgbClr>
          </a:solidFill>
          <a:ln w="25400" cap="flat" cmpd="sng">
            <a:noFill/>
            <a:prstDash val="solid"/>
            <a:round/>
          </a:ln>
        </p:spPr>
        <p:txBody>
          <a:bodyPr vert="horz" wrap="square" lIns="63500" tIns="63500" rIns="63500" bIns="63500" rtlCol="0" anchor="ctr"/>
          <a:lstStyle/>
          <a:p>
            <a:pPr algn="ctr">
              <a:defRPr/>
            </a:pPr>
          </a:p>
        </p:txBody>
      </p:sp>
      <p:sp>
        <p:nvSpPr>
          <p:cNvPr id="19" name="AutoShape 19"/>
          <p:cNvSpPr/>
          <p:nvPr/>
        </p:nvSpPr>
        <p:spPr>
          <a:xfrm>
            <a:off x="8636000" y="3365500"/>
            <a:ext cx="63500" cy="1968500"/>
          </a:xfrm>
          <a:prstGeom prst="roundRect">
            <a:avLst>
              <a:gd name="adj" fmla="val 0"/>
            </a:avLst>
          </a:prstGeom>
          <a:solidFill>
            <a:srgbClr val="003D83">
              <a:alpha val="75000"/>
            </a:srgbClr>
          </a:solidFill>
          <a:ln w="25400" cap="flat" cmpd="sng">
            <a:noFill/>
            <a:prstDash val="solid"/>
            <a:round/>
          </a:ln>
        </p:spPr>
        <p:txBody>
          <a:bodyPr vert="horz" wrap="square" lIns="0" tIns="0" rIns="0" bIns="0" rtlCol="0" anchor="ctr" anchorCtr="0"/>
          <a:lstStyle/>
          <a:p>
            <a:pPr algn="ctr">
              <a:defRPr/>
            </a:pPr>
          </a:p>
        </p:txBody>
      </p:sp>
      <p:sp>
        <p:nvSpPr>
          <p:cNvPr id="20" name="AutoShape 20"/>
          <p:cNvSpPr/>
          <p:nvPr/>
        </p:nvSpPr>
        <p:spPr>
          <a:xfrm>
            <a:off x="8788400" y="3403600"/>
            <a:ext cx="2984500" cy="3556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实践落地的行动法则</a:t>
            </a:r>
            <a:endParaRPr lang="en-US" sz="1100"/>
          </a:p>
        </p:txBody>
      </p:sp>
      <p:sp>
        <p:nvSpPr>
          <p:cNvPr id="21" name="AutoShape 21"/>
          <p:cNvSpPr/>
          <p:nvPr/>
        </p:nvSpPr>
        <p:spPr>
          <a:xfrm>
            <a:off x="8788400" y="3835400"/>
            <a:ext cx="2984500" cy="1333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464646"/>
                </a:solidFill>
                <a:latin typeface="微软雅黑" panose="020B0503020204020204" charset="-122"/>
                <a:ea typeface="微软雅黑" panose="020B0503020204020204" charset="-122"/>
                <a:cs typeface="微软雅黑" panose="020B0503020204020204" charset="-122"/>
                <a:sym typeface="微软雅黑" panose="020B0503020204020204" charset="-122"/>
              </a:rPr>
              <a:t>将能力转化为实际行动：在探索中创造新价值，在多元视角中协调矛盾困境，在结果导向中主动承担责任。这一过程让学习走出书本，在真实的社会情境中产生实际效能，推动个人与环境的双向赋能。</a:t>
            </a:r>
            <a:endParaRPr lang="en-US" sz="1100"/>
          </a:p>
        </p:txBody>
      </p:sp>
      <p:sp>
        <p:nvSpPr>
          <p:cNvPr id="22" name="AutoShape 22"/>
          <p:cNvSpPr/>
          <p:nvPr/>
        </p:nvSpPr>
        <p:spPr>
          <a:xfrm>
            <a:off x="5207000" y="5397500"/>
            <a:ext cx="6705600" cy="1333500"/>
          </a:xfrm>
          <a:prstGeom prst="roundRect">
            <a:avLst>
              <a:gd name="adj" fmla="val 0"/>
            </a:avLst>
          </a:prstGeom>
          <a:solidFill>
            <a:srgbClr val="003D83">
              <a:alpha val="92000"/>
            </a:srgbClr>
          </a:solidFill>
          <a:ln w="25400" cap="flat" cmpd="sng">
            <a:noFill/>
            <a:prstDash val="solid"/>
            <a:round/>
          </a:ln>
        </p:spPr>
        <p:txBody>
          <a:bodyPr vert="horz" wrap="square" lIns="0" tIns="0" rIns="0" bIns="0" rtlCol="0" anchor="ctr" anchorCtr="0"/>
          <a:lstStyle/>
          <a:p>
            <a:pPr algn="ctr">
              <a:defRPr/>
            </a:pPr>
          </a:p>
        </p:txBody>
      </p:sp>
      <p:sp>
        <p:nvSpPr>
          <p:cNvPr id="23" name="AutoShape 23"/>
          <p:cNvSpPr/>
          <p:nvPr/>
        </p:nvSpPr>
        <p:spPr>
          <a:xfrm>
            <a:off x="5397500" y="5435600"/>
            <a:ext cx="6350000" cy="330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核心理念：共建“协作主体精神”</a:t>
            </a:r>
            <a:endParaRPr lang="en-US" sz="1100"/>
          </a:p>
        </p:txBody>
      </p:sp>
      <p:sp>
        <p:nvSpPr>
          <p:cNvPr id="24" name="AutoShape 24"/>
          <p:cNvSpPr/>
          <p:nvPr/>
        </p:nvSpPr>
        <p:spPr>
          <a:xfrm>
            <a:off x="5397500" y="5791200"/>
            <a:ext cx="6350000" cy="762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F5F7FA"/>
                </a:solidFill>
                <a:latin typeface="微软雅黑" panose="020B0503020204020204" charset="-122"/>
                <a:ea typeface="微软雅黑" panose="020B0503020204020204" charset="-122"/>
                <a:cs typeface="微软雅黑" panose="020B0503020204020204" charset="-122"/>
                <a:sym typeface="微软雅黑" panose="020B0503020204020204" charset="-122"/>
              </a:rPr>
              <a:t>打破单一主体的边界，鼓励师生、家校与社区形成协同共同体。在“预期—行动—反思”的螺旋上升循环中，共同设计个性化的学习旅程，让教育成为多方参与、共同成长的创造性实践。</a:t>
            </a:r>
            <a:endParaRPr lang="en-US" sz="1100"/>
          </a:p>
        </p:txBody>
      </p:sp>
      <p:pic>
        <p:nvPicPr>
          <p:cNvPr id="26" name="图片 25" descr="校徽组合(转曲版）"/>
          <p:cNvPicPr>
            <a:picLocks noChangeAspect="1"/>
          </p:cNvPicPr>
          <p:nvPr/>
        </p:nvPicPr>
        <p:blipFill>
          <a:blip r:embed="rId3"/>
          <a:srcRect t="18912" r="58921" b="62557"/>
          <a:stretch>
            <a:fillRect/>
          </a:stretch>
        </p:blipFill>
        <p:spPr>
          <a:xfrm>
            <a:off x="9728200" y="309880"/>
            <a:ext cx="2184400" cy="70612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5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609600" y="508000"/>
            <a:ext cx="38100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000" b="0"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设计哲学</a:t>
            </a:r>
            <a:endParaRPr lang="en-US" sz="1100"/>
          </a:p>
        </p:txBody>
      </p:sp>
      <p:sp>
        <p:nvSpPr>
          <p:cNvPr id="4" name="AutoShape 4"/>
          <p:cNvSpPr/>
          <p:nvPr/>
        </p:nvSpPr>
        <p:spPr>
          <a:xfrm>
            <a:off x="609600" y="1079500"/>
            <a:ext cx="10160000" cy="698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我们的三大核心理念</a:t>
            </a:r>
            <a:endParaRPr lang="en-US" sz="1100"/>
          </a:p>
        </p:txBody>
      </p:sp>
      <p:sp>
        <p:nvSpPr>
          <p:cNvPr id="5" name="AutoShape 5"/>
          <p:cNvSpPr/>
          <p:nvPr/>
        </p:nvSpPr>
        <p:spPr>
          <a:xfrm>
            <a:off x="609600" y="2032000"/>
            <a:ext cx="3505200" cy="4064000"/>
          </a:xfrm>
          <a:prstGeom prst="roundRect">
            <a:avLst>
              <a:gd name="adj" fmla="val 0"/>
            </a:avLst>
          </a:prstGeom>
          <a:solidFill>
            <a:srgbClr val="FFFFFF">
              <a:alpha val="93000"/>
            </a:srgbClr>
          </a:solidFill>
          <a:ln w="12700" cap="flat" cmpd="sng">
            <a:solidFill>
              <a:srgbClr val="003D83">
                <a:alpha val="30000"/>
              </a:srgbClr>
            </a:solidFill>
            <a:prstDash val="solid"/>
            <a:round/>
          </a:ln>
        </p:spPr>
        <p:txBody>
          <a:bodyPr vert="horz" wrap="square" lIns="0" tIns="0" rIns="0" bIns="0" rtlCol="0" anchor="ctr" anchorCtr="0"/>
          <a:lstStyle/>
          <a:p>
            <a:pPr algn="ctr">
              <a:defRPr/>
            </a:pPr>
          </a:p>
        </p:txBody>
      </p:sp>
      <p:sp>
        <p:nvSpPr>
          <p:cNvPr id="6" name="AutoShape 6"/>
          <p:cNvSpPr/>
          <p:nvPr/>
        </p:nvSpPr>
        <p:spPr>
          <a:xfrm>
            <a:off x="609600" y="2032000"/>
            <a:ext cx="3505200" cy="508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7" name="AutoShape 7"/>
          <p:cNvSpPr/>
          <p:nvPr/>
        </p:nvSpPr>
        <p:spPr>
          <a:xfrm>
            <a:off x="736600" y="2222500"/>
            <a:ext cx="3251200" cy="825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从“千人一面”</a:t>
            </a:r>
            <a:br>
              <a:rPr lang="en-US" sz="18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br>
            <a:r>
              <a:rPr lang="en-US" sz="18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到“千人千径”</a:t>
            </a:r>
            <a:endParaRPr lang="en-US" sz="1100"/>
          </a:p>
        </p:txBody>
      </p:sp>
      <p:sp>
        <p:nvSpPr>
          <p:cNvPr id="8" name="AutoShape 8"/>
          <p:cNvSpPr/>
          <p:nvPr/>
        </p:nvSpPr>
        <p:spPr>
          <a:xfrm>
            <a:off x="736600" y="3175000"/>
            <a:ext cx="3251200" cy="1460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3C3C3C"/>
                </a:solidFill>
                <a:latin typeface="微软雅黑" panose="020B0503020204020204" charset="-122"/>
                <a:ea typeface="微软雅黑" panose="020B0503020204020204" charset="-122"/>
                <a:cs typeface="微软雅黑" panose="020B0503020204020204" charset="-122"/>
                <a:sym typeface="微软雅黑" panose="020B0503020204020204" charset="-122"/>
              </a:rPr>
              <a:t>依托知识图谱与AI推荐引擎的深度融合，根据学习者的认知水平、节奏与目标，实现学习资源与成长路径的精准个性化适配。摒弃标准化灌输，为每位用户量身定制专属成长方案，让系统具备“读懂人”的能力。</a:t>
            </a:r>
            <a:endParaRPr lang="en-US" sz="1100"/>
          </a:p>
        </p:txBody>
      </p:sp>
      <p:sp>
        <p:nvSpPr>
          <p:cNvPr id="9" name="AutoShape 9"/>
          <p:cNvSpPr/>
          <p:nvPr/>
        </p:nvSpPr>
        <p:spPr>
          <a:xfrm>
            <a:off x="736600" y="4826000"/>
            <a:ext cx="3251200" cy="1143000"/>
          </a:xfrm>
          <a:prstGeom prst="roundRect">
            <a:avLst>
              <a:gd name="adj" fmla="val 0"/>
            </a:avLst>
          </a:prstGeom>
          <a:solidFill>
            <a:srgbClr val="003D83">
              <a:alpha val="12000"/>
            </a:srgbClr>
          </a:solidFill>
          <a:ln w="25400" cap="flat" cmpd="sng">
            <a:noFill/>
            <a:prstDash val="solid"/>
            <a:round/>
          </a:ln>
        </p:spPr>
        <p:txBody>
          <a:bodyPr vert="horz" wrap="square" lIns="0" tIns="0" rIns="0" bIns="0" rtlCol="0" anchor="ctr" anchorCtr="0"/>
          <a:lstStyle/>
          <a:p>
            <a:pPr algn="ctr">
              <a:defRPr/>
            </a:pPr>
          </a:p>
        </p:txBody>
      </p:sp>
      <p:sp>
        <p:nvSpPr>
          <p:cNvPr id="10" name="AutoShape 10"/>
          <p:cNvSpPr/>
          <p:nvPr/>
        </p:nvSpPr>
        <p:spPr>
          <a:xfrm>
            <a:off x="838200" y="4889500"/>
            <a:ext cx="3048000" cy="1016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1" i="0" u="none" strike="noStrike">
                <a:solidFill>
                  <a:srgbClr val="194678"/>
                </a:solidFill>
                <a:latin typeface="微软雅黑" panose="020B0503020204020204" charset="-122"/>
                <a:ea typeface="微软雅黑" panose="020B0503020204020204" charset="-122"/>
                <a:cs typeface="微软雅黑" panose="020B0503020204020204" charset="-122"/>
                <a:sym typeface="微软雅黑" panose="020B0503020204020204" charset="-122"/>
              </a:rPr>
              <a:t>让每位学习者都能在知识海洋中“自定航向”，以最适合自己的方式获取知识、掌握技能，真正实现因材施教的规模化落地。</a:t>
            </a:r>
            <a:endParaRPr lang="en-US" sz="1100"/>
          </a:p>
        </p:txBody>
      </p:sp>
      <p:sp>
        <p:nvSpPr>
          <p:cNvPr id="11" name="AutoShape 11"/>
          <p:cNvSpPr/>
          <p:nvPr/>
        </p:nvSpPr>
        <p:spPr>
          <a:xfrm>
            <a:off x="4356100" y="2032000"/>
            <a:ext cx="3505200" cy="4064000"/>
          </a:xfrm>
          <a:prstGeom prst="roundRect">
            <a:avLst>
              <a:gd name="adj" fmla="val 0"/>
            </a:avLst>
          </a:prstGeom>
          <a:solidFill>
            <a:srgbClr val="FFFFFF">
              <a:alpha val="93000"/>
            </a:srgbClr>
          </a:solidFill>
          <a:ln w="12700" cap="flat" cmpd="sng">
            <a:solidFill>
              <a:srgbClr val="003D83">
                <a:alpha val="30000"/>
              </a:srgbClr>
            </a:solidFill>
            <a:prstDash val="solid"/>
            <a:round/>
          </a:ln>
        </p:spPr>
        <p:txBody>
          <a:bodyPr vert="horz" wrap="square" lIns="0" tIns="0" rIns="0" bIns="0" rtlCol="0" anchor="ctr" anchorCtr="0"/>
          <a:lstStyle/>
          <a:p>
            <a:pPr algn="ctr">
              <a:defRPr/>
            </a:pPr>
          </a:p>
        </p:txBody>
      </p:sp>
      <p:sp>
        <p:nvSpPr>
          <p:cNvPr id="12" name="AutoShape 12"/>
          <p:cNvSpPr/>
          <p:nvPr/>
        </p:nvSpPr>
        <p:spPr>
          <a:xfrm>
            <a:off x="4356100" y="2032000"/>
            <a:ext cx="3505200" cy="508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13" name="AutoShape 13"/>
          <p:cNvSpPr/>
          <p:nvPr/>
        </p:nvSpPr>
        <p:spPr>
          <a:xfrm>
            <a:off x="4483100" y="2222500"/>
            <a:ext cx="3251200" cy="825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从“被动观看”</a:t>
            </a:r>
            <a:br>
              <a:rPr lang="en-US" sz="18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br>
            <a:r>
              <a:rPr lang="en-US" sz="18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到“具身沉浸”</a:t>
            </a:r>
            <a:endParaRPr lang="en-US" sz="1100"/>
          </a:p>
        </p:txBody>
      </p:sp>
      <p:sp>
        <p:nvSpPr>
          <p:cNvPr id="14" name="AutoShape 14"/>
          <p:cNvSpPr/>
          <p:nvPr/>
        </p:nvSpPr>
        <p:spPr>
          <a:xfrm>
            <a:off x="4483100" y="3175000"/>
            <a:ext cx="3251200" cy="1460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3C3C3C"/>
                </a:solidFill>
                <a:latin typeface="微软雅黑" panose="020B0503020204020204" charset="-122"/>
                <a:ea typeface="微软雅黑" panose="020B0503020204020204" charset="-122"/>
                <a:cs typeface="微软雅黑" panose="020B0503020204020204" charset="-122"/>
                <a:sym typeface="微软雅黑" panose="020B0503020204020204" charset="-122"/>
              </a:rPr>
              <a:t>借助全息投影、AR/VR扩展现实技术与超写实数字人交互系统，营造高临场感、可实时操作的真实情境。将抽象概念具象化，将静态知识动态化，让学习突破二维屏幕的限制，进入三维的沉浸式体验空间。</a:t>
            </a:r>
            <a:endParaRPr lang="en-US" sz="1100"/>
          </a:p>
        </p:txBody>
      </p:sp>
      <p:sp>
        <p:nvSpPr>
          <p:cNvPr id="15" name="AutoShape 15"/>
          <p:cNvSpPr/>
          <p:nvPr/>
        </p:nvSpPr>
        <p:spPr>
          <a:xfrm>
            <a:off x="4483100" y="4826000"/>
            <a:ext cx="3251200" cy="1143000"/>
          </a:xfrm>
          <a:prstGeom prst="roundRect">
            <a:avLst>
              <a:gd name="adj" fmla="val 0"/>
            </a:avLst>
          </a:prstGeom>
          <a:solidFill>
            <a:srgbClr val="003D83">
              <a:alpha val="12000"/>
            </a:srgbClr>
          </a:solidFill>
          <a:ln w="25400" cap="flat" cmpd="sng">
            <a:noFill/>
            <a:prstDash val="solid"/>
            <a:round/>
          </a:ln>
        </p:spPr>
        <p:txBody>
          <a:bodyPr vert="horz" wrap="square" lIns="0" tIns="0" rIns="0" bIns="0" rtlCol="0" anchor="ctr" anchorCtr="0"/>
          <a:lstStyle/>
          <a:p>
            <a:pPr algn="ctr">
              <a:defRPr/>
            </a:pPr>
          </a:p>
        </p:txBody>
      </p:sp>
      <p:sp>
        <p:nvSpPr>
          <p:cNvPr id="16" name="AutoShape 16"/>
          <p:cNvSpPr/>
          <p:nvPr/>
        </p:nvSpPr>
        <p:spPr>
          <a:xfrm>
            <a:off x="4584700" y="4889500"/>
            <a:ext cx="3048000" cy="1016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1" i="0" u="none" strike="noStrike">
                <a:solidFill>
                  <a:srgbClr val="194678"/>
                </a:solidFill>
                <a:latin typeface="微软雅黑" panose="020B0503020204020204" charset="-122"/>
                <a:ea typeface="微软雅黑" panose="020B0503020204020204" charset="-122"/>
                <a:cs typeface="微软雅黑" panose="020B0503020204020204" charset="-122"/>
                <a:sym typeface="微软雅黑" panose="020B0503020204020204" charset="-122"/>
              </a:rPr>
              <a:t>使认知、身体与环境同频共振，在“做中学”中完成深度内化，大幅提升参与感与记忆留存率，让知识习得更具沉浸感与实效性。</a:t>
            </a:r>
            <a:endParaRPr lang="en-US" sz="1100"/>
          </a:p>
        </p:txBody>
      </p:sp>
      <p:sp>
        <p:nvSpPr>
          <p:cNvPr id="17" name="AutoShape 17"/>
          <p:cNvSpPr/>
          <p:nvPr/>
        </p:nvSpPr>
        <p:spPr>
          <a:xfrm>
            <a:off x="8089900" y="2032000"/>
            <a:ext cx="3505200" cy="4064000"/>
          </a:xfrm>
          <a:prstGeom prst="roundRect">
            <a:avLst>
              <a:gd name="adj" fmla="val 0"/>
            </a:avLst>
          </a:prstGeom>
          <a:solidFill>
            <a:srgbClr val="FFFFFF">
              <a:alpha val="93000"/>
            </a:srgbClr>
          </a:solidFill>
          <a:ln w="12700" cap="flat" cmpd="sng">
            <a:solidFill>
              <a:srgbClr val="003D83">
                <a:alpha val="30000"/>
              </a:srgbClr>
            </a:solidFill>
            <a:prstDash val="solid"/>
            <a:round/>
          </a:ln>
        </p:spPr>
        <p:txBody>
          <a:bodyPr vert="horz" wrap="square" lIns="0" tIns="0" rIns="0" bIns="0" rtlCol="0" anchor="ctr" anchorCtr="0"/>
          <a:lstStyle/>
          <a:p>
            <a:pPr algn="ctr">
              <a:defRPr/>
            </a:pPr>
          </a:p>
        </p:txBody>
      </p:sp>
      <p:sp>
        <p:nvSpPr>
          <p:cNvPr id="18" name="AutoShape 18"/>
          <p:cNvSpPr/>
          <p:nvPr/>
        </p:nvSpPr>
        <p:spPr>
          <a:xfrm>
            <a:off x="8089900" y="2032000"/>
            <a:ext cx="3505200" cy="508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19" name="AutoShape 19"/>
          <p:cNvSpPr/>
          <p:nvPr/>
        </p:nvSpPr>
        <p:spPr>
          <a:xfrm>
            <a:off x="8216900" y="2222500"/>
            <a:ext cx="3251200" cy="825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从“孤立学习”</a:t>
            </a:r>
            <a:br>
              <a:rPr lang="en-US" sz="18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br>
            <a:r>
              <a:rPr lang="en-US" sz="18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到“共生共创”</a:t>
            </a:r>
            <a:endParaRPr lang="en-US" sz="1100"/>
          </a:p>
        </p:txBody>
      </p:sp>
      <p:sp>
        <p:nvSpPr>
          <p:cNvPr id="20" name="AutoShape 20"/>
          <p:cNvSpPr/>
          <p:nvPr/>
        </p:nvSpPr>
        <p:spPr>
          <a:xfrm>
            <a:off x="8216900" y="3175000"/>
            <a:ext cx="3251200" cy="1460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3C3C3C"/>
                </a:solidFill>
                <a:latin typeface="微软雅黑" panose="020B0503020204020204" charset="-122"/>
                <a:ea typeface="微软雅黑" panose="020B0503020204020204" charset="-122"/>
                <a:cs typeface="微软雅黑" panose="020B0503020204020204" charset="-122"/>
                <a:sym typeface="微软雅黑" panose="020B0503020204020204" charset="-122"/>
              </a:rPr>
              <a:t>打破物理时空与身份边界，构建开放的“师-生-机-环”四元互动生态。连接教育者、学习者、智能体与环境要素，打破信息孤岛，让学习从个体行为转变为多方协同的社会化交互过程。</a:t>
            </a:r>
            <a:endParaRPr lang="en-US" sz="1100"/>
          </a:p>
        </p:txBody>
      </p:sp>
      <p:sp>
        <p:nvSpPr>
          <p:cNvPr id="21" name="AutoShape 21"/>
          <p:cNvSpPr/>
          <p:nvPr/>
        </p:nvSpPr>
        <p:spPr>
          <a:xfrm>
            <a:off x="8216900" y="4826000"/>
            <a:ext cx="3251200" cy="1143000"/>
          </a:xfrm>
          <a:prstGeom prst="roundRect">
            <a:avLst>
              <a:gd name="adj" fmla="val 0"/>
            </a:avLst>
          </a:prstGeom>
          <a:solidFill>
            <a:srgbClr val="003D83">
              <a:alpha val="12000"/>
            </a:srgbClr>
          </a:solidFill>
          <a:ln w="25400" cap="flat" cmpd="sng">
            <a:noFill/>
            <a:prstDash val="solid"/>
            <a:round/>
          </a:ln>
        </p:spPr>
        <p:txBody>
          <a:bodyPr vert="horz" wrap="square" lIns="0" tIns="0" rIns="0" bIns="0" rtlCol="0" anchor="ctr" anchorCtr="0"/>
          <a:lstStyle/>
          <a:p>
            <a:pPr algn="ctr">
              <a:defRPr/>
            </a:pPr>
          </a:p>
        </p:txBody>
      </p:sp>
      <p:sp>
        <p:nvSpPr>
          <p:cNvPr id="22" name="AutoShape 22"/>
          <p:cNvSpPr/>
          <p:nvPr/>
        </p:nvSpPr>
        <p:spPr>
          <a:xfrm>
            <a:off x="8318500" y="4889500"/>
            <a:ext cx="3048000" cy="1016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1" i="0" u="none" strike="noStrike">
                <a:solidFill>
                  <a:srgbClr val="194678"/>
                </a:solidFill>
                <a:latin typeface="微软雅黑" panose="020B0503020204020204" charset="-122"/>
                <a:ea typeface="微软雅黑" panose="020B0503020204020204" charset="-122"/>
                <a:cs typeface="微软雅黑" panose="020B0503020204020204" charset="-122"/>
                <a:sym typeface="微软雅黑" panose="020B0503020204020204" charset="-122"/>
              </a:rPr>
              <a:t>支持跨地域、跨代际的协作知识建构，促进集体智慧涌现，在互动中激发创新火花，让学习成为推动共同成长的生态化价值共创行动。</a:t>
            </a:r>
            <a:endParaRPr lang="en-US" sz="1100"/>
          </a:p>
        </p:txBody>
      </p:sp>
      <p:pic>
        <p:nvPicPr>
          <p:cNvPr id="26" name="图片 25" descr="校徽组合(转曲版）"/>
          <p:cNvPicPr>
            <a:picLocks noChangeAspect="1"/>
          </p:cNvPicPr>
          <p:nvPr/>
        </p:nvPicPr>
        <p:blipFill>
          <a:blip r:embed="rId2"/>
          <a:srcRect t="18912" r="58921" b="62557"/>
          <a:stretch>
            <a:fillRect/>
          </a:stretch>
        </p:blipFill>
        <p:spPr>
          <a:xfrm>
            <a:off x="9728200" y="309880"/>
            <a:ext cx="2184400" cy="70612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 name="Group 3"/>
          <p:cNvGrpSpPr/>
          <p:nvPr/>
        </p:nvGrpSpPr>
        <p:grpSpPr>
          <a:xfrm>
            <a:off x="304548" y="226429"/>
            <a:ext cx="11627644" cy="6322649"/>
            <a:chOff x="0" y="0"/>
            <a:chExt cx="19130303" cy="10402296"/>
          </a:xfrm>
        </p:grpSpPr>
        <p:sp>
          <p:nvSpPr>
            <p:cNvPr id="4" name="Freeform 4"/>
            <p:cNvSpPr/>
            <p:nvPr/>
          </p:nvSpPr>
          <p:spPr>
            <a:xfrm>
              <a:off x="0" y="0"/>
              <a:ext cx="19131573" cy="10403567"/>
            </a:xfrm>
            <a:custGeom>
              <a:avLst/>
              <a:gdLst/>
              <a:ahLst/>
              <a:cxnLst/>
              <a:rect l="l" t="t" r="r" b="b"/>
              <a:pathLst>
                <a:path w="19131573" h="10403567">
                  <a:moveTo>
                    <a:pt x="4001573" y="10296886"/>
                  </a:moveTo>
                  <a:lnTo>
                    <a:pt x="14981465" y="10296886"/>
                  </a:lnTo>
                  <a:lnTo>
                    <a:pt x="14981465" y="10322286"/>
                  </a:lnTo>
                  <a:lnTo>
                    <a:pt x="4001573" y="10322286"/>
                  </a:lnTo>
                  <a:lnTo>
                    <a:pt x="4001573" y="10296886"/>
                  </a:lnTo>
                  <a:close/>
                  <a:moveTo>
                    <a:pt x="4001573" y="10218146"/>
                  </a:moveTo>
                  <a:lnTo>
                    <a:pt x="14981465" y="10218146"/>
                  </a:lnTo>
                  <a:lnTo>
                    <a:pt x="14981465" y="10243546"/>
                  </a:lnTo>
                  <a:lnTo>
                    <a:pt x="4001573" y="10243546"/>
                  </a:lnTo>
                  <a:lnTo>
                    <a:pt x="4001573" y="10218146"/>
                  </a:lnTo>
                  <a:close/>
                  <a:moveTo>
                    <a:pt x="4001573" y="10376896"/>
                  </a:moveTo>
                  <a:lnTo>
                    <a:pt x="14981465" y="10376896"/>
                  </a:lnTo>
                  <a:lnTo>
                    <a:pt x="14981465" y="10402296"/>
                  </a:lnTo>
                  <a:lnTo>
                    <a:pt x="4001573" y="10402296"/>
                  </a:lnTo>
                  <a:lnTo>
                    <a:pt x="4001573" y="10376896"/>
                  </a:lnTo>
                  <a:close/>
                  <a:moveTo>
                    <a:pt x="43180" y="10376896"/>
                  </a:moveTo>
                  <a:lnTo>
                    <a:pt x="97790" y="10322286"/>
                  </a:lnTo>
                  <a:lnTo>
                    <a:pt x="4001573" y="10322286"/>
                  </a:lnTo>
                  <a:lnTo>
                    <a:pt x="4001573" y="10296886"/>
                  </a:lnTo>
                  <a:lnTo>
                    <a:pt x="123190" y="10296886"/>
                  </a:lnTo>
                  <a:lnTo>
                    <a:pt x="177800" y="10242276"/>
                  </a:lnTo>
                  <a:lnTo>
                    <a:pt x="4001573" y="10242276"/>
                  </a:lnTo>
                  <a:lnTo>
                    <a:pt x="4001573" y="10216876"/>
                  </a:lnTo>
                  <a:lnTo>
                    <a:pt x="185420" y="10216876"/>
                  </a:lnTo>
                  <a:lnTo>
                    <a:pt x="185420" y="7985802"/>
                  </a:lnTo>
                  <a:lnTo>
                    <a:pt x="160020" y="7985802"/>
                  </a:lnTo>
                  <a:lnTo>
                    <a:pt x="160020" y="10224496"/>
                  </a:lnTo>
                  <a:lnTo>
                    <a:pt x="105410" y="10279107"/>
                  </a:lnTo>
                  <a:lnTo>
                    <a:pt x="105410" y="7988605"/>
                  </a:lnTo>
                  <a:lnTo>
                    <a:pt x="80010" y="7988605"/>
                  </a:lnTo>
                  <a:lnTo>
                    <a:pt x="80010" y="10305776"/>
                  </a:lnTo>
                  <a:lnTo>
                    <a:pt x="25400" y="10359117"/>
                  </a:lnTo>
                  <a:lnTo>
                    <a:pt x="25400" y="7988605"/>
                  </a:lnTo>
                  <a:lnTo>
                    <a:pt x="0" y="7988605"/>
                  </a:lnTo>
                  <a:lnTo>
                    <a:pt x="0" y="10390867"/>
                  </a:lnTo>
                  <a:cubicBezTo>
                    <a:pt x="0" y="10398487"/>
                    <a:pt x="5080" y="10403567"/>
                    <a:pt x="12700" y="10403567"/>
                  </a:cubicBezTo>
                  <a:lnTo>
                    <a:pt x="4001573" y="10403567"/>
                  </a:lnTo>
                  <a:lnTo>
                    <a:pt x="4001573" y="10378167"/>
                  </a:lnTo>
                  <a:lnTo>
                    <a:pt x="43180" y="10378167"/>
                  </a:lnTo>
                  <a:lnTo>
                    <a:pt x="43180" y="10376897"/>
                  </a:lnTo>
                  <a:close/>
                  <a:moveTo>
                    <a:pt x="25400" y="43180"/>
                  </a:moveTo>
                  <a:lnTo>
                    <a:pt x="80010" y="97790"/>
                  </a:lnTo>
                  <a:lnTo>
                    <a:pt x="80010" y="2497562"/>
                  </a:lnTo>
                  <a:lnTo>
                    <a:pt x="105410" y="2497562"/>
                  </a:lnTo>
                  <a:lnTo>
                    <a:pt x="105410" y="123190"/>
                  </a:lnTo>
                  <a:lnTo>
                    <a:pt x="160020" y="177800"/>
                  </a:lnTo>
                  <a:lnTo>
                    <a:pt x="160020" y="2497562"/>
                  </a:lnTo>
                  <a:lnTo>
                    <a:pt x="185420" y="2497562"/>
                  </a:lnTo>
                  <a:lnTo>
                    <a:pt x="185420" y="185420"/>
                  </a:lnTo>
                  <a:lnTo>
                    <a:pt x="4001573" y="185420"/>
                  </a:lnTo>
                  <a:lnTo>
                    <a:pt x="4001573" y="160020"/>
                  </a:lnTo>
                  <a:lnTo>
                    <a:pt x="176530" y="160020"/>
                  </a:lnTo>
                  <a:lnTo>
                    <a:pt x="123190" y="105410"/>
                  </a:lnTo>
                  <a:lnTo>
                    <a:pt x="4001573" y="105410"/>
                  </a:lnTo>
                  <a:lnTo>
                    <a:pt x="4001573" y="80010"/>
                  </a:lnTo>
                  <a:lnTo>
                    <a:pt x="97790" y="80010"/>
                  </a:lnTo>
                  <a:lnTo>
                    <a:pt x="43180" y="25400"/>
                  </a:lnTo>
                  <a:lnTo>
                    <a:pt x="3995971" y="25400"/>
                  </a:lnTo>
                  <a:lnTo>
                    <a:pt x="3995971" y="0"/>
                  </a:lnTo>
                  <a:lnTo>
                    <a:pt x="12700" y="0"/>
                  </a:lnTo>
                  <a:cubicBezTo>
                    <a:pt x="5080" y="0"/>
                    <a:pt x="0" y="5080"/>
                    <a:pt x="0" y="12700"/>
                  </a:cubicBezTo>
                  <a:lnTo>
                    <a:pt x="0" y="2497562"/>
                  </a:lnTo>
                  <a:lnTo>
                    <a:pt x="25400" y="2497562"/>
                  </a:lnTo>
                  <a:lnTo>
                    <a:pt x="25400" y="43180"/>
                  </a:lnTo>
                  <a:close/>
                  <a:moveTo>
                    <a:pt x="19104904" y="10359117"/>
                  </a:moveTo>
                  <a:lnTo>
                    <a:pt x="19050293" y="10304507"/>
                  </a:lnTo>
                  <a:lnTo>
                    <a:pt x="19050293" y="7988605"/>
                  </a:lnTo>
                  <a:lnTo>
                    <a:pt x="19024893" y="7988605"/>
                  </a:lnTo>
                  <a:lnTo>
                    <a:pt x="19024893" y="10280376"/>
                  </a:lnTo>
                  <a:lnTo>
                    <a:pt x="18970282" y="10225767"/>
                  </a:lnTo>
                  <a:lnTo>
                    <a:pt x="18970282" y="7988605"/>
                  </a:lnTo>
                  <a:lnTo>
                    <a:pt x="18944882" y="7988605"/>
                  </a:lnTo>
                  <a:lnTo>
                    <a:pt x="18944882" y="10218147"/>
                  </a:lnTo>
                  <a:lnTo>
                    <a:pt x="14975863" y="10218147"/>
                  </a:lnTo>
                  <a:lnTo>
                    <a:pt x="14975863" y="10243547"/>
                  </a:lnTo>
                  <a:lnTo>
                    <a:pt x="18952504" y="10243547"/>
                  </a:lnTo>
                  <a:lnTo>
                    <a:pt x="19007113" y="10298157"/>
                  </a:lnTo>
                  <a:lnTo>
                    <a:pt x="14981465" y="10298157"/>
                  </a:lnTo>
                  <a:lnTo>
                    <a:pt x="14981465" y="10323557"/>
                  </a:lnTo>
                  <a:lnTo>
                    <a:pt x="19033782" y="10323557"/>
                  </a:lnTo>
                  <a:lnTo>
                    <a:pt x="19088393" y="10378167"/>
                  </a:lnTo>
                  <a:lnTo>
                    <a:pt x="14981465" y="10378167"/>
                  </a:lnTo>
                  <a:lnTo>
                    <a:pt x="14981465" y="10403567"/>
                  </a:lnTo>
                  <a:lnTo>
                    <a:pt x="19118873" y="10403567"/>
                  </a:lnTo>
                  <a:cubicBezTo>
                    <a:pt x="19126493" y="10403567"/>
                    <a:pt x="19131573" y="10398487"/>
                    <a:pt x="19131573" y="10390867"/>
                  </a:cubicBezTo>
                  <a:lnTo>
                    <a:pt x="19131573" y="7988605"/>
                  </a:lnTo>
                  <a:lnTo>
                    <a:pt x="19106173" y="7988605"/>
                  </a:lnTo>
                  <a:lnTo>
                    <a:pt x="19104904" y="10359117"/>
                  </a:lnTo>
                  <a:close/>
                  <a:moveTo>
                    <a:pt x="4001573" y="0"/>
                  </a:moveTo>
                  <a:lnTo>
                    <a:pt x="14981465" y="0"/>
                  </a:lnTo>
                  <a:lnTo>
                    <a:pt x="14981465" y="25400"/>
                  </a:lnTo>
                  <a:lnTo>
                    <a:pt x="4001573" y="25400"/>
                  </a:lnTo>
                  <a:lnTo>
                    <a:pt x="4001573" y="0"/>
                  </a:lnTo>
                  <a:close/>
                  <a:moveTo>
                    <a:pt x="4001573" y="158750"/>
                  </a:moveTo>
                  <a:lnTo>
                    <a:pt x="14981465" y="158750"/>
                  </a:lnTo>
                  <a:lnTo>
                    <a:pt x="14981465" y="184150"/>
                  </a:lnTo>
                  <a:lnTo>
                    <a:pt x="4001573" y="184150"/>
                  </a:lnTo>
                  <a:lnTo>
                    <a:pt x="4001573" y="158750"/>
                  </a:lnTo>
                  <a:close/>
                  <a:moveTo>
                    <a:pt x="4001573" y="80010"/>
                  </a:moveTo>
                  <a:lnTo>
                    <a:pt x="14981465" y="80010"/>
                  </a:lnTo>
                  <a:lnTo>
                    <a:pt x="14981465" y="105410"/>
                  </a:lnTo>
                  <a:lnTo>
                    <a:pt x="4001573" y="105410"/>
                  </a:lnTo>
                  <a:lnTo>
                    <a:pt x="4001573" y="80010"/>
                  </a:lnTo>
                  <a:close/>
                  <a:moveTo>
                    <a:pt x="19087123" y="25400"/>
                  </a:moveTo>
                  <a:lnTo>
                    <a:pt x="19032514" y="80010"/>
                  </a:lnTo>
                  <a:lnTo>
                    <a:pt x="14981465" y="80010"/>
                  </a:lnTo>
                  <a:lnTo>
                    <a:pt x="14981465" y="105410"/>
                  </a:lnTo>
                  <a:lnTo>
                    <a:pt x="19008382" y="105410"/>
                  </a:lnTo>
                  <a:lnTo>
                    <a:pt x="18953773" y="160020"/>
                  </a:lnTo>
                  <a:lnTo>
                    <a:pt x="14981465" y="160020"/>
                  </a:lnTo>
                  <a:lnTo>
                    <a:pt x="14981465" y="185420"/>
                  </a:lnTo>
                  <a:lnTo>
                    <a:pt x="18946154" y="185420"/>
                  </a:lnTo>
                  <a:lnTo>
                    <a:pt x="18946154" y="2497562"/>
                  </a:lnTo>
                  <a:lnTo>
                    <a:pt x="18971554" y="2497562"/>
                  </a:lnTo>
                  <a:lnTo>
                    <a:pt x="18971554" y="177800"/>
                  </a:lnTo>
                  <a:lnTo>
                    <a:pt x="19026163" y="123190"/>
                  </a:lnTo>
                  <a:lnTo>
                    <a:pt x="19026163" y="2497562"/>
                  </a:lnTo>
                  <a:lnTo>
                    <a:pt x="19051563" y="2497562"/>
                  </a:lnTo>
                  <a:lnTo>
                    <a:pt x="19051563" y="97790"/>
                  </a:lnTo>
                  <a:lnTo>
                    <a:pt x="19106173" y="43180"/>
                  </a:lnTo>
                  <a:lnTo>
                    <a:pt x="19106173" y="2494761"/>
                  </a:lnTo>
                  <a:lnTo>
                    <a:pt x="19131573" y="2494761"/>
                  </a:lnTo>
                  <a:lnTo>
                    <a:pt x="19131573" y="12700"/>
                  </a:lnTo>
                  <a:cubicBezTo>
                    <a:pt x="19131573" y="5080"/>
                    <a:pt x="19126493" y="0"/>
                    <a:pt x="19118873" y="0"/>
                  </a:cubicBezTo>
                  <a:lnTo>
                    <a:pt x="14981465" y="0"/>
                  </a:lnTo>
                  <a:lnTo>
                    <a:pt x="14981465" y="25400"/>
                  </a:lnTo>
                  <a:lnTo>
                    <a:pt x="19087123" y="25400"/>
                  </a:lnTo>
                  <a:close/>
                  <a:moveTo>
                    <a:pt x="0" y="2497562"/>
                  </a:moveTo>
                  <a:lnTo>
                    <a:pt x="25400" y="2497562"/>
                  </a:lnTo>
                  <a:lnTo>
                    <a:pt x="25400" y="7988605"/>
                  </a:lnTo>
                  <a:lnTo>
                    <a:pt x="0" y="7988605"/>
                  </a:lnTo>
                  <a:lnTo>
                    <a:pt x="0" y="2497562"/>
                  </a:lnTo>
                  <a:close/>
                  <a:moveTo>
                    <a:pt x="80010" y="2497562"/>
                  </a:moveTo>
                  <a:lnTo>
                    <a:pt x="105410" y="2497562"/>
                  </a:lnTo>
                  <a:lnTo>
                    <a:pt x="105410" y="7988605"/>
                  </a:lnTo>
                  <a:lnTo>
                    <a:pt x="80010" y="7988605"/>
                  </a:lnTo>
                  <a:lnTo>
                    <a:pt x="80010" y="2497562"/>
                  </a:lnTo>
                  <a:close/>
                  <a:moveTo>
                    <a:pt x="158750" y="2497562"/>
                  </a:moveTo>
                  <a:lnTo>
                    <a:pt x="184150" y="2497562"/>
                  </a:lnTo>
                  <a:lnTo>
                    <a:pt x="184150" y="7988605"/>
                  </a:lnTo>
                  <a:lnTo>
                    <a:pt x="158750" y="7988605"/>
                  </a:lnTo>
                  <a:lnTo>
                    <a:pt x="158750" y="2497562"/>
                  </a:lnTo>
                  <a:close/>
                  <a:moveTo>
                    <a:pt x="19104904" y="2497562"/>
                  </a:moveTo>
                  <a:lnTo>
                    <a:pt x="19130304" y="2497562"/>
                  </a:lnTo>
                  <a:lnTo>
                    <a:pt x="19130304" y="7988605"/>
                  </a:lnTo>
                  <a:lnTo>
                    <a:pt x="19104904" y="7988605"/>
                  </a:lnTo>
                  <a:lnTo>
                    <a:pt x="19104904" y="2497562"/>
                  </a:lnTo>
                  <a:close/>
                  <a:moveTo>
                    <a:pt x="18946154" y="2497562"/>
                  </a:moveTo>
                  <a:lnTo>
                    <a:pt x="18971554" y="2497562"/>
                  </a:lnTo>
                  <a:lnTo>
                    <a:pt x="18971554" y="7988605"/>
                  </a:lnTo>
                  <a:lnTo>
                    <a:pt x="18946154" y="7988605"/>
                  </a:lnTo>
                  <a:lnTo>
                    <a:pt x="18946154" y="2497562"/>
                  </a:lnTo>
                  <a:close/>
                  <a:moveTo>
                    <a:pt x="19026163" y="2497562"/>
                  </a:moveTo>
                  <a:lnTo>
                    <a:pt x="19051563" y="2497562"/>
                  </a:lnTo>
                  <a:lnTo>
                    <a:pt x="19051563" y="7988605"/>
                  </a:lnTo>
                  <a:lnTo>
                    <a:pt x="19026163" y="7988605"/>
                  </a:lnTo>
                  <a:lnTo>
                    <a:pt x="19026163" y="2497562"/>
                  </a:lnTo>
                  <a:close/>
                </a:path>
              </a:pathLst>
            </a:custGeom>
            <a:solidFill>
              <a:srgbClr val="00357B"/>
            </a:solidFill>
          </p:spPr>
        </p:sp>
      </p:grpSp>
      <p:grpSp>
        <p:nvGrpSpPr>
          <p:cNvPr id="5" name="Group 5"/>
          <p:cNvGrpSpPr/>
          <p:nvPr/>
        </p:nvGrpSpPr>
        <p:grpSpPr>
          <a:xfrm>
            <a:off x="0" y="2036425"/>
            <a:ext cx="12418084" cy="2624217"/>
            <a:chOff x="0" y="0"/>
            <a:chExt cx="4905910" cy="1036728"/>
          </a:xfrm>
        </p:grpSpPr>
        <p:sp>
          <p:nvSpPr>
            <p:cNvPr id="6" name="Freeform 6"/>
            <p:cNvSpPr/>
            <p:nvPr/>
          </p:nvSpPr>
          <p:spPr>
            <a:xfrm>
              <a:off x="0" y="0"/>
              <a:ext cx="4905910" cy="1036728"/>
            </a:xfrm>
            <a:custGeom>
              <a:avLst/>
              <a:gdLst/>
              <a:ahLst/>
              <a:cxnLst/>
              <a:rect l="l" t="t" r="r" b="b"/>
              <a:pathLst>
                <a:path w="4905910" h="1036728">
                  <a:moveTo>
                    <a:pt x="0" y="0"/>
                  </a:moveTo>
                  <a:lnTo>
                    <a:pt x="4905910" y="0"/>
                  </a:lnTo>
                  <a:lnTo>
                    <a:pt x="4905910" y="1036728"/>
                  </a:lnTo>
                  <a:lnTo>
                    <a:pt x="0" y="1036728"/>
                  </a:lnTo>
                  <a:close/>
                </a:path>
              </a:pathLst>
            </a:custGeom>
            <a:solidFill>
              <a:srgbClr val="00357B"/>
            </a:solidFill>
          </p:spPr>
        </p:sp>
        <p:sp>
          <p:nvSpPr>
            <p:cNvPr id="7" name="TextBox 7"/>
            <p:cNvSpPr txBox="1"/>
            <p:nvPr/>
          </p:nvSpPr>
          <p:spPr>
            <a:xfrm>
              <a:off x="0" y="-28575"/>
              <a:ext cx="4905910" cy="1065303"/>
            </a:xfrm>
            <a:prstGeom prst="rect">
              <a:avLst/>
            </a:prstGeom>
          </p:spPr>
          <p:txBody>
            <a:bodyPr lIns="33866" tIns="33866" rIns="33866" bIns="33866" rtlCol="0" anchor="ctr"/>
            <a:lstStyle/>
            <a:p>
              <a:pPr algn="ctr">
                <a:lnSpc>
                  <a:spcPts val="2225"/>
                </a:lnSpc>
              </a:pPr>
              <a:endParaRPr sz="935">
                <a:latin typeface="Times New Roman" panose="02020603050405020304" pitchFamily="18" charset="0"/>
                <a:ea typeface="微软雅黑" panose="020B0503020204020204" charset="-122"/>
              </a:endParaRPr>
            </a:p>
          </p:txBody>
        </p:sp>
      </p:grpSp>
      <p:sp>
        <p:nvSpPr>
          <p:cNvPr id="8" name="TextBox 8"/>
          <p:cNvSpPr txBox="1"/>
          <p:nvPr/>
        </p:nvSpPr>
        <p:spPr>
          <a:xfrm>
            <a:off x="1188085" y="2217420"/>
            <a:ext cx="3587115" cy="2674620"/>
          </a:xfrm>
          <a:prstGeom prst="rect">
            <a:avLst/>
          </a:prstGeom>
        </p:spPr>
        <p:txBody>
          <a:bodyPr wrap="square" lIns="0" tIns="0" rIns="0" bIns="0" rtlCol="0" anchor="t">
            <a:noAutofit/>
          </a:bodyPr>
          <a:lstStyle/>
          <a:p>
            <a:pPr indent="0" algn="l" eaLnBrk="1" fontAlgn="auto" latinLnBrk="0" hangingPunct="1">
              <a:lnSpc>
                <a:spcPct val="100000"/>
              </a:lnSpc>
              <a:spcBef>
                <a:spcPct val="0"/>
              </a:spcBef>
            </a:pPr>
            <a:r>
              <a:rPr lang="en-US" sz="13375" b="1" spc="1605" dirty="0">
                <a:solidFill>
                  <a:srgbClr val="FFFFFF"/>
                </a:solidFill>
                <a:latin typeface="Times New Roman" panose="02020603050405020304" pitchFamily="18" charset="0"/>
                <a:ea typeface="微软雅黑" panose="020B0503020204020204" charset="-122"/>
                <a:cs typeface="Agrandir Wide Ultra-Bold" panose="00000905000000000000"/>
                <a:sym typeface="Agrandir Wide Ultra-Bold" panose="00000905000000000000"/>
              </a:rPr>
              <a:t>02</a:t>
            </a:r>
            <a:endParaRPr lang="en-US" sz="13375" b="1" spc="1605" dirty="0">
              <a:solidFill>
                <a:srgbClr val="FFFFFF"/>
              </a:solidFill>
              <a:latin typeface="Times New Roman" panose="02020603050405020304" pitchFamily="18" charset="0"/>
              <a:ea typeface="微软雅黑" panose="020B0503020204020204" charset="-122"/>
              <a:cs typeface="Agrandir Wide Ultra-Bold" panose="00000905000000000000"/>
              <a:sym typeface="Agrandir Wide Ultra-Bold" panose="00000905000000000000"/>
            </a:endParaRPr>
          </a:p>
        </p:txBody>
      </p:sp>
      <p:sp>
        <p:nvSpPr>
          <p:cNvPr id="9" name="TextBox 9"/>
          <p:cNvSpPr txBox="1"/>
          <p:nvPr/>
        </p:nvSpPr>
        <p:spPr>
          <a:xfrm>
            <a:off x="5521780" y="2423973"/>
            <a:ext cx="5699903" cy="1292225"/>
          </a:xfrm>
          <a:prstGeom prst="rect">
            <a:avLst/>
          </a:prstGeom>
        </p:spPr>
        <p:txBody>
          <a:bodyPr lIns="0" tIns="0" rIns="0" bIns="0" rtlCol="0" anchor="t">
            <a:spAutoFit/>
          </a:bodyPr>
          <a:lstStyle/>
          <a:p>
            <a:pPr algn="ctr">
              <a:lnSpc>
                <a:spcPts val="10080"/>
              </a:lnSpc>
              <a:spcBef>
                <a:spcPct val="0"/>
              </a:spcBef>
            </a:pPr>
            <a:r>
              <a:rPr lang="zh-CN" altLang="en-US" sz="5400" b="1" spc="576" dirty="0">
                <a:solidFill>
                  <a:srgbClr val="FFFFFF"/>
                </a:solidFill>
                <a:latin typeface="Times New Roman" panose="02020603050405020304" pitchFamily="18" charset="0"/>
                <a:ea typeface="微软雅黑" panose="020B0503020204020204" charset="-122"/>
                <a:cs typeface="思源黑体 Bold" panose="020B0800000000000000" charset="-122"/>
                <a:sym typeface="思源黑体 Bold" panose="020B0800000000000000" charset="-122"/>
              </a:rPr>
              <a:t>前沿案例</a:t>
            </a:r>
            <a:endParaRPr lang="zh-CN" altLang="en-US" sz="5400" b="1" spc="576" dirty="0">
              <a:solidFill>
                <a:srgbClr val="FFFFFF"/>
              </a:solidFill>
              <a:latin typeface="Times New Roman" panose="02020603050405020304" pitchFamily="18" charset="0"/>
              <a:ea typeface="微软雅黑" panose="020B0503020204020204" charset="-122"/>
              <a:cs typeface="思源黑体 Bold" panose="020B0800000000000000" charset="-122"/>
              <a:sym typeface="思源黑体 Bold" panose="020B0800000000000000" charset="-122"/>
            </a:endParaRPr>
          </a:p>
        </p:txBody>
      </p:sp>
      <p:sp>
        <p:nvSpPr>
          <p:cNvPr id="10" name="TextBox 10"/>
          <p:cNvSpPr txBox="1"/>
          <p:nvPr/>
        </p:nvSpPr>
        <p:spPr>
          <a:xfrm>
            <a:off x="5521851" y="3897982"/>
            <a:ext cx="5699903" cy="358775"/>
          </a:xfrm>
          <a:prstGeom prst="rect">
            <a:avLst/>
          </a:prstGeom>
        </p:spPr>
        <p:txBody>
          <a:bodyPr lIns="0" tIns="0" rIns="0" bIns="0" rtlCol="0" anchor="t">
            <a:spAutoFit/>
          </a:bodyPr>
          <a:lstStyle/>
          <a:p>
            <a:pPr algn="ctr">
              <a:lnSpc>
                <a:spcPts val="2800"/>
              </a:lnSpc>
              <a:spcBef>
                <a:spcPct val="0"/>
              </a:spcBef>
            </a:pPr>
            <a:r>
              <a:rPr lang="zh-CN" altLang="en-US" sz="3600" b="1" spc="160" dirty="0">
                <a:solidFill>
                  <a:srgbClr val="FFFFFF"/>
                </a:solidFill>
                <a:latin typeface="Times New Roman" panose="02020603050405020304" pitchFamily="18" charset="0"/>
                <a:ea typeface="微软雅黑" panose="020B0503020204020204" charset="-122"/>
                <a:cs typeface="Agrandir Wide Ultra-Bold" panose="00000905000000000000"/>
                <a:sym typeface="Agrandir Wide Ultra-Bold" panose="00000905000000000000"/>
              </a:rPr>
              <a:t>从实践中汲取设计灵感</a:t>
            </a:r>
            <a:endParaRPr lang="zh-CN" altLang="en-US" sz="3600" b="1" spc="160" dirty="0">
              <a:solidFill>
                <a:srgbClr val="FFFFFF"/>
              </a:solidFill>
              <a:latin typeface="Times New Roman" panose="02020603050405020304" pitchFamily="18" charset="0"/>
              <a:ea typeface="微软雅黑" panose="020B0503020204020204" charset="-122"/>
              <a:cs typeface="Agrandir Wide Ultra-Bold" panose="00000905000000000000"/>
              <a:sym typeface="Agrandir Wide Ultra-Bold" panose="00000905000000000000"/>
            </a:endParaRPr>
          </a:p>
        </p:txBody>
      </p:sp>
      <p:pic>
        <p:nvPicPr>
          <p:cNvPr id="26" name="图片 25" descr="校徽组合(转曲版）"/>
          <p:cNvPicPr>
            <a:picLocks noChangeAspect="1"/>
          </p:cNvPicPr>
          <p:nvPr/>
        </p:nvPicPr>
        <p:blipFill>
          <a:blip r:embed="rId2"/>
          <a:srcRect t="18912" r="58921" b="62557"/>
          <a:stretch>
            <a:fillRect/>
          </a:stretch>
        </p:blipFill>
        <p:spPr>
          <a:xfrm>
            <a:off x="9728200" y="325120"/>
            <a:ext cx="2184400" cy="70612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508000" y="508000"/>
            <a:ext cx="3810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000" b="0"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案例研究</a:t>
            </a:r>
            <a:endParaRPr lang="en-US" sz="1100"/>
          </a:p>
        </p:txBody>
      </p:sp>
      <p:sp>
        <p:nvSpPr>
          <p:cNvPr id="4" name="AutoShape 4"/>
          <p:cNvSpPr/>
          <p:nvPr/>
        </p:nvSpPr>
        <p:spPr>
          <a:xfrm>
            <a:off x="508000" y="1079500"/>
            <a:ext cx="11176000" cy="889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北京邮电大学“未来学习大楼”</a:t>
            </a:r>
            <a:endParaRPr lang="en-US" sz="1100"/>
          </a:p>
        </p:txBody>
      </p:sp>
      <p:sp>
        <p:nvSpPr>
          <p:cNvPr id="5" name="AutoShape 5"/>
          <p:cNvSpPr/>
          <p:nvPr/>
        </p:nvSpPr>
        <p:spPr>
          <a:xfrm>
            <a:off x="508000" y="2159000"/>
            <a:ext cx="11176000" cy="1206500"/>
          </a:xfrm>
          <a:prstGeom prst="roundRect">
            <a:avLst>
              <a:gd name="adj" fmla="val 0"/>
            </a:avLst>
          </a:prstGeom>
          <a:solidFill>
            <a:srgbClr val="FFFFFF">
              <a:alpha val="92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508000" y="2159000"/>
            <a:ext cx="76200" cy="12065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7" name="AutoShape 7"/>
          <p:cNvSpPr/>
          <p:nvPr/>
        </p:nvSpPr>
        <p:spPr>
          <a:xfrm>
            <a:off x="762000" y="2222500"/>
            <a:ext cx="10668000" cy="1079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6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项目定位：</a:t>
            </a:r>
            <a:r>
              <a:rPr lang="en-US" sz="1400" b="0"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2025年正式启用的智慧教育新地标，总建筑面积超6500平方米。作为高校教育数字化转型的标杆工程，它通过前沿技术重构教学空间与学习体验，打造了一个面向人工智能时代、支持主动探索与创新实践的未来教育综合体。</a:t>
            </a:r>
            <a:endParaRPr lang="en-US" sz="1100"/>
          </a:p>
        </p:txBody>
      </p:sp>
      <p:sp>
        <p:nvSpPr>
          <p:cNvPr id="8" name="AutoShape 8"/>
          <p:cNvSpPr/>
          <p:nvPr/>
        </p:nvSpPr>
        <p:spPr>
          <a:xfrm>
            <a:off x="508000" y="3556000"/>
            <a:ext cx="2692400" cy="1714500"/>
          </a:xfrm>
          <a:prstGeom prst="roundRect">
            <a:avLst>
              <a:gd name="adj" fmla="val 0"/>
            </a:avLst>
          </a:prstGeom>
          <a:solidFill>
            <a:srgbClr val="FFFFFF">
              <a:alpha val="90000"/>
            </a:srgbClr>
          </a:solidFill>
          <a:ln w="25400" cap="flat" cmpd="sng">
            <a:noFill/>
            <a:prstDash val="solid"/>
            <a:round/>
          </a:ln>
        </p:spPr>
        <p:txBody>
          <a:bodyPr vert="horz" wrap="square" lIns="63500" tIns="63500" rIns="63500" bIns="63500" rtlCol="0" anchor="ctr"/>
          <a:lstStyle/>
          <a:p>
            <a:pPr algn="ctr">
              <a:defRPr/>
            </a:pPr>
          </a:p>
        </p:txBody>
      </p:sp>
      <p:sp>
        <p:nvSpPr>
          <p:cNvPr id="9" name="AutoShape 9"/>
          <p:cNvSpPr/>
          <p:nvPr/>
        </p:nvSpPr>
        <p:spPr>
          <a:xfrm>
            <a:off x="508000" y="3556000"/>
            <a:ext cx="2692400" cy="381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10" name="AutoShape 10"/>
          <p:cNvSpPr/>
          <p:nvPr/>
        </p:nvSpPr>
        <p:spPr>
          <a:xfrm>
            <a:off x="635000" y="3657600"/>
            <a:ext cx="24384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数据驱动·虚实融合</a:t>
            </a:r>
            <a:endParaRPr lang="en-US" sz="1100"/>
          </a:p>
        </p:txBody>
      </p:sp>
      <p:sp>
        <p:nvSpPr>
          <p:cNvPr id="11" name="AutoShape 11"/>
          <p:cNvSpPr/>
          <p:nvPr/>
        </p:nvSpPr>
        <p:spPr>
          <a:xfrm>
            <a:off x="635000" y="4127500"/>
            <a:ext cx="2438400" cy="1016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444444"/>
                </a:solidFill>
                <a:latin typeface="微软雅黑" panose="020B0503020204020204" charset="-122"/>
                <a:ea typeface="微软雅黑" panose="020B0503020204020204" charset="-122"/>
                <a:cs typeface="微软雅黑" panose="020B0503020204020204" charset="-122"/>
                <a:sym typeface="微软雅黑" panose="020B0503020204020204" charset="-122"/>
              </a:rPr>
              <a:t>以大数据为核心构建多元空间矩阵，打破物理时空边界。融合现实场景与数字孪生技术，实现了线上线下学习资源的无缝流转与沉浸式虚实交互。</a:t>
            </a:r>
            <a:endParaRPr lang="en-US" sz="1100"/>
          </a:p>
        </p:txBody>
      </p:sp>
      <p:sp>
        <p:nvSpPr>
          <p:cNvPr id="12" name="AutoShape 12"/>
          <p:cNvSpPr/>
          <p:nvPr/>
        </p:nvSpPr>
        <p:spPr>
          <a:xfrm>
            <a:off x="3340100" y="3556000"/>
            <a:ext cx="2692400" cy="1714500"/>
          </a:xfrm>
          <a:prstGeom prst="roundRect">
            <a:avLst>
              <a:gd name="adj" fmla="val 0"/>
            </a:avLst>
          </a:prstGeom>
          <a:solidFill>
            <a:srgbClr val="FFFFFF">
              <a:alpha val="90000"/>
            </a:srgbClr>
          </a:solidFill>
          <a:ln w="25400" cap="flat" cmpd="sng">
            <a:noFill/>
            <a:prstDash val="solid"/>
            <a:round/>
          </a:ln>
        </p:spPr>
        <p:txBody>
          <a:bodyPr vert="horz" wrap="square" lIns="63500" tIns="63500" rIns="63500" bIns="63500" rtlCol="0" anchor="ctr"/>
          <a:lstStyle/>
          <a:p>
            <a:pPr algn="ctr">
              <a:defRPr/>
            </a:pPr>
          </a:p>
        </p:txBody>
      </p:sp>
      <p:sp>
        <p:nvSpPr>
          <p:cNvPr id="13" name="AutoShape 13"/>
          <p:cNvSpPr/>
          <p:nvPr/>
        </p:nvSpPr>
        <p:spPr>
          <a:xfrm>
            <a:off x="3340100" y="3556000"/>
            <a:ext cx="2692400" cy="381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14" name="AutoShape 14"/>
          <p:cNvSpPr/>
          <p:nvPr/>
        </p:nvSpPr>
        <p:spPr>
          <a:xfrm>
            <a:off x="3467100" y="3657600"/>
            <a:ext cx="24384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三元互动·AI赋能</a:t>
            </a:r>
            <a:endParaRPr lang="en-US" sz="1100"/>
          </a:p>
        </p:txBody>
      </p:sp>
      <p:sp>
        <p:nvSpPr>
          <p:cNvPr id="15" name="AutoShape 15"/>
          <p:cNvSpPr/>
          <p:nvPr/>
        </p:nvSpPr>
        <p:spPr>
          <a:xfrm>
            <a:off x="3467100" y="4127500"/>
            <a:ext cx="2438400" cy="1016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444444"/>
                </a:solidFill>
                <a:latin typeface="微软雅黑" panose="020B0503020204020204" charset="-122"/>
                <a:ea typeface="微软雅黑" panose="020B0503020204020204" charset="-122"/>
                <a:cs typeface="微软雅黑" panose="020B0503020204020204" charset="-122"/>
                <a:sym typeface="微软雅黑" panose="020B0503020204020204" charset="-122"/>
              </a:rPr>
              <a:t>创新“师-生-机”协同互动模式，引入专属“数字专家”虚拟人。AI化身智能助教，实时响应问题、辅助启发式教学，激发学生的自主探索与深度思考。</a:t>
            </a:r>
            <a:endParaRPr lang="en-US" sz="1100"/>
          </a:p>
        </p:txBody>
      </p:sp>
      <p:sp>
        <p:nvSpPr>
          <p:cNvPr id="16" name="AutoShape 16"/>
          <p:cNvSpPr/>
          <p:nvPr/>
        </p:nvSpPr>
        <p:spPr>
          <a:xfrm>
            <a:off x="6172200" y="3556000"/>
            <a:ext cx="2692400" cy="1714500"/>
          </a:xfrm>
          <a:prstGeom prst="roundRect">
            <a:avLst>
              <a:gd name="adj" fmla="val 0"/>
            </a:avLst>
          </a:prstGeom>
          <a:solidFill>
            <a:srgbClr val="FFFFFF">
              <a:alpha val="90000"/>
            </a:srgbClr>
          </a:solidFill>
          <a:ln w="25400" cap="flat" cmpd="sng">
            <a:noFill/>
            <a:prstDash val="solid"/>
            <a:round/>
          </a:ln>
        </p:spPr>
        <p:txBody>
          <a:bodyPr vert="horz" wrap="square" lIns="63500" tIns="63500" rIns="63500" bIns="63500" rtlCol="0" anchor="ctr"/>
          <a:lstStyle/>
          <a:p>
            <a:pPr algn="ctr">
              <a:defRPr/>
            </a:pPr>
          </a:p>
        </p:txBody>
      </p:sp>
      <p:sp>
        <p:nvSpPr>
          <p:cNvPr id="17" name="AutoShape 17"/>
          <p:cNvSpPr/>
          <p:nvPr/>
        </p:nvSpPr>
        <p:spPr>
          <a:xfrm>
            <a:off x="6172200" y="3556000"/>
            <a:ext cx="2692400" cy="381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18" name="AutoShape 18"/>
          <p:cNvSpPr/>
          <p:nvPr/>
        </p:nvSpPr>
        <p:spPr>
          <a:xfrm>
            <a:off x="6299200" y="3657600"/>
            <a:ext cx="24384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产教融合·实战平台</a:t>
            </a:r>
            <a:endParaRPr lang="en-US" sz="1100"/>
          </a:p>
        </p:txBody>
      </p:sp>
      <p:sp>
        <p:nvSpPr>
          <p:cNvPr id="19" name="AutoShape 19"/>
          <p:cNvSpPr/>
          <p:nvPr/>
        </p:nvSpPr>
        <p:spPr>
          <a:xfrm>
            <a:off x="6299200" y="4127500"/>
            <a:ext cx="2438400" cy="1016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444444"/>
                </a:solidFill>
                <a:latin typeface="微软雅黑" panose="020B0503020204020204" charset="-122"/>
                <a:ea typeface="微软雅黑" panose="020B0503020204020204" charset="-122"/>
                <a:cs typeface="微软雅黑" panose="020B0503020204020204" charset="-122"/>
                <a:sym typeface="微软雅黑" panose="020B0503020204020204" charset="-122"/>
              </a:rPr>
              <a:t>深度对接产业前沿，部署了八大未来产业方向的数智化实训基地。将真实商业场景与技术需求引入校园，让学生在校即可接触行业真实数据与开发环境。</a:t>
            </a:r>
            <a:endParaRPr lang="en-US" sz="1100"/>
          </a:p>
        </p:txBody>
      </p:sp>
      <p:sp>
        <p:nvSpPr>
          <p:cNvPr id="20" name="AutoShape 20"/>
          <p:cNvSpPr/>
          <p:nvPr/>
        </p:nvSpPr>
        <p:spPr>
          <a:xfrm>
            <a:off x="9004300" y="3556000"/>
            <a:ext cx="2692400" cy="1714500"/>
          </a:xfrm>
          <a:prstGeom prst="roundRect">
            <a:avLst>
              <a:gd name="adj" fmla="val 0"/>
            </a:avLst>
          </a:prstGeom>
          <a:solidFill>
            <a:srgbClr val="FFFFFF">
              <a:alpha val="90000"/>
            </a:srgbClr>
          </a:solidFill>
          <a:ln w="25400" cap="flat" cmpd="sng">
            <a:noFill/>
            <a:prstDash val="solid"/>
            <a:round/>
          </a:ln>
        </p:spPr>
        <p:txBody>
          <a:bodyPr vert="horz" wrap="square" lIns="63500" tIns="63500" rIns="63500" bIns="63500" rtlCol="0" anchor="ctr"/>
          <a:lstStyle/>
          <a:p>
            <a:pPr algn="ctr">
              <a:defRPr/>
            </a:pPr>
          </a:p>
        </p:txBody>
      </p:sp>
      <p:sp>
        <p:nvSpPr>
          <p:cNvPr id="21" name="AutoShape 21"/>
          <p:cNvSpPr/>
          <p:nvPr/>
        </p:nvSpPr>
        <p:spPr>
          <a:xfrm>
            <a:off x="9004300" y="3556000"/>
            <a:ext cx="2692400" cy="381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22" name="AutoShape 22"/>
          <p:cNvSpPr/>
          <p:nvPr/>
        </p:nvSpPr>
        <p:spPr>
          <a:xfrm>
            <a:off x="9131300" y="3657600"/>
            <a:ext cx="24384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多模交互·灵活适配</a:t>
            </a:r>
            <a:endParaRPr lang="en-US" sz="1100"/>
          </a:p>
        </p:txBody>
      </p:sp>
      <p:sp>
        <p:nvSpPr>
          <p:cNvPr id="23" name="AutoShape 23"/>
          <p:cNvSpPr/>
          <p:nvPr/>
        </p:nvSpPr>
        <p:spPr>
          <a:xfrm>
            <a:off x="9131300" y="4127500"/>
            <a:ext cx="2438400" cy="1016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444444"/>
                </a:solidFill>
                <a:latin typeface="微软雅黑" panose="020B0503020204020204" charset="-122"/>
                <a:ea typeface="微软雅黑" panose="020B0503020204020204" charset="-122"/>
                <a:cs typeface="微软雅黑" panose="020B0503020204020204" charset="-122"/>
                <a:sym typeface="微软雅黑" panose="020B0503020204020204" charset="-122"/>
              </a:rPr>
              <a:t>打破传统教室的单一形态，支持一键切换研讨、路演、沉浸学习等多种模式。通过智能终端与空间联动，快速适配小组协作、大课教学等不同教学形态。</a:t>
            </a:r>
            <a:endParaRPr lang="en-US" sz="1100"/>
          </a:p>
        </p:txBody>
      </p:sp>
      <p:sp>
        <p:nvSpPr>
          <p:cNvPr id="24" name="AutoShape 24"/>
          <p:cNvSpPr/>
          <p:nvPr/>
        </p:nvSpPr>
        <p:spPr>
          <a:xfrm>
            <a:off x="508000" y="5461000"/>
            <a:ext cx="11176000" cy="1079500"/>
          </a:xfrm>
          <a:prstGeom prst="roundRect">
            <a:avLst>
              <a:gd name="adj" fmla="val 0"/>
            </a:avLst>
          </a:prstGeom>
          <a:solidFill>
            <a:srgbClr val="003D83">
              <a:alpha val="12000"/>
            </a:srgbClr>
          </a:solidFill>
          <a:ln w="25400" cap="flat" cmpd="sng">
            <a:noFill/>
            <a:prstDash val="solid"/>
            <a:round/>
          </a:ln>
        </p:spPr>
        <p:txBody>
          <a:bodyPr vert="horz" wrap="square" lIns="0" tIns="0" rIns="0" bIns="0" rtlCol="0" anchor="ctr" anchorCtr="0"/>
          <a:lstStyle/>
          <a:p>
            <a:pPr algn="ctr">
              <a:defRPr/>
            </a:pPr>
          </a:p>
        </p:txBody>
      </p:sp>
      <p:sp>
        <p:nvSpPr>
          <p:cNvPr id="25" name="AutoShape 25"/>
          <p:cNvSpPr/>
          <p:nvPr/>
        </p:nvSpPr>
        <p:spPr>
          <a:xfrm>
            <a:off x="698500" y="5524500"/>
            <a:ext cx="10795000" cy="952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1F2329">
                    <a:alpha val="94902"/>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这一项目不仅是北邮硬件设施的迭代升级，更是教育理念的深度革新。通过将数智化技术深度植入教学全流程，未来学习大楼为培养适应人工智能时代的复合型创新人才，提供了极具前瞻性的物理载体与全新教学范式。</a:t>
            </a:r>
            <a:endParaRPr lang="en-US" sz="1100"/>
          </a:p>
        </p:txBody>
      </p:sp>
      <p:pic>
        <p:nvPicPr>
          <p:cNvPr id="26" name="图片 25" descr="校徽组合(转曲版）"/>
          <p:cNvPicPr>
            <a:picLocks noChangeAspect="1"/>
          </p:cNvPicPr>
          <p:nvPr/>
        </p:nvPicPr>
        <p:blipFill>
          <a:blip r:embed="rId2"/>
          <a:srcRect t="18912" r="58921" b="62557"/>
          <a:stretch>
            <a:fillRect/>
          </a:stretch>
        </p:blipFill>
        <p:spPr>
          <a:xfrm>
            <a:off x="9728200" y="309880"/>
            <a:ext cx="2184400" cy="70612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5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508000" y="508000"/>
            <a:ext cx="2540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000" b="0"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案例研究</a:t>
            </a:r>
            <a:endParaRPr lang="en-US" sz="1100"/>
          </a:p>
        </p:txBody>
      </p:sp>
      <p:sp>
        <p:nvSpPr>
          <p:cNvPr id="4" name="AutoShape 4"/>
          <p:cNvSpPr/>
          <p:nvPr/>
        </p:nvSpPr>
        <p:spPr>
          <a:xfrm>
            <a:off x="508000" y="1016000"/>
            <a:ext cx="11430000" cy="762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上海交通大学“具身智能未来学习中心”</a:t>
            </a:r>
            <a:endParaRPr lang="en-US" sz="1100"/>
          </a:p>
        </p:txBody>
      </p:sp>
      <p:sp>
        <p:nvSpPr>
          <p:cNvPr id="5" name="AutoShape 5"/>
          <p:cNvSpPr/>
          <p:nvPr/>
        </p:nvSpPr>
        <p:spPr>
          <a:xfrm>
            <a:off x="508000" y="1968500"/>
            <a:ext cx="11176000" cy="1206500"/>
          </a:xfrm>
          <a:prstGeom prst="roundRect">
            <a:avLst>
              <a:gd name="adj" fmla="val 0"/>
            </a:avLst>
          </a:prstGeom>
          <a:solidFill>
            <a:srgbClr val="FFFFFF">
              <a:alpha val="92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508000" y="1968500"/>
            <a:ext cx="76200" cy="12065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7" name="AutoShape 7"/>
          <p:cNvSpPr/>
          <p:nvPr/>
        </p:nvSpPr>
        <p:spPr>
          <a:xfrm>
            <a:off x="762000" y="2032000"/>
            <a:ext cx="10668000" cy="1079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500" b="1"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项目定位：</a:t>
            </a:r>
            <a:r>
              <a:rPr lang="en-US" sz="1400" b="0" i="0" u="none" strike="noStrike">
                <a:solidFill>
                  <a:srgbClr val="444444"/>
                </a:solidFill>
                <a:latin typeface="微软雅黑" panose="020B0503020204020204" charset="-122"/>
                <a:ea typeface="微软雅黑" panose="020B0503020204020204" charset="-122"/>
                <a:cs typeface="微软雅黑" panose="020B0503020204020204" charset="-122"/>
                <a:sym typeface="微软雅黑" panose="020B0503020204020204" charset="-122"/>
              </a:rPr>
              <a:t>该项目凭借前瞻性的设计理念与突破性的技术落地，成功入选2025年中国高等教育学会“智慧教育典型案例”。它不仅是高校智慧教育场景创新的标杆，更通过技术与教学的深度融合，为全球高等教育数字化转型提供了可复制、可推广的实践范式。</a:t>
            </a:r>
            <a:endParaRPr lang="en-US" sz="1100"/>
          </a:p>
        </p:txBody>
      </p:sp>
      <p:sp>
        <p:nvSpPr>
          <p:cNvPr id="8" name="AutoShape 8"/>
          <p:cNvSpPr/>
          <p:nvPr/>
        </p:nvSpPr>
        <p:spPr>
          <a:xfrm>
            <a:off x="508000" y="3302000"/>
            <a:ext cx="3632200" cy="2349500"/>
          </a:xfrm>
          <a:prstGeom prst="roundRect">
            <a:avLst>
              <a:gd name="adj" fmla="val 0"/>
            </a:avLst>
          </a:prstGeom>
          <a:solidFill>
            <a:srgbClr val="FFFFFF">
              <a:alpha val="90000"/>
            </a:srgbClr>
          </a:solidFill>
          <a:ln w="25400" cap="flat" cmpd="sng">
            <a:noFill/>
            <a:prstDash val="solid"/>
            <a:round/>
          </a:ln>
        </p:spPr>
        <p:txBody>
          <a:bodyPr vert="horz" wrap="square" lIns="63500" tIns="63500" rIns="63500" bIns="63500" rtlCol="0" anchor="ctr"/>
          <a:lstStyle/>
          <a:p>
            <a:pPr algn="ctr">
              <a:defRPr/>
            </a:pPr>
          </a:p>
        </p:txBody>
      </p:sp>
      <p:sp>
        <p:nvSpPr>
          <p:cNvPr id="9" name="AutoShape 9"/>
          <p:cNvSpPr/>
          <p:nvPr/>
        </p:nvSpPr>
        <p:spPr>
          <a:xfrm>
            <a:off x="508000" y="3302000"/>
            <a:ext cx="3632200" cy="508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10" name="AutoShape 10"/>
          <p:cNvSpPr/>
          <p:nvPr/>
        </p:nvSpPr>
        <p:spPr>
          <a:xfrm>
            <a:off x="635000" y="3492500"/>
            <a:ext cx="33782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全球无界教室</a:t>
            </a:r>
            <a:endParaRPr lang="en-US" sz="1100"/>
          </a:p>
        </p:txBody>
      </p:sp>
      <p:sp>
        <p:nvSpPr>
          <p:cNvPr id="11" name="AutoShape 11"/>
          <p:cNvSpPr/>
          <p:nvPr/>
        </p:nvSpPr>
        <p:spPr>
          <a:xfrm>
            <a:off x="635000" y="4064000"/>
            <a:ext cx="3378200" cy="1460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333333">
                    <a:alpha val="90196"/>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依托4K超高清智能交互大屏与多终端联动技术，彻底打破物理空间壁垒。支持全球多所高校师生跨地域实时同堂授课、沉浸式协作研讨，让优质教育资源突破距离限制，实现跨国界、跨校区的无差别流动与高效共享。</a:t>
            </a:r>
            <a:endParaRPr lang="en-US" sz="1100"/>
          </a:p>
        </p:txBody>
      </p:sp>
      <p:sp>
        <p:nvSpPr>
          <p:cNvPr id="12" name="AutoShape 12"/>
          <p:cNvSpPr/>
          <p:nvPr/>
        </p:nvSpPr>
        <p:spPr>
          <a:xfrm>
            <a:off x="4343400" y="3302000"/>
            <a:ext cx="3632200" cy="2349500"/>
          </a:xfrm>
          <a:prstGeom prst="roundRect">
            <a:avLst>
              <a:gd name="adj" fmla="val 0"/>
            </a:avLst>
          </a:prstGeom>
          <a:solidFill>
            <a:srgbClr val="FFFFFF">
              <a:alpha val="90000"/>
            </a:srgbClr>
          </a:solidFill>
          <a:ln w="25400" cap="flat" cmpd="sng">
            <a:noFill/>
            <a:prstDash val="solid"/>
            <a:round/>
          </a:ln>
        </p:spPr>
        <p:txBody>
          <a:bodyPr vert="horz" wrap="square" lIns="63500" tIns="63500" rIns="63500" bIns="63500" rtlCol="0" anchor="ctr"/>
          <a:lstStyle/>
          <a:p>
            <a:pPr algn="ctr">
              <a:defRPr/>
            </a:pPr>
          </a:p>
        </p:txBody>
      </p:sp>
      <p:sp>
        <p:nvSpPr>
          <p:cNvPr id="13" name="AutoShape 13"/>
          <p:cNvSpPr/>
          <p:nvPr/>
        </p:nvSpPr>
        <p:spPr>
          <a:xfrm>
            <a:off x="4343400" y="3302000"/>
            <a:ext cx="3632200" cy="508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14" name="AutoShape 14"/>
          <p:cNvSpPr/>
          <p:nvPr/>
        </p:nvSpPr>
        <p:spPr>
          <a:xfrm>
            <a:off x="4470400" y="3492500"/>
            <a:ext cx="33782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机器主动服务人</a:t>
            </a:r>
            <a:endParaRPr lang="en-US" sz="1100"/>
          </a:p>
        </p:txBody>
      </p:sp>
      <p:sp>
        <p:nvSpPr>
          <p:cNvPr id="15" name="AutoShape 15"/>
          <p:cNvSpPr/>
          <p:nvPr/>
        </p:nvSpPr>
        <p:spPr>
          <a:xfrm>
            <a:off x="4470400" y="4064000"/>
            <a:ext cx="3378200" cy="1460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333333">
                    <a:alpha val="90196"/>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颠覆传统“人适应机器”的被动模式，引入智能AI语音助手与环境感知系统。设备可自动响应教学行为，将师生从繁琐的操作中解放出来，让技术隐形化地融入教学过程，回归“以学习者为中心”的教育本质，提升课堂互动的流畅性与自然度。</a:t>
            </a:r>
            <a:endParaRPr lang="en-US" sz="1100"/>
          </a:p>
        </p:txBody>
      </p:sp>
      <p:sp>
        <p:nvSpPr>
          <p:cNvPr id="16" name="AutoShape 16"/>
          <p:cNvSpPr/>
          <p:nvPr/>
        </p:nvSpPr>
        <p:spPr>
          <a:xfrm>
            <a:off x="8178800" y="3302000"/>
            <a:ext cx="3632200" cy="2349500"/>
          </a:xfrm>
          <a:prstGeom prst="roundRect">
            <a:avLst>
              <a:gd name="adj" fmla="val 0"/>
            </a:avLst>
          </a:prstGeom>
          <a:solidFill>
            <a:srgbClr val="FFFFFF">
              <a:alpha val="90000"/>
            </a:srgbClr>
          </a:solidFill>
          <a:ln w="25400" cap="flat" cmpd="sng">
            <a:noFill/>
            <a:prstDash val="solid"/>
            <a:round/>
          </a:ln>
        </p:spPr>
        <p:txBody>
          <a:bodyPr vert="horz" wrap="square" lIns="63500" tIns="63500" rIns="63500" bIns="63500" rtlCol="0" anchor="ctr"/>
          <a:lstStyle/>
          <a:p>
            <a:pPr algn="ctr">
              <a:defRPr/>
            </a:pPr>
          </a:p>
        </p:txBody>
      </p:sp>
      <p:sp>
        <p:nvSpPr>
          <p:cNvPr id="17" name="AutoShape 17"/>
          <p:cNvSpPr/>
          <p:nvPr/>
        </p:nvSpPr>
        <p:spPr>
          <a:xfrm>
            <a:off x="8178800" y="3302000"/>
            <a:ext cx="3632200" cy="508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18" name="AutoShape 18"/>
          <p:cNvSpPr/>
          <p:nvPr/>
        </p:nvSpPr>
        <p:spPr>
          <a:xfrm>
            <a:off x="8305800" y="3492500"/>
            <a:ext cx="33782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具身智能新范式</a:t>
            </a:r>
            <a:endParaRPr lang="en-US" sz="1100"/>
          </a:p>
        </p:txBody>
      </p:sp>
      <p:sp>
        <p:nvSpPr>
          <p:cNvPr id="19" name="AutoShape 19"/>
          <p:cNvSpPr/>
          <p:nvPr/>
        </p:nvSpPr>
        <p:spPr>
          <a:xfrm>
            <a:off x="8305800" y="4064000"/>
            <a:ext cx="3378200" cy="1460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333333">
                    <a:alpha val="90196"/>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以AI软件为核心“神经中枢”，赋予物理学习环境感知、理解与主动交互的能力。环境本身成为认知和交互界面，实现人与空间、知识的自然协同，构建出“人-知识-AI”共生共长的智慧生态，为未来教育场景的智能化升级提供了全新的底层逻辑。</a:t>
            </a:r>
            <a:endParaRPr lang="en-US" sz="1100"/>
          </a:p>
        </p:txBody>
      </p:sp>
      <p:sp>
        <p:nvSpPr>
          <p:cNvPr id="20" name="AutoShape 20"/>
          <p:cNvSpPr/>
          <p:nvPr/>
        </p:nvSpPr>
        <p:spPr>
          <a:xfrm>
            <a:off x="508000" y="5715000"/>
            <a:ext cx="11303000" cy="952500"/>
          </a:xfrm>
          <a:prstGeom prst="roundRect">
            <a:avLst>
              <a:gd name="adj" fmla="val 0"/>
            </a:avLst>
          </a:prstGeom>
          <a:solidFill>
            <a:srgbClr val="003D83">
              <a:alpha val="18000"/>
            </a:srgbClr>
          </a:solidFill>
          <a:ln w="25400" cap="flat" cmpd="sng">
            <a:noFill/>
            <a:prstDash val="solid"/>
            <a:round/>
          </a:ln>
        </p:spPr>
        <p:txBody>
          <a:bodyPr vert="horz" wrap="square" lIns="0" tIns="0" rIns="0" bIns="0" rtlCol="0" anchor="ctr" anchorCtr="0"/>
          <a:lstStyle/>
          <a:p>
            <a:pPr algn="ctr">
              <a:defRPr/>
            </a:pPr>
          </a:p>
        </p:txBody>
      </p:sp>
      <p:sp>
        <p:nvSpPr>
          <p:cNvPr id="21" name="AutoShape 21"/>
          <p:cNvSpPr/>
          <p:nvPr/>
        </p:nvSpPr>
        <p:spPr>
          <a:xfrm>
            <a:off x="635000" y="5778500"/>
            <a:ext cx="11049000" cy="825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1" i="0" u="none" strike="noStrike">
                <a:solidFill>
                  <a:srgbClr val="1F3A5C"/>
                </a:solidFill>
                <a:latin typeface="微软雅黑" panose="020B0503020204020204" charset="-122"/>
                <a:ea typeface="微软雅黑" panose="020B0503020204020204" charset="-122"/>
                <a:cs typeface="微软雅黑" panose="020B0503020204020204" charset="-122"/>
                <a:sym typeface="微软雅黑" panose="020B0503020204020204" charset="-122"/>
              </a:rPr>
              <a:t>价值启示：</a:t>
            </a:r>
            <a:r>
              <a:rPr lang="en-US" sz="1200" b="0" i="0" u="none" strike="noStrike">
                <a:solidFill>
                  <a:srgbClr val="283C50">
                    <a:alpha val="94902"/>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该中心不仅是前沿技术的集成应用，更是对“未来教室”形态的重新定义——从单一的工具辅助走向全场景的生态融合。它证明了当技术真正隐形化地服务于教学本质时，能够有效激发师生的创新活力，推动教育模式向更开放、智能、人性化的方向深度演进。</a:t>
            </a:r>
            <a:endParaRPr lang="en-US" sz="1100"/>
          </a:p>
        </p:txBody>
      </p:sp>
      <p:pic>
        <p:nvPicPr>
          <p:cNvPr id="26" name="图片 25" descr="校徽组合(转曲版）"/>
          <p:cNvPicPr>
            <a:picLocks noChangeAspect="1"/>
          </p:cNvPicPr>
          <p:nvPr/>
        </p:nvPicPr>
        <p:blipFill>
          <a:blip r:embed="rId2"/>
          <a:srcRect t="18912" r="58921" b="62557"/>
          <a:stretch>
            <a:fillRect/>
          </a:stretch>
        </p:blipFill>
        <p:spPr>
          <a:xfrm>
            <a:off x="9728200" y="309880"/>
            <a:ext cx="2184400" cy="70612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4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508000" y="508000"/>
            <a:ext cx="3175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000" b="0"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案例研究</a:t>
            </a:r>
            <a:endParaRPr lang="en-US" sz="1100"/>
          </a:p>
        </p:txBody>
      </p:sp>
      <p:sp>
        <p:nvSpPr>
          <p:cNvPr id="4" name="AutoShape 4"/>
          <p:cNvSpPr/>
          <p:nvPr/>
        </p:nvSpPr>
        <p:spPr>
          <a:xfrm>
            <a:off x="508000" y="1016000"/>
            <a:ext cx="11430000" cy="1143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重庆交通大学“未来飞船”智慧教育中心</a:t>
            </a:r>
            <a:endParaRPr lang="en-US" sz="1100"/>
          </a:p>
        </p:txBody>
      </p:sp>
      <p:sp>
        <p:nvSpPr>
          <p:cNvPr id="5" name="AutoShape 5"/>
          <p:cNvSpPr/>
          <p:nvPr/>
        </p:nvSpPr>
        <p:spPr>
          <a:xfrm>
            <a:off x="508000" y="2286000"/>
            <a:ext cx="3721100" cy="1968500"/>
          </a:xfrm>
          <a:prstGeom prst="roundRect">
            <a:avLst>
              <a:gd name="adj" fmla="val 0"/>
            </a:avLst>
          </a:prstGeom>
          <a:solidFill>
            <a:srgbClr val="FFFFFF">
              <a:alpha val="92000"/>
            </a:srgbClr>
          </a:solidFill>
          <a:ln w="12700" cap="flat" cmpd="sng">
            <a:solidFill>
              <a:srgbClr val="003D83">
                <a:alpha val="25000"/>
              </a:srgbClr>
            </a:solidFill>
            <a:prstDash val="solid"/>
            <a:round/>
          </a:ln>
        </p:spPr>
        <p:txBody>
          <a:bodyPr vert="horz" wrap="square" lIns="0" tIns="0" rIns="0" bIns="0" rtlCol="0" anchor="ctr" anchorCtr="0"/>
          <a:lstStyle/>
          <a:p>
            <a:pPr algn="ctr">
              <a:defRPr/>
            </a:pPr>
          </a:p>
        </p:txBody>
      </p:sp>
      <p:sp>
        <p:nvSpPr>
          <p:cNvPr id="6" name="AutoShape 6"/>
          <p:cNvSpPr/>
          <p:nvPr/>
        </p:nvSpPr>
        <p:spPr>
          <a:xfrm>
            <a:off x="508000" y="2286000"/>
            <a:ext cx="3721100" cy="508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7" name="AutoShape 7"/>
          <p:cNvSpPr/>
          <p:nvPr/>
        </p:nvSpPr>
        <p:spPr>
          <a:xfrm>
            <a:off x="635000" y="2413000"/>
            <a:ext cx="34290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先锋设计理念</a:t>
            </a:r>
            <a:endParaRPr lang="en-US" sz="1100"/>
          </a:p>
        </p:txBody>
      </p:sp>
      <p:sp>
        <p:nvSpPr>
          <p:cNvPr id="8" name="AutoShape 8"/>
          <p:cNvSpPr/>
          <p:nvPr/>
        </p:nvSpPr>
        <p:spPr>
          <a:xfrm>
            <a:off x="635000" y="2921000"/>
            <a:ext cx="3467100" cy="1143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300" b="0" i="0" u="none" strike="noStrike">
                <a:solidFill>
                  <a:srgbClr val="333333">
                    <a:alpha val="90196"/>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以“未来飞船”为核心设计灵感，建筑外观极具科技未来感与流线型张力。打破传统教育空间的刻板印象，为师生打造了一个充满想象力、探索精神与创新氛围的现代化智慧教育新场景。</a:t>
            </a:r>
            <a:endParaRPr lang="en-US" sz="1100"/>
          </a:p>
        </p:txBody>
      </p:sp>
      <p:sp>
        <p:nvSpPr>
          <p:cNvPr id="9" name="AutoShape 9"/>
          <p:cNvSpPr/>
          <p:nvPr/>
        </p:nvSpPr>
        <p:spPr>
          <a:xfrm>
            <a:off x="4356100" y="2286000"/>
            <a:ext cx="3721100" cy="1968500"/>
          </a:xfrm>
          <a:prstGeom prst="roundRect">
            <a:avLst>
              <a:gd name="adj" fmla="val 0"/>
            </a:avLst>
          </a:prstGeom>
          <a:solidFill>
            <a:srgbClr val="FFFFFF">
              <a:alpha val="92000"/>
            </a:srgbClr>
          </a:solidFill>
          <a:ln w="12700" cap="flat" cmpd="sng">
            <a:solidFill>
              <a:srgbClr val="003D83">
                <a:alpha val="25000"/>
              </a:srgbClr>
            </a:solidFill>
            <a:prstDash val="solid"/>
            <a:round/>
          </a:ln>
        </p:spPr>
        <p:txBody>
          <a:bodyPr vert="horz" wrap="square" lIns="0" tIns="0" rIns="0" bIns="0" rtlCol="0" anchor="ctr" anchorCtr="0"/>
          <a:lstStyle/>
          <a:p>
            <a:pPr algn="ctr">
              <a:defRPr/>
            </a:pPr>
          </a:p>
        </p:txBody>
      </p:sp>
      <p:sp>
        <p:nvSpPr>
          <p:cNvPr id="10" name="AutoShape 10"/>
          <p:cNvSpPr/>
          <p:nvPr/>
        </p:nvSpPr>
        <p:spPr>
          <a:xfrm>
            <a:off x="4356100" y="2286000"/>
            <a:ext cx="3721100" cy="508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11" name="AutoShape 11"/>
          <p:cNvSpPr/>
          <p:nvPr/>
        </p:nvSpPr>
        <p:spPr>
          <a:xfrm>
            <a:off x="4483100" y="2413000"/>
            <a:ext cx="34290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全域数据底盘</a:t>
            </a:r>
            <a:endParaRPr lang="en-US" sz="1100"/>
          </a:p>
        </p:txBody>
      </p:sp>
      <p:sp>
        <p:nvSpPr>
          <p:cNvPr id="12" name="AutoShape 12"/>
          <p:cNvSpPr/>
          <p:nvPr/>
        </p:nvSpPr>
        <p:spPr>
          <a:xfrm>
            <a:off x="4483100" y="2921000"/>
            <a:ext cx="3467100" cy="1143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300" b="0" i="0" u="none" strike="noStrike">
                <a:solidFill>
                  <a:srgbClr val="333333">
                    <a:alpha val="90196"/>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深度汇聚全校公共数据资源，形成“8+10+N”全量数据架构体系。实现数据的高效互通，日均数据交换量突破1200万条，为上层智慧应用与科学决策提供了坚实且高吞吐的底层数据底座。</a:t>
            </a:r>
            <a:endParaRPr lang="en-US" sz="1100"/>
          </a:p>
        </p:txBody>
      </p:sp>
      <p:sp>
        <p:nvSpPr>
          <p:cNvPr id="13" name="AutoShape 13"/>
          <p:cNvSpPr/>
          <p:nvPr/>
        </p:nvSpPr>
        <p:spPr>
          <a:xfrm>
            <a:off x="8204200" y="2286000"/>
            <a:ext cx="3721100" cy="1968500"/>
          </a:xfrm>
          <a:prstGeom prst="roundRect">
            <a:avLst>
              <a:gd name="adj" fmla="val 0"/>
            </a:avLst>
          </a:prstGeom>
          <a:solidFill>
            <a:srgbClr val="FFFFFF">
              <a:alpha val="92000"/>
            </a:srgbClr>
          </a:solidFill>
          <a:ln w="12700" cap="flat" cmpd="sng">
            <a:solidFill>
              <a:srgbClr val="003D83">
                <a:alpha val="25000"/>
              </a:srgbClr>
            </a:solidFill>
            <a:prstDash val="solid"/>
            <a:round/>
          </a:ln>
        </p:spPr>
        <p:txBody>
          <a:bodyPr vert="horz" wrap="square" lIns="0" tIns="0" rIns="0" bIns="0" rtlCol="0" anchor="ctr" anchorCtr="0"/>
          <a:lstStyle/>
          <a:p>
            <a:pPr algn="ctr">
              <a:defRPr/>
            </a:pPr>
          </a:p>
        </p:txBody>
      </p:sp>
      <p:sp>
        <p:nvSpPr>
          <p:cNvPr id="14" name="AutoShape 14"/>
          <p:cNvSpPr/>
          <p:nvPr/>
        </p:nvSpPr>
        <p:spPr>
          <a:xfrm>
            <a:off x="8204200" y="2286000"/>
            <a:ext cx="3721100" cy="508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15" name="AutoShape 15"/>
          <p:cNvSpPr/>
          <p:nvPr/>
        </p:nvSpPr>
        <p:spPr>
          <a:xfrm>
            <a:off x="8331200" y="2413000"/>
            <a:ext cx="34290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VR/AR元宇宙教学</a:t>
            </a:r>
            <a:endParaRPr lang="en-US" sz="1100"/>
          </a:p>
        </p:txBody>
      </p:sp>
      <p:sp>
        <p:nvSpPr>
          <p:cNvPr id="16" name="AutoShape 16"/>
          <p:cNvSpPr/>
          <p:nvPr/>
        </p:nvSpPr>
        <p:spPr>
          <a:xfrm>
            <a:off x="8331200" y="2921000"/>
            <a:ext cx="3467100" cy="1143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300" b="0" i="0" u="none" strike="noStrike">
                <a:solidFill>
                  <a:srgbClr val="333333">
                    <a:alpha val="90196"/>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融合前沿VR/AR技术构建“交大元宇宙”平台，重点开发土木、交通等核心工科领域的沉浸式虚拟仿真课程。让抽象的工程原理与复杂的现场环境直观可视化，极大提升了教学的互动性与实践感知。</a:t>
            </a:r>
            <a:endParaRPr lang="en-US" sz="1100"/>
          </a:p>
        </p:txBody>
      </p:sp>
      <p:sp>
        <p:nvSpPr>
          <p:cNvPr id="17" name="AutoShape 17"/>
          <p:cNvSpPr/>
          <p:nvPr/>
        </p:nvSpPr>
        <p:spPr>
          <a:xfrm>
            <a:off x="508000" y="4445000"/>
            <a:ext cx="5524500" cy="1968500"/>
          </a:xfrm>
          <a:prstGeom prst="roundRect">
            <a:avLst>
              <a:gd name="adj" fmla="val 0"/>
            </a:avLst>
          </a:prstGeom>
          <a:solidFill>
            <a:srgbClr val="FFFFFF">
              <a:alpha val="92000"/>
            </a:srgbClr>
          </a:solidFill>
          <a:ln w="12700" cap="flat" cmpd="sng">
            <a:solidFill>
              <a:srgbClr val="003D83">
                <a:alpha val="25000"/>
              </a:srgbClr>
            </a:solidFill>
            <a:prstDash val="solid"/>
            <a:round/>
          </a:ln>
        </p:spPr>
        <p:txBody>
          <a:bodyPr vert="horz" wrap="square" lIns="0" tIns="0" rIns="0" bIns="0" rtlCol="0" anchor="ctr" anchorCtr="0"/>
          <a:lstStyle/>
          <a:p>
            <a:pPr algn="ctr">
              <a:defRPr/>
            </a:pPr>
          </a:p>
        </p:txBody>
      </p:sp>
      <p:sp>
        <p:nvSpPr>
          <p:cNvPr id="18" name="AutoShape 18"/>
          <p:cNvSpPr/>
          <p:nvPr/>
        </p:nvSpPr>
        <p:spPr>
          <a:xfrm>
            <a:off x="508000" y="4445000"/>
            <a:ext cx="5524500" cy="508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19" name="AutoShape 19"/>
          <p:cNvSpPr/>
          <p:nvPr/>
        </p:nvSpPr>
        <p:spPr>
          <a:xfrm>
            <a:off x="635000" y="4572000"/>
            <a:ext cx="52070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全周期精准画像体系</a:t>
            </a:r>
            <a:endParaRPr lang="en-US" sz="1100"/>
          </a:p>
        </p:txBody>
      </p:sp>
      <p:sp>
        <p:nvSpPr>
          <p:cNvPr id="20" name="AutoShape 20"/>
          <p:cNvSpPr/>
          <p:nvPr/>
        </p:nvSpPr>
        <p:spPr>
          <a:xfrm>
            <a:off x="635000" y="5080000"/>
            <a:ext cx="5270500" cy="1143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300" b="0" i="0" u="none" strike="noStrike">
                <a:solidFill>
                  <a:srgbClr val="333333">
                    <a:alpha val="90196"/>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覆盖师生从入学到毕业的全生命周期，通过多源数据融合生成动态成长档案。基于智能算法洞察发展需求，为个性化学业规划、就业指导以及学生工作的精准化、人性化管理提供了科学的数据依据。</a:t>
            </a:r>
            <a:endParaRPr lang="en-US" sz="1100"/>
          </a:p>
        </p:txBody>
      </p:sp>
      <p:sp>
        <p:nvSpPr>
          <p:cNvPr id="21" name="AutoShape 21"/>
          <p:cNvSpPr/>
          <p:nvPr/>
        </p:nvSpPr>
        <p:spPr>
          <a:xfrm>
            <a:off x="6159500" y="4445000"/>
            <a:ext cx="5524500" cy="1968500"/>
          </a:xfrm>
          <a:prstGeom prst="roundRect">
            <a:avLst>
              <a:gd name="adj" fmla="val 0"/>
            </a:avLst>
          </a:prstGeom>
          <a:solidFill>
            <a:srgbClr val="FFFFFF">
              <a:alpha val="92000"/>
            </a:srgbClr>
          </a:solidFill>
          <a:ln w="12700" cap="flat" cmpd="sng">
            <a:solidFill>
              <a:srgbClr val="003D83">
                <a:alpha val="25000"/>
              </a:srgbClr>
            </a:solidFill>
            <a:prstDash val="solid"/>
            <a:round/>
          </a:ln>
        </p:spPr>
        <p:txBody>
          <a:bodyPr vert="horz" wrap="square" lIns="0" tIns="0" rIns="0" bIns="0" rtlCol="0" anchor="ctr" anchorCtr="0"/>
          <a:lstStyle/>
          <a:p>
            <a:pPr algn="ctr">
              <a:defRPr/>
            </a:pPr>
          </a:p>
        </p:txBody>
      </p:sp>
      <p:sp>
        <p:nvSpPr>
          <p:cNvPr id="22" name="AutoShape 22"/>
          <p:cNvSpPr/>
          <p:nvPr/>
        </p:nvSpPr>
        <p:spPr>
          <a:xfrm>
            <a:off x="6159500" y="4445000"/>
            <a:ext cx="5524500" cy="508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23" name="AutoShape 23"/>
          <p:cNvSpPr/>
          <p:nvPr/>
        </p:nvSpPr>
        <p:spPr>
          <a:xfrm>
            <a:off x="6286500" y="4572000"/>
            <a:ext cx="52070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IOC 智能运营指挥中枢</a:t>
            </a:r>
            <a:endParaRPr lang="en-US" sz="1100"/>
          </a:p>
        </p:txBody>
      </p:sp>
      <p:sp>
        <p:nvSpPr>
          <p:cNvPr id="24" name="AutoShape 24"/>
          <p:cNvSpPr/>
          <p:nvPr/>
        </p:nvSpPr>
        <p:spPr>
          <a:xfrm>
            <a:off x="6286500" y="5080000"/>
            <a:ext cx="5270500" cy="1143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300" b="0" i="0" u="none" strike="noStrike">
                <a:solidFill>
                  <a:srgbClr val="333333">
                    <a:alpha val="90196"/>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围绕校园运维、安全防控、资源调度、能耗管理等五大核心维度，搭建统一的可视化监测平台。实现关键指标的实时监控与异常情况的自动预警，以数字化手段全面提升校园管理的响应速度与运营效率。</a:t>
            </a:r>
            <a:endParaRPr lang="en-US" sz="1100"/>
          </a:p>
        </p:txBody>
      </p:sp>
      <p:pic>
        <p:nvPicPr>
          <p:cNvPr id="26" name="图片 25" descr="校徽组合(转曲版）"/>
          <p:cNvPicPr>
            <a:picLocks noChangeAspect="1"/>
          </p:cNvPicPr>
          <p:nvPr/>
        </p:nvPicPr>
        <p:blipFill>
          <a:blip r:embed="rId2"/>
          <a:srcRect t="18912" r="58921" b="62557"/>
          <a:stretch>
            <a:fillRect/>
          </a:stretch>
        </p:blipFill>
        <p:spPr>
          <a:xfrm>
            <a:off x="9728200" y="309880"/>
            <a:ext cx="2184400" cy="706120"/>
          </a:xfrm>
          <a:prstGeom prst="rect">
            <a:avLst/>
          </a:prstGeom>
        </p:spPr>
      </p:pic>
    </p:spTree>
  </p:cSld>
  <p:clrMapOvr>
    <a:masterClrMapping/>
  </p:clrMapOvr>
</p:sld>
</file>

<file path=ppt/tags/tag1.xml><?xml version="1.0" encoding="utf-8"?>
<p:tagLst xmlns:p="http://schemas.openxmlformats.org/presentationml/2006/main">
  <p:tag name="KSO_WM_DIAGRAM_VIRTUALLY_FRAME" val="{&quot;height&quot;:325,&quot;left&quot;:60,&quot;top&quot;:170,&quot;width&quot;:850}"/>
</p:tagLst>
</file>

<file path=ppt/tags/tag10.xml><?xml version="1.0" encoding="utf-8"?>
<p:tagLst xmlns:p="http://schemas.openxmlformats.org/presentationml/2006/main">
  <p:tag name="KSO_WM_DIAGRAM_VIRTUALLY_FRAME" val="{&quot;height&quot;:325,&quot;left&quot;:60,&quot;top&quot;:170,&quot;width&quot;:850}"/>
</p:tagLst>
</file>

<file path=ppt/tags/tag11.xml><?xml version="1.0" encoding="utf-8"?>
<p:tagLst xmlns:p="http://schemas.openxmlformats.org/presentationml/2006/main">
  <p:tag name="KSO_WM_DIAGRAM_VIRTUALLY_FRAME" val="{&quot;height&quot;:325,&quot;left&quot;:60,&quot;top&quot;:170,&quot;width&quot;:850}"/>
</p:tagLst>
</file>

<file path=ppt/tags/tag12.xml><?xml version="1.0" encoding="utf-8"?>
<p:tagLst xmlns:p="http://schemas.openxmlformats.org/presentationml/2006/main">
  <p:tag name="KSO_WM_DIAGRAM_VIRTUALLY_FRAME" val="{&quot;height&quot;:325,&quot;left&quot;:60,&quot;top&quot;:170,&quot;width&quot;:850}"/>
</p:tagLst>
</file>

<file path=ppt/tags/tag13.xml><?xml version="1.0" encoding="utf-8"?>
<p:tagLst xmlns:p="http://schemas.openxmlformats.org/presentationml/2006/main">
  <p:tag name="KSO_WM_DIAGRAM_VIRTUALLY_FRAME" val="{&quot;height&quot;:325,&quot;left&quot;:60,&quot;top&quot;:170,&quot;width&quot;:850}"/>
</p:tagLst>
</file>

<file path=ppt/tags/tag14.xml><?xml version="1.0" encoding="utf-8"?>
<p:tagLst xmlns:p="http://schemas.openxmlformats.org/presentationml/2006/main">
  <p:tag name="KSO_WM_DIAGRAM_VIRTUALLY_FRAME" val="{&quot;height&quot;:325,&quot;left&quot;:60,&quot;top&quot;:170,&quot;width&quot;:850}"/>
</p:tagLst>
</file>

<file path=ppt/tags/tag15.xml><?xml version="1.0" encoding="utf-8"?>
<p:tagLst xmlns:p="http://schemas.openxmlformats.org/presentationml/2006/main">
  <p:tag name="KSO_WM_DIAGRAM_VIRTUALLY_FRAME" val="{&quot;height&quot;:325,&quot;left&quot;:60,&quot;top&quot;:170,&quot;width&quot;:850}"/>
</p:tagLst>
</file>

<file path=ppt/tags/tag16.xml><?xml version="1.0" encoding="utf-8"?>
<p:tagLst xmlns:p="http://schemas.openxmlformats.org/presentationml/2006/main">
  <p:tag name="KSO_WM_DIAGRAM_VIRTUALLY_FRAME" val="{&quot;height&quot;:325,&quot;left&quot;:60,&quot;top&quot;:170,&quot;width&quot;:850}"/>
</p:tagLst>
</file>

<file path=ppt/tags/tag17.xml><?xml version="1.0" encoding="utf-8"?>
<p:tagLst xmlns:p="http://schemas.openxmlformats.org/presentationml/2006/main">
  <p:tag name="KSO_WM_DIAGRAM_VIRTUALLY_FRAME" val="{&quot;height&quot;:325,&quot;left&quot;:60,&quot;top&quot;:170,&quot;width&quot;:850}"/>
</p:tagLst>
</file>

<file path=ppt/tags/tag18.xml><?xml version="1.0" encoding="utf-8"?>
<p:tagLst xmlns:p="http://schemas.openxmlformats.org/presentationml/2006/main">
  <p:tag name="KSO_WM_DIAGRAM_VIRTUALLY_FRAME" val="{&quot;height&quot;:325,&quot;left&quot;:60,&quot;top&quot;:170,&quot;width&quot;:850}"/>
</p:tagLst>
</file>

<file path=ppt/tags/tag19.xml><?xml version="1.0" encoding="utf-8"?>
<p:tagLst xmlns:p="http://schemas.openxmlformats.org/presentationml/2006/main">
  <p:tag name="KSO_WM_DIAGRAM_VIRTUALLY_FRAME" val="{&quot;height&quot;:325,&quot;left&quot;:60,&quot;top&quot;:170,&quot;width&quot;:850}"/>
</p:tagLst>
</file>

<file path=ppt/tags/tag2.xml><?xml version="1.0" encoding="utf-8"?>
<p:tagLst xmlns:p="http://schemas.openxmlformats.org/presentationml/2006/main">
  <p:tag name="KSO_WM_DIAGRAM_VIRTUALLY_FRAME" val="{&quot;height&quot;:325,&quot;left&quot;:60,&quot;top&quot;:170,&quot;width&quot;:850}"/>
</p:tagLst>
</file>

<file path=ppt/tags/tag20.xml><?xml version="1.0" encoding="utf-8"?>
<p:tagLst xmlns:p="http://schemas.openxmlformats.org/presentationml/2006/main">
  <p:tag name="KSO_WM_DIAGRAM_VIRTUALLY_FRAME" val="{&quot;height&quot;:325,&quot;left&quot;:60,&quot;top&quot;:170,&quot;width&quot;:850}"/>
</p:tagLst>
</file>

<file path=ppt/tags/tag21.xml><?xml version="1.0" encoding="utf-8"?>
<p:tagLst xmlns:p="http://schemas.openxmlformats.org/presentationml/2006/main">
  <p:tag name="KSO_WM_DIAGRAM_VIRTUALLY_FRAME" val="{&quot;height&quot;:190,&quot;left&quot;:40,&quot;top&quot;:155,&quot;width&quot;:880}"/>
</p:tagLst>
</file>

<file path=ppt/tags/tag22.xml><?xml version="1.0" encoding="utf-8"?>
<p:tagLst xmlns:p="http://schemas.openxmlformats.org/presentationml/2006/main">
  <p:tag name="KSO_WM_DIAGRAM_VIRTUALLY_FRAME" val="{&quot;height&quot;:190,&quot;left&quot;:40,&quot;top&quot;:155,&quot;width&quot;:880}"/>
</p:tagLst>
</file>

<file path=ppt/tags/tag23.xml><?xml version="1.0" encoding="utf-8"?>
<p:tagLst xmlns:p="http://schemas.openxmlformats.org/presentationml/2006/main">
  <p:tag name="KSO_WM_DIAGRAM_VIRTUALLY_FRAME" val="{&quot;height&quot;:190,&quot;left&quot;:40,&quot;top&quot;:155,&quot;width&quot;:880}"/>
</p:tagLst>
</file>

<file path=ppt/tags/tag24.xml><?xml version="1.0" encoding="utf-8"?>
<p:tagLst xmlns:p="http://schemas.openxmlformats.org/presentationml/2006/main">
  <p:tag name="KSO_WM_DIAGRAM_VIRTUALLY_FRAME" val="{&quot;height&quot;:190,&quot;left&quot;:40,&quot;top&quot;:155,&quot;width&quot;:880}"/>
</p:tagLst>
</file>

<file path=ppt/tags/tag25.xml><?xml version="1.0" encoding="utf-8"?>
<p:tagLst xmlns:p="http://schemas.openxmlformats.org/presentationml/2006/main">
  <p:tag name="KSO_WM_DIAGRAM_VIRTUALLY_FRAME" val="{&quot;height&quot;:190,&quot;left&quot;:40,&quot;top&quot;:155,&quot;width&quot;:880}"/>
</p:tagLst>
</file>

<file path=ppt/tags/tag26.xml><?xml version="1.0" encoding="utf-8"?>
<p:tagLst xmlns:p="http://schemas.openxmlformats.org/presentationml/2006/main">
  <p:tag name="KSO_WM_DIAGRAM_VIRTUALLY_FRAME" val="{&quot;height&quot;:190,&quot;left&quot;:40,&quot;top&quot;:155,&quot;width&quot;:880}"/>
</p:tagLst>
</file>

<file path=ppt/tags/tag27.xml><?xml version="1.0" encoding="utf-8"?>
<p:tagLst xmlns:p="http://schemas.openxmlformats.org/presentationml/2006/main">
  <p:tag name="KSO_WM_DIAGRAM_VIRTUALLY_FRAME" val="{&quot;height&quot;:190,&quot;left&quot;:40,&quot;top&quot;:155,&quot;width&quot;:880}"/>
</p:tagLst>
</file>

<file path=ppt/tags/tag28.xml><?xml version="1.0" encoding="utf-8"?>
<p:tagLst xmlns:p="http://schemas.openxmlformats.org/presentationml/2006/main">
  <p:tag name="KSO_WM_DIAGRAM_VIRTUALLY_FRAME" val="{&quot;height&quot;:190,&quot;left&quot;:40,&quot;top&quot;:155,&quot;width&quot;:880}"/>
</p:tagLst>
</file>

<file path=ppt/tags/tag29.xml><?xml version="1.0" encoding="utf-8"?>
<p:tagLst xmlns:p="http://schemas.openxmlformats.org/presentationml/2006/main">
  <p:tag name="KSO_WM_DIAGRAM_VIRTUALLY_FRAME" val="{&quot;height&quot;:190,&quot;left&quot;:40,&quot;top&quot;:155,&quot;width&quot;:880}"/>
</p:tagLst>
</file>

<file path=ppt/tags/tag3.xml><?xml version="1.0" encoding="utf-8"?>
<p:tagLst xmlns:p="http://schemas.openxmlformats.org/presentationml/2006/main">
  <p:tag name="KSO_WM_DIAGRAM_VIRTUALLY_FRAME" val="{&quot;height&quot;:325,&quot;left&quot;:60,&quot;top&quot;:170,&quot;width&quot;:850}"/>
</p:tagLst>
</file>

<file path=ppt/tags/tag30.xml><?xml version="1.0" encoding="utf-8"?>
<p:tagLst xmlns:p="http://schemas.openxmlformats.org/presentationml/2006/main">
  <p:tag name="KSO_WM_DIAGRAM_VIRTUALLY_FRAME" val="{&quot;height&quot;:190,&quot;left&quot;:40,&quot;top&quot;:155,&quot;width&quot;:880}"/>
</p:tagLst>
</file>

<file path=ppt/tags/tag31.xml><?xml version="1.0" encoding="utf-8"?>
<p:tagLst xmlns:p="http://schemas.openxmlformats.org/presentationml/2006/main">
  <p:tag name="KSO_WM_DIAGRAM_VIRTUALLY_FRAME" val="{&quot;height&quot;:190,&quot;left&quot;:40,&quot;top&quot;:155,&quot;width&quot;:880}"/>
</p:tagLst>
</file>

<file path=ppt/tags/tag32.xml><?xml version="1.0" encoding="utf-8"?>
<p:tagLst xmlns:p="http://schemas.openxmlformats.org/presentationml/2006/main">
  <p:tag name="KSO_WM_DIAGRAM_VIRTUALLY_FRAME" val="{&quot;height&quot;:190,&quot;left&quot;:40,&quot;top&quot;:155,&quot;width&quot;:880}"/>
</p:tagLst>
</file>

<file path=ppt/tags/tag4.xml><?xml version="1.0" encoding="utf-8"?>
<p:tagLst xmlns:p="http://schemas.openxmlformats.org/presentationml/2006/main">
  <p:tag name="KSO_WM_DIAGRAM_VIRTUALLY_FRAME" val="{&quot;height&quot;:325,&quot;left&quot;:60,&quot;top&quot;:170,&quot;width&quot;:850}"/>
</p:tagLst>
</file>

<file path=ppt/tags/tag5.xml><?xml version="1.0" encoding="utf-8"?>
<p:tagLst xmlns:p="http://schemas.openxmlformats.org/presentationml/2006/main">
  <p:tag name="KSO_WM_DIAGRAM_VIRTUALLY_FRAME" val="{&quot;height&quot;:325,&quot;left&quot;:60,&quot;top&quot;:170,&quot;width&quot;:850}"/>
</p:tagLst>
</file>

<file path=ppt/tags/tag6.xml><?xml version="1.0" encoding="utf-8"?>
<p:tagLst xmlns:p="http://schemas.openxmlformats.org/presentationml/2006/main">
  <p:tag name="KSO_WM_DIAGRAM_VIRTUALLY_FRAME" val="{&quot;height&quot;:325,&quot;left&quot;:60,&quot;top&quot;:170,&quot;width&quot;:850}"/>
</p:tagLst>
</file>

<file path=ppt/tags/tag7.xml><?xml version="1.0" encoding="utf-8"?>
<p:tagLst xmlns:p="http://schemas.openxmlformats.org/presentationml/2006/main">
  <p:tag name="KSO_WM_DIAGRAM_VIRTUALLY_FRAME" val="{&quot;height&quot;:325,&quot;left&quot;:60,&quot;top&quot;:170,&quot;width&quot;:850}"/>
</p:tagLst>
</file>

<file path=ppt/tags/tag8.xml><?xml version="1.0" encoding="utf-8"?>
<p:tagLst xmlns:p="http://schemas.openxmlformats.org/presentationml/2006/main">
  <p:tag name="KSO_WM_DIAGRAM_VIRTUALLY_FRAME" val="{&quot;height&quot;:325,&quot;left&quot;:60,&quot;top&quot;:170,&quot;width&quot;:850}"/>
</p:tagLst>
</file>

<file path=ppt/tags/tag9.xml><?xml version="1.0" encoding="utf-8"?>
<p:tagLst xmlns:p="http://schemas.openxmlformats.org/presentationml/2006/main">
  <p:tag name="KSO_WM_DIAGRAM_VIRTUALLY_FRAME" val="{&quot;height&quot;:325,&quot;left&quot;:60,&quot;top&quot;:170,&quot;width&quot;:850}"/>
</p:tagLst>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7216</Words>
  <Application>WPS 演示</Application>
  <PresentationFormat/>
  <Paragraphs>405</Paragraphs>
  <Slides>21</Slides>
  <Notes>0</Notes>
  <HiddenSlides>0</HiddenSlides>
  <MMClips>0</MMClips>
  <ScaleCrop>false</ScaleCrop>
  <HeadingPairs>
    <vt:vector size="6" baseType="variant">
      <vt:variant>
        <vt:lpstr>已用的字体</vt:lpstr>
      </vt:variant>
      <vt:variant>
        <vt:i4>15</vt:i4>
      </vt:variant>
      <vt:variant>
        <vt:lpstr>主题</vt:lpstr>
      </vt:variant>
      <vt:variant>
        <vt:i4>9</vt:i4>
      </vt:variant>
      <vt:variant>
        <vt:lpstr>幻灯片标题</vt:lpstr>
      </vt:variant>
      <vt:variant>
        <vt:i4>21</vt:i4>
      </vt:variant>
    </vt:vector>
  </HeadingPairs>
  <TitlesOfParts>
    <vt:vector size="45" baseType="lpstr">
      <vt:lpstr>Arial</vt:lpstr>
      <vt:lpstr>宋体</vt:lpstr>
      <vt:lpstr>Wingdings</vt:lpstr>
      <vt:lpstr>Arial</vt:lpstr>
      <vt:lpstr>微软雅黑</vt:lpstr>
      <vt:lpstr>Arial Unicode MS</vt:lpstr>
      <vt:lpstr>Times New Roman</vt:lpstr>
      <vt:lpstr>微软雅黑 Light</vt:lpstr>
      <vt:lpstr>庞门正道标题体</vt:lpstr>
      <vt:lpstr>思源黑体 Medium</vt:lpstr>
      <vt:lpstr>黑体</vt:lpstr>
      <vt:lpstr>Agrandir Wide Ultra-Bold</vt:lpstr>
      <vt:lpstr>Segoe Print</vt:lpstr>
      <vt:lpstr>思源黑体 Bold</vt:lpstr>
      <vt:lpstr>楷体</vt:lpstr>
      <vt:lpstr>Office 主题​​</vt:lpstr>
      <vt:lpstr>默认主题</vt:lpstr>
      <vt:lpstr>1_默认主题</vt:lpstr>
      <vt:lpstr>2_默认主题</vt:lpstr>
      <vt:lpstr>3_默认主题</vt:lpstr>
      <vt:lpstr>4_默认主题</vt:lpstr>
      <vt:lpstr>5_默认主题</vt:lpstr>
      <vt:lpstr>6_默认主题</vt:lpstr>
      <vt:lpstr>7_默认主题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胡淳洁</cp:lastModifiedBy>
  <cp:revision>1</cp:revision>
  <dcterms:created xsi:type="dcterms:W3CDTF">2026-05-26T13:22:00Z</dcterms:created>
  <dcterms:modified xsi:type="dcterms:W3CDTF">2026-05-26T13:22:00Z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IGC">
    <vt:lpwstr>{"Label":"1","ContentProducer":"001191110102MACQD9K64010000","ProduceID":"7644185057984908228","ReservedCode1":"","ContentPropagator":"","PropagateID":"","ReservedCode2":""}</vt:lpwstr>
  </property>
  <property fmtid="{D5CDD505-2E9C-101B-9397-08002B2CF9AE}" pid="3" name="KSOProductBuildVer">
    <vt:lpwstr>2052-12.1.0.25222</vt:lpwstr>
  </property>
  <property fmtid="{D5CDD505-2E9C-101B-9397-08002B2CF9AE}" pid="4" name="ICV">
    <vt:lpwstr>3856AE3AE0024BE486EE652F8ABA8186_12</vt:lpwstr>
  </property>
</Properties>
</file>