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581" r:id="rId3"/>
    <p:sldId id="582" r:id="rId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A446F3-11E6-4FB0-92DF-34D305BE74DB}" type="datetimeFigureOut">
              <a:rPr lang="zh-CN" altLang="en-US" smtClean="0"/>
              <a:t>2022/5/17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32B803-AACF-4B6C-B99B-A89ED65C6882}" type="slidenum">
              <a:rPr lang="zh-CN" altLang="en-US" smtClean="0"/>
              <a:t>‹#›</a:t>
            </a:fld>
            <a:endParaRPr lang="zh-CN" altLang="en-US"/>
          </a:p>
        </p:txBody>
      </p:sp>
    </p:spTree>
    <p:extLst>
      <p:ext uri="{BB962C8B-B14F-4D97-AF65-F5344CB8AC3E}">
        <p14:creationId xmlns:p14="http://schemas.microsoft.com/office/powerpoint/2010/main" val="4164274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a:extLst>
              <a:ext uri="{FF2B5EF4-FFF2-40B4-BE49-F238E27FC236}">
                <a16:creationId xmlns:a16="http://schemas.microsoft.com/office/drawing/2014/main" id="{7792E293-857A-021F-4C0C-EB658CCD9667}"/>
              </a:ext>
            </a:extLst>
          </p:cNvPr>
          <p:cNvSpPr>
            <a:spLocks noGrp="1" noRot="1" noChangeAspect="1" noChangeArrowheads="1"/>
          </p:cNvSpPr>
          <p:nvPr>
            <p:ph type="sldImg" idx="4294967295"/>
          </p:nvPr>
        </p:nvSpPr>
        <p:spPr/>
      </p:sp>
      <p:sp>
        <p:nvSpPr>
          <p:cNvPr id="57346" name="备注占位符 2">
            <a:extLst>
              <a:ext uri="{FF2B5EF4-FFF2-40B4-BE49-F238E27FC236}">
                <a16:creationId xmlns:a16="http://schemas.microsoft.com/office/drawing/2014/main" id="{910E708F-2E3A-0209-62BB-6ED5C90FAD08}"/>
              </a:ext>
            </a:extLst>
          </p:cNvPr>
          <p:cNvSpPr>
            <a:spLocks noGrp="1" noRot="1" noChangeArrowheads="1"/>
          </p:cNvSpPr>
          <p:nvPr>
            <p:ph type="body" idx="4294967295"/>
          </p:nvPr>
        </p:nvSpPr>
        <p:spPr/>
        <p:txBody>
          <a:bodyPr/>
          <a:lstStyle/>
          <a:p>
            <a:endParaRPr lang="zh-CN" altLang="en-US"/>
          </a:p>
        </p:txBody>
      </p:sp>
      <p:sp>
        <p:nvSpPr>
          <p:cNvPr id="57347" name="灯片编号占位符 3">
            <a:extLst>
              <a:ext uri="{FF2B5EF4-FFF2-40B4-BE49-F238E27FC236}">
                <a16:creationId xmlns:a16="http://schemas.microsoft.com/office/drawing/2014/main" id="{1560A6AA-587F-21C3-F7C1-E88A109B59C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fld id="{AB7388DF-F725-4023-A2D5-38D7A54EA7C5}" type="slidenum">
              <a:rPr lang="zh-CN" altLang="en-US" sz="1800"/>
              <a:pPr algn="l"/>
              <a:t>2</a:t>
            </a:fld>
            <a:endParaRPr lang="zh-CN" altLang="en-US" sz="18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幻灯片图像占位符 1">
            <a:extLst>
              <a:ext uri="{FF2B5EF4-FFF2-40B4-BE49-F238E27FC236}">
                <a16:creationId xmlns:a16="http://schemas.microsoft.com/office/drawing/2014/main" id="{A7EF1362-4C3B-F942-3756-BCB1525EC9A3}"/>
              </a:ext>
            </a:extLst>
          </p:cNvPr>
          <p:cNvSpPr>
            <a:spLocks noGrp="1" noRot="1" noChangeAspect="1" noChangeArrowheads="1"/>
          </p:cNvSpPr>
          <p:nvPr>
            <p:ph type="sldImg" idx="4294967295"/>
          </p:nvPr>
        </p:nvSpPr>
        <p:spPr/>
      </p:sp>
      <p:sp>
        <p:nvSpPr>
          <p:cNvPr id="59394" name="备注占位符 2">
            <a:extLst>
              <a:ext uri="{FF2B5EF4-FFF2-40B4-BE49-F238E27FC236}">
                <a16:creationId xmlns:a16="http://schemas.microsoft.com/office/drawing/2014/main" id="{02B1C52F-84C5-2F03-02A1-C0249546EABC}"/>
              </a:ext>
            </a:extLst>
          </p:cNvPr>
          <p:cNvSpPr>
            <a:spLocks noGrp="1" noRot="1" noChangeArrowheads="1"/>
          </p:cNvSpPr>
          <p:nvPr>
            <p:ph type="body" idx="4294967295"/>
          </p:nvPr>
        </p:nvSpPr>
        <p:spPr/>
        <p:txBody>
          <a:bodyPr/>
          <a:lstStyle/>
          <a:p>
            <a:endParaRPr lang="zh-CN" altLang="en-US"/>
          </a:p>
        </p:txBody>
      </p:sp>
      <p:sp>
        <p:nvSpPr>
          <p:cNvPr id="59395" name="灯片编号占位符 3">
            <a:extLst>
              <a:ext uri="{FF2B5EF4-FFF2-40B4-BE49-F238E27FC236}">
                <a16:creationId xmlns:a16="http://schemas.microsoft.com/office/drawing/2014/main" id="{0F2C4C8D-4E10-78A3-E026-8B11A553EAC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l"/>
            <a:fld id="{CEF64506-5FE0-4605-9E29-1047BF840200}" type="slidenum">
              <a:rPr lang="zh-CN" altLang="en-US" sz="1800"/>
              <a:pPr algn="l"/>
              <a:t>3</a:t>
            </a:fld>
            <a:endParaRPr lang="zh-CN" altLang="en-US" sz="18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DDDA55-FD28-B644-D699-61D1ACD07C8A}"/>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39AF2DD-132F-9750-69C3-2EE036CCAE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28FFDB0-106B-1221-952F-3FB9D960E6B4}"/>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6A4425AC-37C0-F765-B03E-8B2E6C4C5A4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D61AB76-B0EF-F4CC-B190-9C75F2914B83}"/>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811385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1DC2E0-0B0B-3128-9187-7EEA966DE8D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1535201-B3B9-D91E-C071-5103E3705A7A}"/>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9A956F9-49AE-FDD2-DE9D-BEBA8A4EA26D}"/>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3A9AAF7D-4A14-05D1-5E60-0A38228E370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12EEB96-B962-53CA-027F-3AB8698E4B46}"/>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1059949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8503F5F-7949-BF1C-705D-28510903C57C}"/>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5A86E82-9748-A86F-0B1F-CD47CB1672D5}"/>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7642681-1ED0-6BB2-C1F6-F3A1F4181EE7}"/>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FA47B99A-5F33-7F6E-EC0A-B58A7A52769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FEE7CFE-ED68-9179-F604-D795E1248410}"/>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424637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0D6A2C-7452-9398-5D1A-2C913AE0301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621CDA9-F095-75E1-7C50-5293FC5BB4E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1CDC164-CB2E-6F05-7CDD-26C47C614531}"/>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FCD2717F-69D4-5274-F499-FD69EBD4173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D37718E-B9E0-97A6-643D-18B3380E9238}"/>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3186281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C20043-49A4-D991-30FE-88119FC00EA2}"/>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69D95E5-5D4A-051B-53AE-837FCB9CED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3F80E919-F78D-F404-2F18-C4D137A3EECF}"/>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3857F85B-62EE-15B5-CB27-95DD3924AC9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9A6B265-346F-B80A-449C-FB3154B223B8}"/>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214892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FACA23-680B-3D9D-61C9-985F2D771A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711D2E1-6DB3-4C78-1225-6BC7D32E23F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E785AF81-B438-310B-45A1-F63BB1415342}"/>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4E8EA057-3571-D59F-00C9-511D621F1C56}"/>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6" name="页脚占位符 5">
            <a:extLst>
              <a:ext uri="{FF2B5EF4-FFF2-40B4-BE49-F238E27FC236}">
                <a16:creationId xmlns:a16="http://schemas.microsoft.com/office/drawing/2014/main" id="{68E5BCCE-56F3-F791-C021-E1A56F28BFF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41B64EF-1FB8-C69C-2483-230AC1B08C9B}"/>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171824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CC9395-77DA-FD51-69FE-C6D398A1412A}"/>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B44DDF8-B5E8-C948-CCFD-3550991A7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1E253FD-E96E-812E-ED21-C3924850969B}"/>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87643A4-0CEC-FD8B-D709-78BC7A1FEA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A0562A4C-C6AB-38BE-79F8-A5CBFCA5EE5A}"/>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5656E0C4-C2BD-F7CB-AABD-6AE60D8A7ED8}"/>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8" name="页脚占位符 7">
            <a:extLst>
              <a:ext uri="{FF2B5EF4-FFF2-40B4-BE49-F238E27FC236}">
                <a16:creationId xmlns:a16="http://schemas.microsoft.com/office/drawing/2014/main" id="{591997B9-EEE5-6E7A-F2D4-74DC4A72AE1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C9614E45-A2A2-8329-8B33-075BCDD689F4}"/>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395509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352ED3-45F9-F95F-0807-5BB91B0F44C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527E065-BD2D-4B3E-6998-96A6416FF9DC}"/>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4" name="页脚占位符 3">
            <a:extLst>
              <a:ext uri="{FF2B5EF4-FFF2-40B4-BE49-F238E27FC236}">
                <a16:creationId xmlns:a16="http://schemas.microsoft.com/office/drawing/2014/main" id="{1EEEDFCF-7ECD-F69C-1C79-3E79073CDC8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25CEECA7-663D-ED60-917E-43646E9A2BA9}"/>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680315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36E5E99-6D41-DF30-A9B0-759CCC51E97D}"/>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3" name="页脚占位符 2">
            <a:extLst>
              <a:ext uri="{FF2B5EF4-FFF2-40B4-BE49-F238E27FC236}">
                <a16:creationId xmlns:a16="http://schemas.microsoft.com/office/drawing/2014/main" id="{71250249-CC89-EC26-0230-6A6F35CB6F71}"/>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999F32F4-E677-AE57-AE80-D6E91DE031CD}"/>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279424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7C9BFA-4FED-839F-6716-95028A86670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7375B65-028B-1221-311F-C7BFD96C49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78881D24-0D80-EF5B-FCA4-82F11CBE64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795F1BD-9F90-B97C-E339-0EFFA575EFA8}"/>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6" name="页脚占位符 5">
            <a:extLst>
              <a:ext uri="{FF2B5EF4-FFF2-40B4-BE49-F238E27FC236}">
                <a16:creationId xmlns:a16="http://schemas.microsoft.com/office/drawing/2014/main" id="{63A9F03D-BB2C-7C3F-F18E-6E9ACD9C955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661F586-D115-207D-A4B8-D2BEB2CF8A6B}"/>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1439918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4B4C3C-5444-B572-5D5E-72D6F9C6FE7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0474D8B-44AD-853B-C19A-E252C5F26F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33DD10E-321A-D7E1-F67A-8C9934B1D1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1F7A13C-F2A4-B03A-C3A2-C07BA6965ED9}"/>
              </a:ext>
            </a:extLst>
          </p:cNvPr>
          <p:cNvSpPr>
            <a:spLocks noGrp="1"/>
          </p:cNvSpPr>
          <p:nvPr>
            <p:ph type="dt" sz="half" idx="10"/>
          </p:nvPr>
        </p:nvSpPr>
        <p:spPr/>
        <p:txBody>
          <a:bodyPr/>
          <a:lstStyle/>
          <a:p>
            <a:fld id="{56505513-3029-46F0-9129-4AB86AF4CC76}" type="datetimeFigureOut">
              <a:rPr lang="zh-CN" altLang="en-US" smtClean="0"/>
              <a:t>2022/5/17</a:t>
            </a:fld>
            <a:endParaRPr lang="zh-CN" altLang="en-US"/>
          </a:p>
        </p:txBody>
      </p:sp>
      <p:sp>
        <p:nvSpPr>
          <p:cNvPr id="6" name="页脚占位符 5">
            <a:extLst>
              <a:ext uri="{FF2B5EF4-FFF2-40B4-BE49-F238E27FC236}">
                <a16:creationId xmlns:a16="http://schemas.microsoft.com/office/drawing/2014/main" id="{30030274-C645-BB02-95F2-016FBFA1738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C6143BC-6382-5770-C16B-C1620CCEBF07}"/>
              </a:ext>
            </a:extLst>
          </p:cNvPr>
          <p:cNvSpPr>
            <a:spLocks noGrp="1"/>
          </p:cNvSpPr>
          <p:nvPr>
            <p:ph type="sldNum" sz="quarter" idx="12"/>
          </p:nvPr>
        </p:nvSpPr>
        <p:spPr/>
        <p:txBody>
          <a:body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202541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A0AE2F7-7880-DA3D-96A2-3B8BD87730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2D7B8CD5-92F2-B075-CB98-E88487556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66D9CBD-24DE-B60B-527A-A96BE468DC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05513-3029-46F0-9129-4AB86AF4CC76}"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3D769D80-CE87-55A2-6A1A-F01703CF21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5E44478-57D6-7B69-D6FD-4D452BA69B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A8117-74CE-4BE8-8601-75114CDCA511}" type="slidenum">
              <a:rPr lang="zh-CN" altLang="en-US" smtClean="0"/>
              <a:t>‹#›</a:t>
            </a:fld>
            <a:endParaRPr lang="zh-CN" altLang="en-US"/>
          </a:p>
        </p:txBody>
      </p:sp>
    </p:spTree>
    <p:extLst>
      <p:ext uri="{BB962C8B-B14F-4D97-AF65-F5344CB8AC3E}">
        <p14:creationId xmlns:p14="http://schemas.microsoft.com/office/powerpoint/2010/main" val="1159630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4">
            <a:extLst>
              <a:ext uri="{FF2B5EF4-FFF2-40B4-BE49-F238E27FC236}">
                <a16:creationId xmlns:a16="http://schemas.microsoft.com/office/drawing/2014/main" id="{7855CEDE-1906-2FE1-CD11-BE7F4BA5AE63}"/>
              </a:ext>
            </a:extLst>
          </p:cNvPr>
          <p:cNvSpPr txBox="1">
            <a:spLocks noGrp="1" noChangeArrowheads="1"/>
          </p:cNvSpPr>
          <p:nvPr>
            <p:ph type="ctrTitle"/>
          </p:nvPr>
        </p:nvSpPr>
        <p:spPr bwMode="auto">
          <a:xfrm>
            <a:off x="1524000" y="1122363"/>
            <a:ext cx="91440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b">
            <a:norm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90000"/>
              </a:lnSpc>
            </a:pPr>
            <a:r>
              <a:rPr lang="en-US" altLang="zh-CN" sz="5400" b="1" dirty="0" err="1">
                <a:solidFill>
                  <a:srgbClr val="E98E09"/>
                </a:solidFill>
                <a:ea typeface="黑体" panose="02010609060101010101" pitchFamily="49" charset="-122"/>
              </a:rPr>
              <a:t>概念教学的有效策略</a:t>
            </a:r>
            <a:endParaRPr lang="en-US" altLang="zh-CN" sz="5400" b="1" dirty="0">
              <a:solidFill>
                <a:srgbClr val="E98E09"/>
              </a:solidFill>
              <a:ea typeface="黑体" panose="02010609060101010101" pitchFamily="49" charset="-122"/>
            </a:endParaRPr>
          </a:p>
        </p:txBody>
      </p:sp>
    </p:spTree>
    <p:extLst>
      <p:ext uri="{BB962C8B-B14F-4D97-AF65-F5344CB8AC3E}">
        <p14:creationId xmlns:p14="http://schemas.microsoft.com/office/powerpoint/2010/main" val="1957040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MH_Other_7">
            <a:extLst>
              <a:ext uri="{FF2B5EF4-FFF2-40B4-BE49-F238E27FC236}">
                <a16:creationId xmlns:a16="http://schemas.microsoft.com/office/drawing/2014/main" id="{8EB4BA04-831E-3551-628D-5405CB8736FD}"/>
              </a:ext>
            </a:extLst>
          </p:cNvPr>
          <p:cNvCxnSpPr/>
          <p:nvPr/>
        </p:nvCxnSpPr>
        <p:spPr>
          <a:xfrm flipV="1">
            <a:off x="7156450" y="3065463"/>
            <a:ext cx="850900" cy="1008062"/>
          </a:xfrm>
          <a:prstGeom prst="line">
            <a:avLst/>
          </a:prstGeom>
          <a:ln w="38100">
            <a:solidFill>
              <a:schemeClr val="accent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3" name="MH_Other_1">
            <a:extLst>
              <a:ext uri="{FF2B5EF4-FFF2-40B4-BE49-F238E27FC236}">
                <a16:creationId xmlns:a16="http://schemas.microsoft.com/office/drawing/2014/main" id="{5335C1D0-81B8-9850-B0C6-FC16AC34DB4A}"/>
              </a:ext>
            </a:extLst>
          </p:cNvPr>
          <p:cNvSpPr/>
          <p:nvPr/>
        </p:nvSpPr>
        <p:spPr>
          <a:xfrm>
            <a:off x="6559550" y="4187826"/>
            <a:ext cx="679450" cy="70802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400" b="1" noProof="1">
                <a:solidFill>
                  <a:srgbClr val="FFFFFF"/>
                </a:solidFill>
                <a:latin typeface="黑体" panose="02010609060101010101" pitchFamily="2" charset="-122"/>
              </a:rPr>
              <a:t>2</a:t>
            </a:r>
          </a:p>
        </p:txBody>
      </p:sp>
      <p:sp>
        <p:nvSpPr>
          <p:cNvPr id="56323" name="MH_SubTitle_1">
            <a:extLst>
              <a:ext uri="{FF2B5EF4-FFF2-40B4-BE49-F238E27FC236}">
                <a16:creationId xmlns:a16="http://schemas.microsoft.com/office/drawing/2014/main" id="{7ABD76CB-E00A-BB9A-5846-0FA6863AE958}"/>
              </a:ext>
            </a:extLst>
          </p:cNvPr>
          <p:cNvSpPr>
            <a:spLocks noChangeArrowheads="1"/>
          </p:cNvSpPr>
          <p:nvPr/>
        </p:nvSpPr>
        <p:spPr bwMode="auto">
          <a:xfrm>
            <a:off x="5329238" y="4895851"/>
            <a:ext cx="4043362"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lnSpc>
                <a:spcPct val="120000"/>
              </a:lnSpc>
            </a:pPr>
            <a:r>
              <a:rPr lang="zh-CN" altLang="en-US" sz="2000">
                <a:solidFill>
                  <a:srgbClr val="222324"/>
                </a:solidFill>
                <a:ea typeface="黑体" panose="02010609060101010101" pitchFamily="49" charset="-122"/>
              </a:rPr>
              <a:t>通过定义的形式将这一概念归入应处的类别，并确信使学生能明白无误地理解概念的属性是什么。</a:t>
            </a:r>
          </a:p>
        </p:txBody>
      </p:sp>
      <p:sp>
        <p:nvSpPr>
          <p:cNvPr id="23" name="MH_Other_4">
            <a:extLst>
              <a:ext uri="{FF2B5EF4-FFF2-40B4-BE49-F238E27FC236}">
                <a16:creationId xmlns:a16="http://schemas.microsoft.com/office/drawing/2014/main" id="{EDB4C618-8A76-462A-56FF-1F3C7D666092}"/>
              </a:ext>
            </a:extLst>
          </p:cNvPr>
          <p:cNvSpPr/>
          <p:nvPr/>
        </p:nvSpPr>
        <p:spPr>
          <a:xfrm>
            <a:off x="8007350" y="2357439"/>
            <a:ext cx="655638" cy="70802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400" b="1" noProof="1">
                <a:solidFill>
                  <a:srgbClr val="FFFFFF"/>
                </a:solidFill>
                <a:latin typeface="黑体" panose="02010609060101010101" pitchFamily="2" charset="-122"/>
              </a:rPr>
              <a:t>1</a:t>
            </a:r>
          </a:p>
        </p:txBody>
      </p:sp>
      <p:sp>
        <p:nvSpPr>
          <p:cNvPr id="56325" name="MH_SubTitle_2">
            <a:extLst>
              <a:ext uri="{FF2B5EF4-FFF2-40B4-BE49-F238E27FC236}">
                <a16:creationId xmlns:a16="http://schemas.microsoft.com/office/drawing/2014/main" id="{FED93C3D-8D58-92CC-DFF2-3AD53BC01BFA}"/>
              </a:ext>
            </a:extLst>
          </p:cNvPr>
          <p:cNvSpPr>
            <a:spLocks noChangeArrowheads="1"/>
          </p:cNvSpPr>
          <p:nvPr/>
        </p:nvSpPr>
        <p:spPr bwMode="auto">
          <a:xfrm>
            <a:off x="6981826" y="963613"/>
            <a:ext cx="3317875"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lnSpc>
                <a:spcPct val="120000"/>
              </a:lnSpc>
            </a:pPr>
            <a:r>
              <a:rPr lang="zh-CN" altLang="en-US" sz="2000">
                <a:solidFill>
                  <a:srgbClr val="222324"/>
                </a:solidFill>
                <a:ea typeface="黑体" panose="02010609060101010101" pitchFamily="49" charset="-122"/>
              </a:rPr>
              <a:t>给所教概念下一个准确的定义，告诉学生这一概念的上位概念是什么并为学生具体分析这一概念所包含的关键特征。</a:t>
            </a:r>
          </a:p>
        </p:txBody>
      </p:sp>
      <p:sp>
        <p:nvSpPr>
          <p:cNvPr id="2" name="文本框 1">
            <a:extLst>
              <a:ext uri="{FF2B5EF4-FFF2-40B4-BE49-F238E27FC236}">
                <a16:creationId xmlns:a16="http://schemas.microsoft.com/office/drawing/2014/main" id="{B41EB06D-AA9D-DD23-65E6-893A98EDD763}"/>
              </a:ext>
            </a:extLst>
          </p:cNvPr>
          <p:cNvSpPr txBox="1"/>
          <p:nvPr/>
        </p:nvSpPr>
        <p:spPr>
          <a:xfrm>
            <a:off x="2078038" y="1577975"/>
            <a:ext cx="3617912" cy="3416300"/>
          </a:xfrm>
          <a:prstGeom prst="rect">
            <a:avLst/>
          </a:prstGeom>
          <a:noFill/>
        </p:spPr>
        <p:txBody>
          <a:bodyPr>
            <a:spAutoFit/>
          </a:bodyPr>
          <a:lstStyle/>
          <a:p>
            <a:pPr>
              <a:lnSpc>
                <a:spcPct val="130000"/>
              </a:lnSpc>
            </a:pPr>
            <a:r>
              <a:rPr lang="zh-CN" altLang="en-US" sz="2400" noProof="1">
                <a:solidFill>
                  <a:schemeClr val="bg2">
                    <a:lumMod val="50000"/>
                  </a:schemeClr>
                </a:solidFill>
                <a:latin typeface="黑体" panose="02010609060101010101" pitchFamily="2" charset="-122"/>
                <a:ea typeface="黑体" panose="02010609060101010101" pitchFamily="2" charset="-122"/>
                <a:cs typeface="+mn-ea"/>
                <a:sym typeface="+mn-ea"/>
              </a:rPr>
              <a:t>在学校教学中，学生主要是通过</a:t>
            </a:r>
            <a:r>
              <a:rPr lang="zh-CN" altLang="en-US" sz="2400" b="1" noProof="1">
                <a:solidFill>
                  <a:schemeClr val="accent3">
                    <a:lumMod val="75000"/>
                  </a:schemeClr>
                </a:solidFill>
                <a:latin typeface="黑体" panose="02010609060101010101" pitchFamily="2" charset="-122"/>
                <a:ea typeface="黑体" panose="02010609060101010101" pitchFamily="2" charset="-122"/>
                <a:cs typeface="+mn-ea"/>
                <a:sym typeface="+mn-ea"/>
              </a:rPr>
              <a:t>概念同化</a:t>
            </a:r>
            <a:r>
              <a:rPr lang="zh-CN" altLang="en-US" sz="2400" noProof="1">
                <a:solidFill>
                  <a:schemeClr val="bg2">
                    <a:lumMod val="50000"/>
                  </a:schemeClr>
                </a:solidFill>
                <a:latin typeface="黑体" panose="02010609060101010101" pitchFamily="2" charset="-122"/>
                <a:ea typeface="黑体" panose="02010609060101010101" pitchFamily="2" charset="-122"/>
                <a:cs typeface="+mn-ea"/>
                <a:sym typeface="+mn-ea"/>
              </a:rPr>
              <a:t>的方式来获得概念的。以这种形式的概念学习为基础的教学从过程上来看属于规则</a:t>
            </a:r>
            <a:r>
              <a:rPr lang="en-US" altLang="zh-CN" sz="2400" noProof="1">
                <a:solidFill>
                  <a:schemeClr val="bg2">
                    <a:lumMod val="50000"/>
                  </a:schemeClr>
                </a:solidFill>
                <a:latin typeface="黑体" panose="02010609060101010101" pitchFamily="2" charset="-122"/>
                <a:ea typeface="黑体" panose="02010609060101010101" pitchFamily="2" charset="-122"/>
                <a:cs typeface="+mn-ea"/>
                <a:sym typeface="+mn-ea"/>
              </a:rPr>
              <a:t>—</a:t>
            </a:r>
            <a:r>
              <a:rPr lang="zh-CN" altLang="en-US" sz="2400" noProof="1">
                <a:solidFill>
                  <a:schemeClr val="bg2">
                    <a:lumMod val="50000"/>
                  </a:schemeClr>
                </a:solidFill>
                <a:latin typeface="黑体" panose="02010609060101010101" pitchFamily="2" charset="-122"/>
                <a:ea typeface="黑体" panose="02010609060101010101" pitchFamily="2" charset="-122"/>
                <a:cs typeface="+mn-ea"/>
                <a:sym typeface="+mn-ea"/>
              </a:rPr>
              <a:t>例证式教学。规则</a:t>
            </a:r>
            <a:r>
              <a:rPr lang="en-US" altLang="zh-CN" sz="2400" noProof="1">
                <a:solidFill>
                  <a:schemeClr val="bg2">
                    <a:lumMod val="50000"/>
                  </a:schemeClr>
                </a:solidFill>
                <a:latin typeface="黑体" panose="02010609060101010101" pitchFamily="2" charset="-122"/>
                <a:ea typeface="黑体" panose="02010609060101010101" pitchFamily="2" charset="-122"/>
                <a:cs typeface="+mn-ea"/>
                <a:sym typeface="+mn-ea"/>
              </a:rPr>
              <a:t>─</a:t>
            </a:r>
            <a:r>
              <a:rPr lang="zh-CN" altLang="en-US" sz="2400" noProof="1">
                <a:solidFill>
                  <a:schemeClr val="bg2">
                    <a:lumMod val="50000"/>
                  </a:schemeClr>
                </a:solidFill>
                <a:latin typeface="黑体" panose="02010609060101010101" pitchFamily="2" charset="-122"/>
                <a:ea typeface="黑体" panose="02010609060101010101" pitchFamily="2" charset="-122"/>
                <a:cs typeface="+mn-ea"/>
                <a:sym typeface="+mn-ea"/>
              </a:rPr>
              <a:t>例子</a:t>
            </a:r>
            <a:r>
              <a:rPr lang="en-US" altLang="zh-CN" sz="2400" noProof="1">
                <a:solidFill>
                  <a:schemeClr val="bg2">
                    <a:lumMod val="50000"/>
                  </a:schemeClr>
                </a:solidFill>
                <a:latin typeface="黑体" panose="02010609060101010101" pitchFamily="2" charset="-122"/>
                <a:ea typeface="黑体" panose="02010609060101010101" pitchFamily="2" charset="-122"/>
                <a:cs typeface="+mn-ea"/>
                <a:sym typeface="+mn-ea"/>
              </a:rPr>
              <a:t>─</a:t>
            </a:r>
            <a:r>
              <a:rPr lang="zh-CN" altLang="en-US" sz="2400" noProof="1">
                <a:solidFill>
                  <a:schemeClr val="bg2">
                    <a:lumMod val="50000"/>
                  </a:schemeClr>
                </a:solidFill>
                <a:latin typeface="黑体" panose="02010609060101010101" pitchFamily="2" charset="-122"/>
                <a:ea typeface="黑体" panose="02010609060101010101" pitchFamily="2" charset="-122"/>
                <a:cs typeface="+mn-ea"/>
                <a:sym typeface="+mn-ea"/>
              </a:rPr>
              <a:t>规则</a:t>
            </a:r>
            <a:endParaRPr lang="zh-CN" altLang="en-US" sz="2400" noProof="1">
              <a:solidFill>
                <a:schemeClr val="bg2">
                  <a:lumMod val="50000"/>
                </a:schemeClr>
              </a:solidFill>
              <a:latin typeface="黑体" panose="02010609060101010101" pitchFamily="2" charset="-122"/>
              <a:ea typeface="黑体" panose="02010609060101010101" pitchFamily="2" charset="-122"/>
              <a:sym typeface="+mn-ea"/>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MH_Other_7">
            <a:extLst>
              <a:ext uri="{FF2B5EF4-FFF2-40B4-BE49-F238E27FC236}">
                <a16:creationId xmlns:a16="http://schemas.microsoft.com/office/drawing/2014/main" id="{845B4380-8495-FE05-15E0-65C8230F47B4}"/>
              </a:ext>
            </a:extLst>
          </p:cNvPr>
          <p:cNvCxnSpPr/>
          <p:nvPr/>
        </p:nvCxnSpPr>
        <p:spPr>
          <a:xfrm rot="19500000">
            <a:off x="5800726" y="4675188"/>
            <a:ext cx="1090613" cy="0"/>
          </a:xfrm>
          <a:prstGeom prst="line">
            <a:avLst/>
          </a:prstGeom>
          <a:ln w="38100">
            <a:solidFill>
              <a:schemeClr val="accent1"/>
            </a:solidFill>
            <a:headEnd type="oval" w="lg" len="lg"/>
          </a:ln>
        </p:spPr>
        <p:style>
          <a:lnRef idx="1">
            <a:schemeClr val="accent1"/>
          </a:lnRef>
          <a:fillRef idx="0">
            <a:schemeClr val="accent1"/>
          </a:fillRef>
          <a:effectRef idx="0">
            <a:schemeClr val="accent1"/>
          </a:effectRef>
          <a:fontRef idx="minor">
            <a:schemeClr val="tx1"/>
          </a:fontRef>
        </p:style>
      </p:cxnSp>
      <p:cxnSp>
        <p:nvCxnSpPr>
          <p:cNvPr id="49" name="MH_Other_8">
            <a:extLst>
              <a:ext uri="{FF2B5EF4-FFF2-40B4-BE49-F238E27FC236}">
                <a16:creationId xmlns:a16="http://schemas.microsoft.com/office/drawing/2014/main" id="{EA9A5CD2-4C76-2999-C224-72F2FF79E157}"/>
              </a:ext>
            </a:extLst>
          </p:cNvPr>
          <p:cNvCxnSpPr/>
          <p:nvPr/>
        </p:nvCxnSpPr>
        <p:spPr>
          <a:xfrm rot="2100000" flipV="1">
            <a:off x="6700838" y="4675188"/>
            <a:ext cx="1090612" cy="0"/>
          </a:xfrm>
          <a:prstGeom prst="line">
            <a:avLst/>
          </a:prstGeom>
          <a:ln w="38100">
            <a:solidFill>
              <a:schemeClr val="accent2"/>
            </a:solidFill>
            <a:headEnd type="oval" w="lg" len="lg"/>
          </a:ln>
        </p:spPr>
        <p:style>
          <a:lnRef idx="1">
            <a:schemeClr val="accent1"/>
          </a:lnRef>
          <a:fillRef idx="0">
            <a:schemeClr val="accent1"/>
          </a:fillRef>
          <a:effectRef idx="0">
            <a:schemeClr val="accent1"/>
          </a:effectRef>
          <a:fontRef idx="minor">
            <a:schemeClr val="tx1"/>
          </a:fontRef>
        </p:style>
      </p:cxnSp>
      <p:cxnSp>
        <p:nvCxnSpPr>
          <p:cNvPr id="50" name="MH_Other_9">
            <a:extLst>
              <a:ext uri="{FF2B5EF4-FFF2-40B4-BE49-F238E27FC236}">
                <a16:creationId xmlns:a16="http://schemas.microsoft.com/office/drawing/2014/main" id="{77F70249-5369-C87B-A44D-6928D81A23D1}"/>
              </a:ext>
            </a:extLst>
          </p:cNvPr>
          <p:cNvCxnSpPr/>
          <p:nvPr/>
        </p:nvCxnSpPr>
        <p:spPr>
          <a:xfrm rot="19500000">
            <a:off x="7604126" y="4675188"/>
            <a:ext cx="1090613" cy="0"/>
          </a:xfrm>
          <a:prstGeom prst="line">
            <a:avLst/>
          </a:prstGeom>
          <a:ln w="38100">
            <a:solidFill>
              <a:schemeClr val="accent3"/>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3" name="MH_Other_1">
            <a:extLst>
              <a:ext uri="{FF2B5EF4-FFF2-40B4-BE49-F238E27FC236}">
                <a16:creationId xmlns:a16="http://schemas.microsoft.com/office/drawing/2014/main" id="{49E38609-9E10-B310-69F7-9897C556E871}"/>
              </a:ext>
            </a:extLst>
          </p:cNvPr>
          <p:cNvSpPr/>
          <p:nvPr/>
        </p:nvSpPr>
        <p:spPr>
          <a:xfrm>
            <a:off x="5635625" y="5211764"/>
            <a:ext cx="528638" cy="5286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400" b="1" noProof="1">
                <a:solidFill>
                  <a:srgbClr val="FFFFFF"/>
                </a:solidFill>
                <a:latin typeface="黑体" panose="02010609060101010101" pitchFamily="2" charset="-122"/>
              </a:rPr>
              <a:t>5</a:t>
            </a:r>
          </a:p>
        </p:txBody>
      </p:sp>
      <p:sp>
        <p:nvSpPr>
          <p:cNvPr id="17" name="MH_Other_2">
            <a:extLst>
              <a:ext uri="{FF2B5EF4-FFF2-40B4-BE49-F238E27FC236}">
                <a16:creationId xmlns:a16="http://schemas.microsoft.com/office/drawing/2014/main" id="{250A5010-39BD-D8A3-E819-2A5D6614D726}"/>
              </a:ext>
            </a:extLst>
          </p:cNvPr>
          <p:cNvSpPr/>
          <p:nvPr/>
        </p:nvSpPr>
        <p:spPr>
          <a:xfrm>
            <a:off x="7359650" y="5211764"/>
            <a:ext cx="528638" cy="52863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400" b="1" noProof="1">
                <a:solidFill>
                  <a:srgbClr val="FFFFFF"/>
                </a:solidFill>
                <a:latin typeface="黑体" panose="02010609060101010101" pitchFamily="2" charset="-122"/>
              </a:rPr>
              <a:t>6</a:t>
            </a:r>
          </a:p>
        </p:txBody>
      </p:sp>
      <p:grpSp>
        <p:nvGrpSpPr>
          <p:cNvPr id="58374" name="组合 5">
            <a:extLst>
              <a:ext uri="{FF2B5EF4-FFF2-40B4-BE49-F238E27FC236}">
                <a16:creationId xmlns:a16="http://schemas.microsoft.com/office/drawing/2014/main" id="{A36A7BFA-27C3-11EF-4A20-2393671CCB7D}"/>
              </a:ext>
            </a:extLst>
          </p:cNvPr>
          <p:cNvGrpSpPr>
            <a:grpSpLocks/>
          </p:cNvGrpSpPr>
          <p:nvPr/>
        </p:nvGrpSpPr>
        <p:grpSpPr bwMode="auto">
          <a:xfrm>
            <a:off x="4748213" y="703263"/>
            <a:ext cx="2532062" cy="3433762"/>
            <a:chOff x="1984784" y="-213506"/>
            <a:chExt cx="2533015" cy="3433433"/>
          </a:xfrm>
        </p:grpSpPr>
        <p:sp>
          <p:nvSpPr>
            <p:cNvPr id="23" name="MH_Other_4">
              <a:extLst>
                <a:ext uri="{FF2B5EF4-FFF2-40B4-BE49-F238E27FC236}">
                  <a16:creationId xmlns:a16="http://schemas.microsoft.com/office/drawing/2014/main" id="{1FBFE74B-0EFE-E4AE-39F3-A84ACD979D94}"/>
                </a:ext>
              </a:extLst>
            </p:cNvPr>
            <p:cNvSpPr/>
            <p:nvPr/>
          </p:nvSpPr>
          <p:spPr>
            <a:xfrm>
              <a:off x="3771393" y="2691341"/>
              <a:ext cx="528837" cy="5285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400" b="1" noProof="1">
                  <a:solidFill>
                    <a:srgbClr val="FFFFFF"/>
                  </a:solidFill>
                  <a:latin typeface="黑体" panose="02010609060101010101" pitchFamily="2" charset="-122"/>
                </a:rPr>
                <a:t>3</a:t>
              </a:r>
            </a:p>
          </p:txBody>
        </p:sp>
        <p:sp>
          <p:nvSpPr>
            <p:cNvPr id="58376" name="MH_SubTitle_2">
              <a:extLst>
                <a:ext uri="{FF2B5EF4-FFF2-40B4-BE49-F238E27FC236}">
                  <a16:creationId xmlns:a16="http://schemas.microsoft.com/office/drawing/2014/main" id="{EFF67ABC-06F2-CEF3-726F-5F6C84699160}"/>
                </a:ext>
              </a:extLst>
            </p:cNvPr>
            <p:cNvSpPr>
              <a:spLocks noChangeArrowheads="1"/>
            </p:cNvSpPr>
            <p:nvPr/>
          </p:nvSpPr>
          <p:spPr bwMode="auto">
            <a:xfrm>
              <a:off x="1984784" y="-213506"/>
              <a:ext cx="2533015" cy="290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lnSpc>
                  <a:spcPct val="120000"/>
                </a:lnSpc>
              </a:pPr>
              <a:r>
                <a:rPr lang="zh-CN" altLang="en-US" sz="2000">
                  <a:solidFill>
                    <a:srgbClr val="222324"/>
                  </a:solidFill>
                  <a:ea typeface="黑体" panose="02010609060101010101" pitchFamily="49" charset="-122"/>
                </a:rPr>
                <a:t>用概念的正例和反例分别来说明概念的关键特征。举例时，要①按由易到难的顺序呈现例子；②选择彼此各不相同的例子；③比较正例和反例。</a:t>
              </a:r>
            </a:p>
          </p:txBody>
        </p:sp>
      </p:grpSp>
      <p:sp>
        <p:nvSpPr>
          <p:cNvPr id="25" name="MH_Other_5">
            <a:extLst>
              <a:ext uri="{FF2B5EF4-FFF2-40B4-BE49-F238E27FC236}">
                <a16:creationId xmlns:a16="http://schemas.microsoft.com/office/drawing/2014/main" id="{4157ABFD-9304-9AE8-F783-73C32CB1F72A}"/>
              </a:ext>
            </a:extLst>
          </p:cNvPr>
          <p:cNvSpPr/>
          <p:nvPr/>
        </p:nvSpPr>
        <p:spPr>
          <a:xfrm>
            <a:off x="8334375" y="3608389"/>
            <a:ext cx="528638" cy="5286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noProof="1">
                <a:solidFill>
                  <a:srgbClr val="FFFFFF"/>
                </a:solidFill>
                <a:latin typeface="黑体" panose="02010609060101010101" pitchFamily="2" charset="-122"/>
                <a:ea typeface="黑体" panose="02010609060101010101" pitchFamily="2" charset="-122"/>
              </a:rPr>
              <a:t>4</a:t>
            </a:r>
          </a:p>
        </p:txBody>
      </p:sp>
      <p:sp>
        <p:nvSpPr>
          <p:cNvPr id="58378" name="文本框 12">
            <a:extLst>
              <a:ext uri="{FF2B5EF4-FFF2-40B4-BE49-F238E27FC236}">
                <a16:creationId xmlns:a16="http://schemas.microsoft.com/office/drawing/2014/main" id="{F3294034-7623-B5D5-BC8D-A04A198854CB}"/>
              </a:ext>
            </a:extLst>
          </p:cNvPr>
          <p:cNvSpPr txBox="1">
            <a:spLocks noChangeArrowheads="1"/>
          </p:cNvSpPr>
          <p:nvPr/>
        </p:nvSpPr>
        <p:spPr bwMode="auto">
          <a:xfrm>
            <a:off x="7435850" y="2179639"/>
            <a:ext cx="254000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b="1">
                <a:solidFill>
                  <a:srgbClr val="222324"/>
                </a:solidFill>
              </a:rPr>
              <a:t>为学生提供自然界中该概念的正例和反例，要求学生解释这些例证和所学概念的关系。</a:t>
            </a:r>
          </a:p>
        </p:txBody>
      </p:sp>
      <p:sp>
        <p:nvSpPr>
          <p:cNvPr id="58379" name="文本框 13">
            <a:extLst>
              <a:ext uri="{FF2B5EF4-FFF2-40B4-BE49-F238E27FC236}">
                <a16:creationId xmlns:a16="http://schemas.microsoft.com/office/drawing/2014/main" id="{828CE0D6-CAF0-2562-6607-361CA01D377C}"/>
              </a:ext>
            </a:extLst>
          </p:cNvPr>
          <p:cNvSpPr txBox="1">
            <a:spLocks noChangeArrowheads="1"/>
          </p:cNvSpPr>
          <p:nvPr/>
        </p:nvSpPr>
        <p:spPr bwMode="auto">
          <a:xfrm>
            <a:off x="3624263" y="5813426"/>
            <a:ext cx="254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zh-CN" altLang="en-US" sz="2000" b="1">
                <a:solidFill>
                  <a:srgbClr val="222324"/>
                </a:solidFill>
              </a:rPr>
              <a:t>利用概念的“变式”</a:t>
            </a:r>
          </a:p>
        </p:txBody>
      </p:sp>
      <p:sp>
        <p:nvSpPr>
          <p:cNvPr id="58380" name="文本框 14">
            <a:extLst>
              <a:ext uri="{FF2B5EF4-FFF2-40B4-BE49-F238E27FC236}">
                <a16:creationId xmlns:a16="http://schemas.microsoft.com/office/drawing/2014/main" id="{339F213C-F090-C3A7-53C8-099D927853D3}"/>
              </a:ext>
            </a:extLst>
          </p:cNvPr>
          <p:cNvSpPr txBox="1">
            <a:spLocks noChangeArrowheads="1"/>
          </p:cNvSpPr>
          <p:nvPr/>
        </p:nvSpPr>
        <p:spPr bwMode="auto">
          <a:xfrm>
            <a:off x="7888288" y="5648325"/>
            <a:ext cx="22365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80000"/>
              </a:lnSpc>
            </a:pPr>
            <a:r>
              <a:rPr lang="zh-CN" altLang="en-US" sz="2000">
                <a:solidFill>
                  <a:srgbClr val="222324"/>
                </a:solidFill>
                <a:latin typeface="黑体" panose="02010609060101010101" pitchFamily="49" charset="-122"/>
                <a:ea typeface="黑体" panose="02010609060101010101" pitchFamily="49" charset="-122"/>
              </a:rPr>
              <a:t>在实践中应用概念</a:t>
            </a:r>
          </a:p>
        </p:txBody>
      </p:sp>
      <p:sp>
        <p:nvSpPr>
          <p:cNvPr id="16" name="文本框 15">
            <a:extLst>
              <a:ext uri="{FF2B5EF4-FFF2-40B4-BE49-F238E27FC236}">
                <a16:creationId xmlns:a16="http://schemas.microsoft.com/office/drawing/2014/main" id="{EA55D25E-F61F-C9DD-C73C-2CF78DC6DCB5}"/>
              </a:ext>
            </a:extLst>
          </p:cNvPr>
          <p:cNvSpPr txBox="1"/>
          <p:nvPr/>
        </p:nvSpPr>
        <p:spPr>
          <a:xfrm>
            <a:off x="934278" y="704850"/>
            <a:ext cx="3656772" cy="2585323"/>
          </a:xfrm>
          <a:prstGeom prst="rect">
            <a:avLst/>
          </a:prstGeom>
          <a:noFill/>
        </p:spPr>
        <p:txBody>
          <a:bodyPr wrap="square">
            <a:spAutoFit/>
          </a:bodyPr>
          <a:lstStyle/>
          <a:p>
            <a:r>
              <a:rPr lang="zh-CN" altLang="en-US" b="1" noProof="1">
                <a:solidFill>
                  <a:schemeClr val="accent3">
                    <a:lumMod val="75000"/>
                  </a:schemeClr>
                </a:solidFill>
                <a:cs typeface="+mn-ea"/>
              </a:rPr>
              <a:t>例如，教“液体”这一概念，可以由易到难举例，先举水，果汁，然后举黄油、香波。黄油、香波在无关特征上彼此各不相同，黄油较厚、不透明，香波则不能吃。这样以防外延缩小。然后举出几个反例，如沙子、稀泥，虽然它们也能倾泻，但不是液体。这样以防外延扩大。</a:t>
            </a:r>
            <a:endParaRPr lang="zh-CN" altLang="en-US" b="1" noProof="1">
              <a:solidFill>
                <a:schemeClr val="accent3">
                  <a:lumMod val="75000"/>
                </a:schemeClr>
              </a:solidFill>
            </a:endParaRPr>
          </a:p>
          <a:p>
            <a:endParaRPr lang="zh-CN" altLang="en-US" b="1" noProof="1">
              <a:solidFill>
                <a:schemeClr val="accent3">
                  <a:lumMod val="75000"/>
                </a:schemeClr>
              </a:solidFill>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_TYPE" val="#NeiR#"/>
  <p:tag name="MH_NUMBER" val="6"/>
  <p:tag name="MH_CATEGORY" val="#LiuChBZh#"/>
  <p:tag name="MH_LAYOUT" val="SubTitle"/>
  <p:tag name="MH" val="20150923170037"/>
  <p:tag name="MH_LIBRARY" val="GRAPHIC"/>
  <p:tag name="KSO_WM_TEMPLATE_CATEGORY" val="custom"/>
  <p:tag name="KSO_WM_TEMPLATE_INDEX" val="206"/>
  <p:tag name="KSO_WM_TAG_VERSION" val="1.0"/>
  <p:tag name="KSO_WM_SLIDE_ID" val="custom206_20"/>
  <p:tag name="KSO_WM_SLIDE_INDEX" val="20"/>
  <p:tag name="KSO_WM_SLIDE_ITEM_CNT" val="2"/>
  <p:tag name="KSO_WM_SLIDE_LAYOUT" val="a_m"/>
  <p:tag name="KSO_WM_SLIDE_LAYOUT_CNT" val="1_1"/>
  <p:tag name="KSO_WM_SLIDE_TYPE" val="text"/>
  <p:tag name="KSO_WM_BEAUTIFY_FLAG" val="#wm#"/>
  <p:tag name="KSO_WM_SLIDE_POSITION" val="245*149"/>
  <p:tag name="KSO_WM_SLIDE_SIZE" val="196*294"/>
  <p:tag name="KSO_WM_DIAGRAM_GROUP_CODE" val="m1-1"/>
</p:tagLst>
</file>

<file path=ppt/tags/tag2.xml><?xml version="1.0" encoding="utf-8"?>
<p:tagLst xmlns:a="http://schemas.openxmlformats.org/drawingml/2006/main" xmlns:r="http://schemas.openxmlformats.org/officeDocument/2006/relationships" xmlns:p="http://schemas.openxmlformats.org/presentationml/2006/main">
  <p:tag name="MH_TYPE" val="#NeiR#"/>
  <p:tag name="MH_NUMBER" val="6"/>
  <p:tag name="MH_CATEGORY" val="#LiuChBZh#"/>
  <p:tag name="MH_LAYOUT" val="SubTitle"/>
  <p:tag name="MH" val="20150923170037"/>
  <p:tag name="MH_LIBRARY" val="GRAPHIC"/>
  <p:tag name="KSO_WM_TEMPLATE_CATEGORY" val="custom"/>
  <p:tag name="KSO_WM_TEMPLATE_INDEX" val="206"/>
  <p:tag name="KSO_WM_TAG_VERSION" val="1.0"/>
  <p:tag name="KSO_WM_SLIDE_ID" val="custom206_22"/>
  <p:tag name="KSO_WM_SLIDE_INDEX" val="22"/>
  <p:tag name="KSO_WM_SLIDE_ITEM_CNT" val="4"/>
  <p:tag name="KSO_WM_SLIDE_LAYOUT" val="a_m"/>
  <p:tag name="KSO_WM_SLIDE_LAYOUT_CNT" val="1_1"/>
  <p:tag name="KSO_WM_SLIDE_TYPE" val="text"/>
  <p:tag name="KSO_WM_BEAUTIFY_FLAG" val="#wm#"/>
  <p:tag name="KSO_WM_SLIDE_POSITION" val="185*149"/>
  <p:tag name="KSO_WM_SLIDE_SIZE" val="337*294"/>
  <p:tag name="KSO_WM_DIAGRAM_GROUP_CODE" val="m1-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277</Words>
  <Application>Microsoft Office PowerPoint</Application>
  <PresentationFormat>宽屏</PresentationFormat>
  <Paragraphs>17</Paragraphs>
  <Slides>3</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vt:i4>
      </vt:variant>
    </vt:vector>
  </HeadingPairs>
  <TitlesOfParts>
    <vt:vector size="8" baseType="lpstr">
      <vt:lpstr>等线</vt:lpstr>
      <vt:lpstr>等线 Light</vt:lpstr>
      <vt:lpstr>黑体</vt:lpstr>
      <vt:lpstr>Arial</vt:lpstr>
      <vt:lpstr>Office 主题​​</vt:lpstr>
      <vt:lpstr>概念教学的有效策略</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概念教学的有效策略</dc:title>
  <dc:creator>金菊 段</dc:creator>
  <cp:lastModifiedBy>金菊 段</cp:lastModifiedBy>
  <cp:revision>1</cp:revision>
  <dcterms:created xsi:type="dcterms:W3CDTF">2022-05-17T04:00:41Z</dcterms:created>
  <dcterms:modified xsi:type="dcterms:W3CDTF">2022-05-17T04:01:55Z</dcterms:modified>
</cp:coreProperties>
</file>