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7603" r:id="rId2"/>
    <p:sldId id="7604" r:id="rId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60"/>
  </p:normalViewPr>
  <p:slideViewPr>
    <p:cSldViewPr snapToGrid="0">
      <p:cViewPr varScale="1">
        <p:scale>
          <a:sx n="73" d="100"/>
          <a:sy n="73" d="100"/>
        </p:scale>
        <p:origin x="303"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64BF3A-ED6D-40C9-9DFD-3F686B0AD159}" type="datetimeFigureOut">
              <a:rPr lang="zh-CN" altLang="en-US" smtClean="0"/>
              <a:t>2022/5/17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91073-1BB9-4491-B94A-CEB0AE18AAED}" type="slidenum">
              <a:rPr lang="zh-CN" altLang="en-US" smtClean="0"/>
              <a:t>‹#›</a:t>
            </a:fld>
            <a:endParaRPr lang="zh-CN" altLang="en-US"/>
          </a:p>
        </p:txBody>
      </p:sp>
    </p:spTree>
    <p:extLst>
      <p:ext uri="{BB962C8B-B14F-4D97-AF65-F5344CB8AC3E}">
        <p14:creationId xmlns:p14="http://schemas.microsoft.com/office/powerpoint/2010/main" val="273852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1</a:t>
            </a:fld>
            <a:endParaRPr lang="zh-CN" altLang="en-US"/>
          </a:p>
        </p:txBody>
      </p:sp>
    </p:spTree>
    <p:extLst>
      <p:ext uri="{BB962C8B-B14F-4D97-AF65-F5344CB8AC3E}">
        <p14:creationId xmlns:p14="http://schemas.microsoft.com/office/powerpoint/2010/main" val="2783945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998766-6A9C-4F2F-8D78-A8B7F422C2B3}" type="slidenum">
              <a:rPr lang="zh-CN" altLang="en-US" smtClean="0"/>
              <a:t>2</a:t>
            </a:fld>
            <a:endParaRPr lang="zh-CN" altLang="en-US"/>
          </a:p>
        </p:txBody>
      </p:sp>
    </p:spTree>
    <p:extLst>
      <p:ext uri="{BB962C8B-B14F-4D97-AF65-F5344CB8AC3E}">
        <p14:creationId xmlns:p14="http://schemas.microsoft.com/office/powerpoint/2010/main" val="4131673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86D003-183D-6A54-EFE4-284CC5ADEAFA}"/>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2BD2DC6D-412D-2669-F8C4-661C2EFEFC8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18283FE2-CE5D-CB8A-32D5-4E11B4E3125F}"/>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B42A5BD9-0A20-A940-1C56-3AEE331B98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88C2607-C686-89C8-E611-AB773AB8DB9A}"/>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3723145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DBB4D5-465C-240A-D9F2-26606ADD26BF}"/>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293C46C5-F845-DD39-A656-CCCA3508332F}"/>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282FF54-00A4-8240-F7D3-5AFD47AF41C7}"/>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77AA8379-2757-AF5C-098D-90BFC333A56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4A8CC04-35AC-4C33-55BD-22614CDF98B4}"/>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3321158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592178D1-91BF-7910-7C7C-A29A2352D364}"/>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7B24A889-4CA7-25A7-2BC3-B9C66FF6CCD2}"/>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69429B3-2D06-B244-4277-FFC91F106EAC}"/>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7C935F1B-F145-7FCB-4B57-41593A65DDB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54185901-A87B-83B2-5BF9-E186C7DB7140}"/>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381213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DFDBA4-AC53-79EB-FF3A-A4378A8A4D4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10DEE7B9-4386-ECD8-51B7-BED9090AF997}"/>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034D353-FFC7-8E47-D4EF-40E7C751CC57}"/>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01DC9FBC-9F10-1408-E6F6-D60EC88D56B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AA79724-843A-BF5B-8328-F7429DD383D1}"/>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1886867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90FAAC-DA5A-BB8C-66AF-E630207A7919}"/>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D11A2F1C-8518-2892-FE00-91707C6DEE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8AF00DB0-3E30-23DE-530D-8980ED8DABD7}"/>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EBD2C753-16FF-8363-9994-F6C8D5E5E12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9F81FE2-83A0-C1FB-DC34-8BC50B7B7F96}"/>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06830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E6A8944-A509-AE92-64A3-E92025B0710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66CC421-22FE-DD0A-5D8A-2ABF1C760F48}"/>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F9C9798-9F24-A747-0D8F-700292BC3C85}"/>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154160E-18EA-575E-C11B-D93D913ACE1E}"/>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6" name="页脚占位符 5">
            <a:extLst>
              <a:ext uri="{FF2B5EF4-FFF2-40B4-BE49-F238E27FC236}">
                <a16:creationId xmlns:a16="http://schemas.microsoft.com/office/drawing/2014/main" id="{200B1F63-6A62-46D1-989E-F2D94F4F6FD2}"/>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C80EA8C4-A11E-9028-67C0-8AFCA9F6BE94}"/>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142064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B2B51D1-21B8-E81F-0CEB-6CF642486E9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97B5586-7EEB-1E48-9DCE-7658484F52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FA09F006-6855-3D11-038A-3D7883132B87}"/>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EB8ABD6F-B3A5-CAA1-84F8-56591F19C4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B3E997E8-0A95-F444-C6EC-123A333856F0}"/>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D29A252D-E803-08E7-0925-F15E862F1DAB}"/>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8" name="页脚占位符 7">
            <a:extLst>
              <a:ext uri="{FF2B5EF4-FFF2-40B4-BE49-F238E27FC236}">
                <a16:creationId xmlns:a16="http://schemas.microsoft.com/office/drawing/2014/main" id="{08211470-6C96-4338-6F88-CF3D6087D8C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F8161E5D-AD07-5F8D-1893-58495BF61BCC}"/>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3348936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575C024-8E92-509B-8995-644373EB778C}"/>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CA2E602-345F-C711-6912-48BB1A2BC2DE}"/>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4" name="页脚占位符 3">
            <a:extLst>
              <a:ext uri="{FF2B5EF4-FFF2-40B4-BE49-F238E27FC236}">
                <a16:creationId xmlns:a16="http://schemas.microsoft.com/office/drawing/2014/main" id="{4C334B84-912F-20C8-79B6-3063EAA7277E}"/>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DE05396A-B0AF-A7E0-57ED-CA723CFD3AB5}"/>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41834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4109777C-187B-C2C0-D7FA-6AB52B572A82}"/>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3" name="页脚占位符 2">
            <a:extLst>
              <a:ext uri="{FF2B5EF4-FFF2-40B4-BE49-F238E27FC236}">
                <a16:creationId xmlns:a16="http://schemas.microsoft.com/office/drawing/2014/main" id="{C08E0EC5-93C1-AA5E-FD11-065BF355A983}"/>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7DDD3B48-BB56-D9BE-1951-2A50AE7AC29F}"/>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015834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860F6F-ABFD-F5DE-3E62-56E3F6C0B6E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D7DBBAA4-BDAC-97B1-2632-11A6A5FD2C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9DD7EB1-420E-815F-910C-C7617CCC48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5CE88C22-FA10-6902-A132-BAFB05104EAE}"/>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6" name="页脚占位符 5">
            <a:extLst>
              <a:ext uri="{FF2B5EF4-FFF2-40B4-BE49-F238E27FC236}">
                <a16:creationId xmlns:a16="http://schemas.microsoft.com/office/drawing/2014/main" id="{F0D0EC4A-6078-FBCA-2127-B9B5F16C32B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D164F88-B09F-8F73-187A-9BD5B7F880E7}"/>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294493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94CE444-D801-321E-A321-81A1C60C041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E3C8AC80-4794-64F6-8A0D-B9ED4ADED6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B5590536-851A-61E6-C0E1-601F1E1940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D51B239E-209C-69FA-1DEF-04B08CA018ED}"/>
              </a:ext>
            </a:extLst>
          </p:cNvPr>
          <p:cNvSpPr>
            <a:spLocks noGrp="1"/>
          </p:cNvSpPr>
          <p:nvPr>
            <p:ph type="dt" sz="half" idx="10"/>
          </p:nvPr>
        </p:nvSpPr>
        <p:spPr/>
        <p:txBody>
          <a:bodyPr/>
          <a:lstStyle/>
          <a:p>
            <a:fld id="{80E83713-7A4D-4744-87AD-2C5FEA8F24A9}" type="datetimeFigureOut">
              <a:rPr lang="zh-CN" altLang="en-US" smtClean="0"/>
              <a:t>2022/5/17</a:t>
            </a:fld>
            <a:endParaRPr lang="zh-CN" altLang="en-US"/>
          </a:p>
        </p:txBody>
      </p:sp>
      <p:sp>
        <p:nvSpPr>
          <p:cNvPr id="6" name="页脚占位符 5">
            <a:extLst>
              <a:ext uri="{FF2B5EF4-FFF2-40B4-BE49-F238E27FC236}">
                <a16:creationId xmlns:a16="http://schemas.microsoft.com/office/drawing/2014/main" id="{B79AB115-15A2-888D-4B01-26FC28E8F30E}"/>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F5BA0FF-EAE9-01A6-E5C3-620ADA4EFEBF}"/>
              </a:ext>
            </a:extLst>
          </p:cNvPr>
          <p:cNvSpPr>
            <a:spLocks noGrp="1"/>
          </p:cNvSpPr>
          <p:nvPr>
            <p:ph type="sldNum" sz="quarter" idx="12"/>
          </p:nvPr>
        </p:nvSpPr>
        <p:spPr/>
        <p:txBody>
          <a:body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411285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C5EA6AC7-237D-4BF7-5E7B-DC1190DB34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A9CC08F1-FBDA-A028-29BB-488121AEB3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869BC2B-1FEE-89E6-C6B1-CF4506FF33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E83713-7A4D-4744-87AD-2C5FEA8F24A9}" type="datetimeFigureOut">
              <a:rPr lang="zh-CN" altLang="en-US" smtClean="0"/>
              <a:t>2022/5/17</a:t>
            </a:fld>
            <a:endParaRPr lang="zh-CN" altLang="en-US"/>
          </a:p>
        </p:txBody>
      </p:sp>
      <p:sp>
        <p:nvSpPr>
          <p:cNvPr id="5" name="页脚占位符 4">
            <a:extLst>
              <a:ext uri="{FF2B5EF4-FFF2-40B4-BE49-F238E27FC236}">
                <a16:creationId xmlns:a16="http://schemas.microsoft.com/office/drawing/2014/main" id="{F0AB2AD8-79E7-EF2B-310A-86627EE225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2EC2233D-77AE-36BA-E410-0A65B25C81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D7FFA-3793-490E-B0BF-B4A438373A22}" type="slidenum">
              <a:rPr lang="zh-CN" altLang="en-US" smtClean="0"/>
              <a:t>‹#›</a:t>
            </a:fld>
            <a:endParaRPr lang="zh-CN" altLang="en-US"/>
          </a:p>
        </p:txBody>
      </p:sp>
    </p:spTree>
    <p:extLst>
      <p:ext uri="{BB962C8B-B14F-4D97-AF65-F5344CB8AC3E}">
        <p14:creationId xmlns:p14="http://schemas.microsoft.com/office/powerpoint/2010/main" val="1677600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a:extLst>
              <a:ext uri="{FF2B5EF4-FFF2-40B4-BE49-F238E27FC236}">
                <a16:creationId xmlns:a16="http://schemas.microsoft.com/office/drawing/2014/main" id="{A4DFF303-64C5-2B46-8FF5-969720EBCBBF}"/>
              </a:ext>
            </a:extLst>
          </p:cNvPr>
          <p:cNvSpPr/>
          <p:nvPr/>
        </p:nvSpPr>
        <p:spPr>
          <a:xfrm>
            <a:off x="-1290682" y="294519"/>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平行四边形 8">
            <a:extLst>
              <a:ext uri="{FF2B5EF4-FFF2-40B4-BE49-F238E27FC236}">
                <a16:creationId xmlns:a16="http://schemas.microsoft.com/office/drawing/2014/main" id="{BA8E2AFE-4DB1-D84B-84F9-297A3310E288}"/>
              </a:ext>
            </a:extLst>
          </p:cNvPr>
          <p:cNvSpPr/>
          <p:nvPr/>
        </p:nvSpPr>
        <p:spPr>
          <a:xfrm>
            <a:off x="511671" y="-888078"/>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0" name="平行四边形 9">
            <a:extLst>
              <a:ext uri="{FF2B5EF4-FFF2-40B4-BE49-F238E27FC236}">
                <a16:creationId xmlns:a16="http://schemas.microsoft.com/office/drawing/2014/main" id="{7AD87EAA-9BAE-CA4F-B955-A89E3867943E}"/>
              </a:ext>
            </a:extLst>
          </p:cNvPr>
          <p:cNvSpPr/>
          <p:nvPr/>
        </p:nvSpPr>
        <p:spPr>
          <a:xfrm>
            <a:off x="9095790" y="5427303"/>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平行四边形 10">
            <a:extLst>
              <a:ext uri="{FF2B5EF4-FFF2-40B4-BE49-F238E27FC236}">
                <a16:creationId xmlns:a16="http://schemas.microsoft.com/office/drawing/2014/main" id="{19DC2462-77B8-744F-83AE-B0E2AEEAA8E4}"/>
              </a:ext>
            </a:extLst>
          </p:cNvPr>
          <p:cNvSpPr/>
          <p:nvPr/>
        </p:nvSpPr>
        <p:spPr>
          <a:xfrm>
            <a:off x="10898143" y="4244706"/>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12" name="组合 11">
            <a:extLst>
              <a:ext uri="{FF2B5EF4-FFF2-40B4-BE49-F238E27FC236}">
                <a16:creationId xmlns:a16="http://schemas.microsoft.com/office/drawing/2014/main" id="{A968C8DD-E184-3ED3-F3E4-F55A8E9915B7}"/>
              </a:ext>
            </a:extLst>
          </p:cNvPr>
          <p:cNvGrpSpPr/>
          <p:nvPr/>
        </p:nvGrpSpPr>
        <p:grpSpPr>
          <a:xfrm>
            <a:off x="1460268" y="1037181"/>
            <a:ext cx="9717320" cy="4712960"/>
            <a:chOff x="1326419" y="5322442"/>
            <a:chExt cx="1920985" cy="4714190"/>
          </a:xfrm>
        </p:grpSpPr>
        <p:sp>
          <p:nvSpPr>
            <p:cNvPr id="13" name="1">
              <a:extLst>
                <a:ext uri="{FF2B5EF4-FFF2-40B4-BE49-F238E27FC236}">
                  <a16:creationId xmlns:a16="http://schemas.microsoft.com/office/drawing/2014/main" id="{2302FF6A-7AAB-D7EA-F068-9131B791588F}"/>
                </a:ext>
              </a:extLst>
            </p:cNvPr>
            <p:cNvSpPr txBox="1">
              <a:spLocks noChangeArrowheads="1"/>
            </p:cNvSpPr>
            <p:nvPr/>
          </p:nvSpPr>
          <p:spPr bwMode="auto">
            <a:xfrm>
              <a:off x="1514338" y="5322442"/>
              <a:ext cx="1508596" cy="36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pPr>
              <a:r>
                <a:rPr lang="zh-CN" altLang="en-US"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阅读材料一</a:t>
              </a:r>
              <a:endParaRPr lang="en-US" altLang="zh-CN" sz="2400" b="1"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p:txBody>
        </p:sp>
        <p:sp>
          <p:nvSpPr>
            <p:cNvPr id="14" name="1">
              <a:extLst>
                <a:ext uri="{FF2B5EF4-FFF2-40B4-BE49-F238E27FC236}">
                  <a16:creationId xmlns:a16="http://schemas.microsoft.com/office/drawing/2014/main" id="{B5312794-EA08-4720-85F3-F8C24E53799B}"/>
                </a:ext>
              </a:extLst>
            </p:cNvPr>
            <p:cNvSpPr txBox="1">
              <a:spLocks noChangeArrowheads="1"/>
            </p:cNvSpPr>
            <p:nvPr/>
          </p:nvSpPr>
          <p:spPr bwMode="auto">
            <a:xfrm>
              <a:off x="1326419" y="5647426"/>
              <a:ext cx="1920985" cy="4389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人脑通过与已有信息建立联系的方式存储新的数据。如果这些新的信息不能与学习者已有的思维模式相契合，则会被改造以符合已有的模式。所以在学习者构建解释、解决问题、用有缺陷的推理重组新信息的过程中错误概念被不知不觉地创建并加强。</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b="1" dirty="0">
                  <a:solidFill>
                    <a:srgbClr val="8497B0"/>
                  </a:solidFill>
                  <a:ea typeface="思源黑体 CN Regular" panose="020B0500000000000000" pitchFamily="34" charset="-122"/>
                  <a:cs typeface="+mn-ea"/>
                  <a:sym typeface="Arial" panose="020B0604020202020204" pitchFamily="34" charset="0"/>
                </a:rPr>
                <a:t>错误概念的产生</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a:lnSpc>
                  <a:spcPct val="150000"/>
                </a:lnSpc>
              </a:pP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一个错误概念不被纠正的时间越久，就越容易根深蒂固。同时每次错误的练习也会增强错误概念，使之变得更加难以改变。</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b="1" dirty="0">
                  <a:solidFill>
                    <a:srgbClr val="8497B0"/>
                  </a:solidFill>
                  <a:ea typeface="思源黑体 CN Regular" panose="020B0500000000000000" pitchFamily="34" charset="-122"/>
                  <a:cs typeface="+mn-ea"/>
                  <a:sym typeface="Arial" panose="020B0604020202020204" pitchFamily="34" charset="0"/>
                </a:rPr>
                <a:t>错误的强化可能会导致错误概念的加深</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a:lnSpc>
                  <a:spcPct val="150000"/>
                </a:lnSpc>
              </a:pP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在纪录片</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一个人的宇宙</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中，</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Matthew </a:t>
              </a:r>
              <a:r>
                <a:rPr lang="en-US" altLang="zh-CN" sz="1600" dirty="0" err="1">
                  <a:solidFill>
                    <a:schemeClr val="tx1">
                      <a:lumMod val="75000"/>
                      <a:lumOff val="25000"/>
                    </a:schemeClr>
                  </a:solidFill>
                  <a:ea typeface="思源黑体 CN Regular" panose="020B0500000000000000" pitchFamily="34" charset="-122"/>
                  <a:cs typeface="+mn-ea"/>
                  <a:sym typeface="Arial" panose="020B0604020202020204" pitchFamily="34" charset="0"/>
                </a:rPr>
                <a:t>Schneps</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和 </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Philip Sadler</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调查了两个常见的错误概念。</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1986</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年，他们就“四季”和“月相”的成因访谈了哈佛大学的研究生、教授，以及一些中学生。调查发现哈佛大学的研究生和中学生一样都在这些概念上持有错误的观点。无论他们在学校呆了多长时间，这些错误概念仍然深深地扎根在他们的脑海中。</a:t>
              </a:r>
            </a:p>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在重新教授这些概念后，只有少数学生表现出较好的理解，很多学生仍然保留部分被误导的观点，有些人甚至回归到他们最原始的错误概念。这说明一旦信息被记住，不管是正确的或不正确的，都很难被改变和删除</a:t>
              </a:r>
            </a:p>
          </p:txBody>
        </p:sp>
      </p:grpSp>
    </p:spTree>
    <p:extLst>
      <p:ext uri="{BB962C8B-B14F-4D97-AF65-F5344CB8AC3E}">
        <p14:creationId xmlns:p14="http://schemas.microsoft.com/office/powerpoint/2010/main" val="3239113771"/>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平行四边形 7">
            <a:extLst>
              <a:ext uri="{FF2B5EF4-FFF2-40B4-BE49-F238E27FC236}">
                <a16:creationId xmlns:a16="http://schemas.microsoft.com/office/drawing/2014/main" id="{A4DFF303-64C5-2B46-8FF5-969720EBCBBF}"/>
              </a:ext>
            </a:extLst>
          </p:cNvPr>
          <p:cNvSpPr/>
          <p:nvPr/>
        </p:nvSpPr>
        <p:spPr>
          <a:xfrm>
            <a:off x="-1290682" y="294519"/>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9" name="平行四边形 8">
            <a:extLst>
              <a:ext uri="{FF2B5EF4-FFF2-40B4-BE49-F238E27FC236}">
                <a16:creationId xmlns:a16="http://schemas.microsoft.com/office/drawing/2014/main" id="{BA8E2AFE-4DB1-D84B-84F9-297A3310E288}"/>
              </a:ext>
            </a:extLst>
          </p:cNvPr>
          <p:cNvSpPr/>
          <p:nvPr/>
        </p:nvSpPr>
        <p:spPr>
          <a:xfrm>
            <a:off x="511671" y="-888078"/>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0" name="平行四边形 9">
            <a:extLst>
              <a:ext uri="{FF2B5EF4-FFF2-40B4-BE49-F238E27FC236}">
                <a16:creationId xmlns:a16="http://schemas.microsoft.com/office/drawing/2014/main" id="{7AD87EAA-9BAE-CA4F-B955-A89E3867943E}"/>
              </a:ext>
            </a:extLst>
          </p:cNvPr>
          <p:cNvSpPr/>
          <p:nvPr/>
        </p:nvSpPr>
        <p:spPr>
          <a:xfrm>
            <a:off x="9095790" y="5427303"/>
            <a:ext cx="2584540" cy="2365194"/>
          </a:xfrm>
          <a:prstGeom prst="parallelogram">
            <a:avLst>
              <a:gd name="adj" fmla="val 100148"/>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sp>
        <p:nvSpPr>
          <p:cNvPr id="11" name="平行四边形 10">
            <a:extLst>
              <a:ext uri="{FF2B5EF4-FFF2-40B4-BE49-F238E27FC236}">
                <a16:creationId xmlns:a16="http://schemas.microsoft.com/office/drawing/2014/main" id="{19DC2462-77B8-744F-83AE-B0E2AEEAA8E4}"/>
              </a:ext>
            </a:extLst>
          </p:cNvPr>
          <p:cNvSpPr/>
          <p:nvPr/>
        </p:nvSpPr>
        <p:spPr>
          <a:xfrm>
            <a:off x="10898143" y="4244706"/>
            <a:ext cx="2584540" cy="2365194"/>
          </a:xfrm>
          <a:prstGeom prst="parallelogram">
            <a:avLst>
              <a:gd name="adj" fmla="val 100148"/>
            </a:avLst>
          </a:prstGeom>
          <a:solidFill>
            <a:srgbClr val="E4EE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latin typeface="Arial" panose="020B0604020202020204" pitchFamily="34" charset="0"/>
              <a:ea typeface="思源黑体 CN Regular" panose="020B0500000000000000" pitchFamily="34" charset="-122"/>
              <a:cs typeface="+mn-ea"/>
              <a:sym typeface="Arial" panose="020B0604020202020204" pitchFamily="34" charset="0"/>
            </a:endParaRPr>
          </a:p>
        </p:txBody>
      </p:sp>
      <p:grpSp>
        <p:nvGrpSpPr>
          <p:cNvPr id="12" name="组合 11">
            <a:extLst>
              <a:ext uri="{FF2B5EF4-FFF2-40B4-BE49-F238E27FC236}">
                <a16:creationId xmlns:a16="http://schemas.microsoft.com/office/drawing/2014/main" id="{A968C8DD-E184-3ED3-F3E4-F55A8E9915B7}"/>
              </a:ext>
            </a:extLst>
          </p:cNvPr>
          <p:cNvGrpSpPr/>
          <p:nvPr/>
        </p:nvGrpSpPr>
        <p:grpSpPr>
          <a:xfrm>
            <a:off x="1460268" y="1037182"/>
            <a:ext cx="9717320" cy="5080560"/>
            <a:chOff x="1326419" y="5322442"/>
            <a:chExt cx="1920985" cy="5081884"/>
          </a:xfrm>
        </p:grpSpPr>
        <p:sp>
          <p:nvSpPr>
            <p:cNvPr id="13" name="1">
              <a:extLst>
                <a:ext uri="{FF2B5EF4-FFF2-40B4-BE49-F238E27FC236}">
                  <a16:creationId xmlns:a16="http://schemas.microsoft.com/office/drawing/2014/main" id="{2302FF6A-7AAB-D7EA-F068-9131B791588F}"/>
                </a:ext>
              </a:extLst>
            </p:cNvPr>
            <p:cNvSpPr txBox="1">
              <a:spLocks noChangeArrowheads="1"/>
            </p:cNvSpPr>
            <p:nvPr/>
          </p:nvSpPr>
          <p:spPr bwMode="auto">
            <a:xfrm>
              <a:off x="1514338" y="5322442"/>
              <a:ext cx="1508596" cy="369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gn="ctr" eaLnBrk="1" hangingPunct="1">
                <a:spcBef>
                  <a:spcPct val="20000"/>
                </a:spcBef>
              </a:pPr>
              <a:r>
                <a:rPr lang="zh-CN" altLang="en-US" sz="2400" b="1" dirty="0">
                  <a:solidFill>
                    <a:schemeClr val="tx1">
                      <a:lumMod val="75000"/>
                      <a:lumOff val="25000"/>
                    </a:schemeClr>
                  </a:solidFill>
                  <a:ea typeface="思源黑体 CN Regular" panose="020B0500000000000000" pitchFamily="34" charset="-122"/>
                  <a:cs typeface="+mn-ea"/>
                  <a:sym typeface="Arial" panose="020B0604020202020204" pitchFamily="34" charset="0"/>
                </a:rPr>
                <a:t>阅读材料二</a:t>
              </a:r>
              <a:endParaRPr lang="en-US" altLang="zh-CN" sz="2400" b="1"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p:txBody>
        </p:sp>
        <p:sp>
          <p:nvSpPr>
            <p:cNvPr id="14" name="1">
              <a:extLst>
                <a:ext uri="{FF2B5EF4-FFF2-40B4-BE49-F238E27FC236}">
                  <a16:creationId xmlns:a16="http://schemas.microsoft.com/office/drawing/2014/main" id="{B5312794-EA08-4720-85F3-F8C24E53799B}"/>
                </a:ext>
              </a:extLst>
            </p:cNvPr>
            <p:cNvSpPr txBox="1">
              <a:spLocks noChangeArrowheads="1"/>
            </p:cNvSpPr>
            <p:nvPr/>
          </p:nvSpPr>
          <p:spPr bwMode="auto">
            <a:xfrm>
              <a:off x="1326419" y="5647426"/>
              <a:ext cx="1920985" cy="475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Arial" panose="020B0604020202020204" pitchFamily="34" charset="0"/>
                  <a:ea typeface="微软雅黑" panose="020B0503020204020204" pitchFamily="34" charset="-122"/>
                </a:defRPr>
              </a:lvl1pPr>
              <a:lvl2pPr marL="742950" indent="-285750" defTabSz="1216025">
                <a:defRPr>
                  <a:solidFill>
                    <a:schemeClr val="tx1"/>
                  </a:solidFill>
                  <a:latin typeface="Arial" panose="020B0604020202020204" pitchFamily="34" charset="0"/>
                  <a:ea typeface="微软雅黑" panose="020B0503020204020204" pitchFamily="34" charset="-122"/>
                </a:defRPr>
              </a:lvl2pPr>
              <a:lvl3pPr marL="1143000" indent="-228600" defTabSz="1216025">
                <a:defRPr>
                  <a:solidFill>
                    <a:schemeClr val="tx1"/>
                  </a:solidFill>
                  <a:latin typeface="Arial" panose="020B0604020202020204" pitchFamily="34" charset="0"/>
                  <a:ea typeface="微软雅黑" panose="020B0503020204020204" pitchFamily="34" charset="-122"/>
                </a:defRPr>
              </a:lvl3pPr>
              <a:lvl4pPr marL="1600200" indent="-228600" defTabSz="1216025">
                <a:defRPr>
                  <a:solidFill>
                    <a:schemeClr val="tx1"/>
                  </a:solidFill>
                  <a:latin typeface="Arial" panose="020B0604020202020204" pitchFamily="34" charset="0"/>
                  <a:ea typeface="微软雅黑" panose="020B0503020204020204" pitchFamily="34" charset="-122"/>
                </a:defRPr>
              </a:lvl4pPr>
              <a:lvl5pPr marL="2057400" indent="-228600" defTabSz="1216025">
                <a:defRPr>
                  <a:solidFill>
                    <a:schemeClr val="tx1"/>
                  </a:solidFill>
                  <a:latin typeface="Arial" panose="020B0604020202020204" pitchFamily="34" charset="0"/>
                  <a:ea typeface="微软雅黑" panose="020B0503020204020204" pitchFamily="34"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微软雅黑" panose="020B0503020204020204" pitchFamily="34" charset="-122"/>
                </a:defRPr>
              </a:lvl9pPr>
            </a:lstStyle>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rPr>
                <a:t>       </a:t>
              </a:r>
              <a:r>
                <a:rPr lang="en-US" altLang="zh-CN" sz="1600" dirty="0">
                  <a:solidFill>
                    <a:schemeClr val="tx1">
                      <a:lumMod val="75000"/>
                      <a:lumOff val="25000"/>
                    </a:schemeClr>
                  </a:solidFill>
                  <a:ea typeface="思源黑体 CN Regular" panose="020B0500000000000000" pitchFamily="34" charset="-122"/>
                  <a:cs typeface="+mn-ea"/>
                </a:rPr>
                <a:t>【</a:t>
              </a:r>
              <a:r>
                <a:rPr lang="zh-CN" altLang="en-US" sz="1600" b="1" dirty="0">
                  <a:solidFill>
                    <a:srgbClr val="8497B0"/>
                  </a:solidFill>
                  <a:ea typeface="思源黑体 CN Regular" panose="020B0500000000000000" pitchFamily="34" charset="-122"/>
                  <a:cs typeface="+mn-ea"/>
                </a:rPr>
                <a:t>错误的出现不分年龄和学业水平</a:t>
              </a:r>
              <a:r>
                <a:rPr lang="en-US" altLang="zh-CN" sz="1600" dirty="0">
                  <a:solidFill>
                    <a:schemeClr val="tx1">
                      <a:lumMod val="75000"/>
                      <a:lumOff val="25000"/>
                    </a:schemeClr>
                  </a:solidFill>
                  <a:ea typeface="思源黑体 CN Regular" panose="020B0500000000000000" pitchFamily="34" charset="-122"/>
                  <a:cs typeface="+mn-ea"/>
                </a:rPr>
                <a:t>】</a:t>
              </a:r>
              <a:r>
                <a:rPr lang="zh-CN" altLang="en-US" sz="1600" dirty="0">
                  <a:solidFill>
                    <a:schemeClr val="tx1">
                      <a:lumMod val="75000"/>
                      <a:lumOff val="25000"/>
                    </a:schemeClr>
                  </a:solidFill>
                  <a:ea typeface="思源黑体 CN Regular" panose="020B0500000000000000" pitchFamily="34" charset="-122"/>
                  <a:cs typeface="+mn-ea"/>
                </a:rPr>
                <a:t>成人也有一些错误概念，包括很多出于好意的教师也在不知不觉地把不正确的传递给了学生，这些错误可能永远也不会被发现、挑战或者改变。例如，要求学生遵循“科学方法</a:t>
              </a:r>
              <a:r>
                <a:rPr lang="en-US" altLang="zh-CN" sz="1600" dirty="0">
                  <a:solidFill>
                    <a:schemeClr val="tx1">
                      <a:lumMod val="75000"/>
                      <a:lumOff val="25000"/>
                    </a:schemeClr>
                  </a:solidFill>
                  <a:ea typeface="思源黑体 CN Regular" panose="020B0500000000000000" pitchFamily="34" charset="-122"/>
                  <a:cs typeface="+mn-ea"/>
                </a:rPr>
                <a:t>”</a:t>
              </a:r>
              <a:r>
                <a:rPr lang="zh-CN" altLang="en-US" sz="1600" dirty="0">
                  <a:solidFill>
                    <a:schemeClr val="tx1">
                      <a:lumMod val="75000"/>
                      <a:lumOff val="25000"/>
                    </a:schemeClr>
                  </a:solidFill>
                  <a:ea typeface="思源黑体 CN Regular" panose="020B0500000000000000" pitchFamily="34" charset="-122"/>
                  <a:cs typeface="+mn-ea"/>
                </a:rPr>
                <a:t>进行学习，经常不是消除错误概念，反而会使学生产生更多的错误概念</a:t>
              </a:r>
              <a:r>
                <a:rPr lang="en-US" altLang="zh-CN" sz="1600" dirty="0">
                  <a:solidFill>
                    <a:schemeClr val="tx1">
                      <a:lumMod val="75000"/>
                      <a:lumOff val="25000"/>
                    </a:schemeClr>
                  </a:solidFill>
                  <a:ea typeface="思源黑体 CN Regular" panose="020B0500000000000000" pitchFamily="34" charset="-122"/>
                  <a:cs typeface="+mn-ea"/>
                </a:rPr>
                <a:t>(Donovan</a:t>
              </a:r>
              <a:r>
                <a:rPr lang="zh-CN" altLang="en-US" sz="1600" dirty="0">
                  <a:solidFill>
                    <a:schemeClr val="tx1">
                      <a:lumMod val="75000"/>
                      <a:lumOff val="25000"/>
                    </a:schemeClr>
                  </a:solidFill>
                  <a:ea typeface="思源黑体 CN Regular" panose="020B0500000000000000" pitchFamily="34" charset="-122"/>
                  <a:cs typeface="+mn-ea"/>
                </a:rPr>
                <a:t>和</a:t>
              </a:r>
              <a:r>
                <a:rPr lang="en-US" altLang="zh-CN" sz="1600" dirty="0">
                  <a:solidFill>
                    <a:schemeClr val="tx1">
                      <a:lumMod val="75000"/>
                      <a:lumOff val="25000"/>
                    </a:schemeClr>
                  </a:solidFill>
                  <a:ea typeface="思源黑体 CN Regular" panose="020B0500000000000000" pitchFamily="34" charset="-122"/>
                  <a:cs typeface="+mn-ea"/>
                </a:rPr>
                <a:t>Bransford</a:t>
              </a:r>
              <a:r>
                <a:rPr lang="zh-CN" altLang="en-US" sz="1600" dirty="0">
                  <a:solidFill>
                    <a:schemeClr val="tx1">
                      <a:lumMod val="75000"/>
                      <a:lumOff val="25000"/>
                    </a:schemeClr>
                  </a:solidFill>
                  <a:ea typeface="思源黑体 CN Regular" panose="020B0500000000000000" pitchFamily="34" charset="-122"/>
                  <a:cs typeface="+mn-ea"/>
                </a:rPr>
                <a:t>，</a:t>
              </a:r>
              <a:r>
                <a:rPr lang="en-US" altLang="zh-CN" sz="1600" dirty="0">
                  <a:solidFill>
                    <a:schemeClr val="tx1">
                      <a:lumMod val="75000"/>
                      <a:lumOff val="25000"/>
                    </a:schemeClr>
                  </a:solidFill>
                  <a:ea typeface="思源黑体 CN Regular" panose="020B0500000000000000" pitchFamily="34" charset="-122"/>
                  <a:cs typeface="+mn-ea"/>
                </a:rPr>
                <a:t>2005;NRC 1996)</a:t>
              </a:r>
              <a:r>
                <a:rPr lang="zh-CN" altLang="en-US" sz="1600" dirty="0">
                  <a:solidFill>
                    <a:schemeClr val="tx1">
                      <a:lumMod val="75000"/>
                      <a:lumOff val="25000"/>
                    </a:schemeClr>
                  </a:solidFill>
                  <a:ea typeface="思源黑体 CN Regular" panose="020B0500000000000000" pitchFamily="34" charset="-122"/>
                  <a:cs typeface="+mn-ea"/>
                </a:rPr>
                <a:t>。</a:t>
              </a:r>
              <a:endParaRPr lang="en-US" altLang="zh-CN" sz="1600" dirty="0">
                <a:solidFill>
                  <a:schemeClr val="tx1">
                    <a:lumMod val="75000"/>
                    <a:lumOff val="25000"/>
                  </a:schemeClr>
                </a:solidFill>
                <a:ea typeface="思源黑体 CN Regular" panose="020B0500000000000000" pitchFamily="34" charset="-122"/>
                <a:cs typeface="+mn-ea"/>
              </a:endParaRPr>
            </a:p>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国家研究理事会</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(NRC)1997</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年提出有五种形式的错误概念可以通过学习得以转变</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marL="342900" indent="-34290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先入为主的想法</a:t>
              </a:r>
            </a:p>
            <a:p>
              <a:pPr marL="285750" indent="-28575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伪科学的观点</a:t>
              </a:r>
            </a:p>
            <a:p>
              <a:pPr marL="285750" indent="-28575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概念的错误理解</a:t>
              </a:r>
            </a:p>
            <a:p>
              <a:pPr marL="285750" indent="-28575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由母语引起的错误概念</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p>
            <a:p>
              <a:pPr marL="285750" indent="-285750">
                <a:lnSpc>
                  <a:spcPct val="150000"/>
                </a:lnSpc>
                <a:buFont typeface="Wingdings" panose="05000000000000000000" pitchFamily="2" charset="2"/>
                <a:buChar char="u"/>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关于事实的错误概念</a:t>
              </a:r>
            </a:p>
            <a:p>
              <a:pPr>
                <a:lnSpc>
                  <a:spcPct val="150000"/>
                </a:lnSpc>
              </a:pP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      </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b="1" dirty="0">
                  <a:solidFill>
                    <a:srgbClr val="8497B0"/>
                  </a:solidFill>
                  <a:ea typeface="思源黑体 CN Regular" panose="020B0500000000000000" pitchFamily="34" charset="-122"/>
                  <a:cs typeface="+mn-ea"/>
                  <a:sym typeface="Arial" panose="020B0604020202020204" pitchFamily="34" charset="0"/>
                </a:rPr>
                <a:t>错误概念的产生常与日常直觉经验相关</a:t>
              </a:r>
              <a:r>
                <a:rPr lang="en-US" altLang="zh-CN"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a:t>
              </a:r>
              <a:r>
                <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rPr>
                <a:t>父母、民间故事、教师、各种传媒、甚至学习者自身都有可能是造成错误概念的原因。尽管我们做出最大的努力，学生们依然在精心建构着他们自己对现实的看法。</a:t>
              </a:r>
            </a:p>
            <a:p>
              <a:pPr>
                <a:lnSpc>
                  <a:spcPct val="150000"/>
                </a:lnSpc>
              </a:pPr>
              <a:endParaRPr lang="zh-CN" altLang="en-US" sz="1600" dirty="0">
                <a:solidFill>
                  <a:schemeClr val="tx1">
                    <a:lumMod val="75000"/>
                    <a:lumOff val="25000"/>
                  </a:schemeClr>
                </a:solidFill>
                <a:ea typeface="思源黑体 CN Regular" panose="020B0500000000000000" pitchFamily="34" charset="-122"/>
                <a:cs typeface="+mn-ea"/>
                <a:sym typeface="Arial" panose="020B0604020202020204" pitchFamily="34" charset="0"/>
              </a:endParaRPr>
            </a:p>
          </p:txBody>
        </p:sp>
      </p:grpSp>
    </p:spTree>
    <p:extLst>
      <p:ext uri="{BB962C8B-B14F-4D97-AF65-F5344CB8AC3E}">
        <p14:creationId xmlns:p14="http://schemas.microsoft.com/office/powerpoint/2010/main" val="1329404703"/>
      </p:ext>
    </p:extLst>
  </p:cSld>
  <p:clrMapOvr>
    <a:masterClrMapping/>
  </p:clrMapOvr>
  <mc:AlternateContent xmlns:mc="http://schemas.openxmlformats.org/markup-compatibility/2006">
    <mc:Choice xmlns:p14="http://schemas.microsoft.com/office/powerpoint/2010/main" Requires="p14">
      <p:transition spd="slow" p14:dur="2000" advTm="3000"/>
    </mc:Choice>
    <mc:Fallback>
      <p:transition spd="slow" advTm="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468</Words>
  <Application>Microsoft Office PowerPoint</Application>
  <PresentationFormat>宽屏</PresentationFormat>
  <Paragraphs>16</Paragraphs>
  <Slides>2</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vt:i4>
      </vt:variant>
    </vt:vector>
  </HeadingPairs>
  <TitlesOfParts>
    <vt:vector size="7" baseType="lpstr">
      <vt:lpstr>等线</vt:lpstr>
      <vt:lpstr>等线 Light</vt:lpstr>
      <vt:lpstr>Arial</vt:lpstr>
      <vt:lpstr>Wingdings</vt:lpstr>
      <vt:lpstr>Office 主题​​</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范 哈哈</dc:creator>
  <cp:lastModifiedBy>范 哈哈</cp:lastModifiedBy>
  <cp:revision>3</cp:revision>
  <dcterms:created xsi:type="dcterms:W3CDTF">2022-05-17T14:53:57Z</dcterms:created>
  <dcterms:modified xsi:type="dcterms:W3CDTF">2022-05-17T14:54:28Z</dcterms:modified>
</cp:coreProperties>
</file>