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4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A7F75-A6C9-4F24-83FF-791F6BE5E65B}" type="datetimeFigureOut">
              <a:rPr lang="zh-CN" altLang="en-US"/>
              <a:pPr>
                <a:defRPr/>
              </a:pPr>
              <a:t>2018-5-21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BFCF6-711F-47EB-9785-A6DC464095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B5231-15DA-4428-B0A7-21B0E3C19B17}" type="datetimeFigureOut">
              <a:rPr lang="zh-CN" altLang="en-US"/>
              <a:pPr>
                <a:defRPr/>
              </a:pPr>
              <a:t>2018-5-21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C0809-F25B-4BC0-9045-F6F5C894DC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85F85-510C-4809-B4D9-84912040091A}" type="datetimeFigureOut">
              <a:rPr lang="zh-CN" altLang="en-US"/>
              <a:pPr>
                <a:defRPr/>
              </a:pPr>
              <a:t>2018-5-21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3C8A1-04A9-423F-A21A-7B9B20AA6C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304D2-D2B9-42A3-84F0-C82DEC66CAB1}" type="datetimeFigureOut">
              <a:rPr lang="zh-CN" altLang="en-US"/>
              <a:pPr>
                <a:defRPr/>
              </a:pPr>
              <a:t>2018-5-21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E153A-EE1F-427B-B528-8E56055A92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E9169-FF52-4948-BE5F-7429E05CE37B}" type="datetimeFigureOut">
              <a:rPr lang="zh-CN" altLang="en-US"/>
              <a:pPr>
                <a:defRPr/>
              </a:pPr>
              <a:t>2018-5-21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00681-ECF4-40CE-BF49-1C20C432B9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1E747-3DE1-403B-A768-7220D4100BE1}" type="datetimeFigureOut">
              <a:rPr lang="zh-CN" altLang="en-US"/>
              <a:pPr>
                <a:defRPr/>
              </a:pPr>
              <a:t>2018-5-21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293CE-7A52-409C-89C9-D06C441D85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5443F-F8EF-4551-AF02-3DA0F81C55FE}" type="datetimeFigureOut">
              <a:rPr lang="zh-CN" altLang="en-US"/>
              <a:pPr>
                <a:defRPr/>
              </a:pPr>
              <a:t>2018-5-21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581E3-5074-48B5-B1CC-D42FF45F34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E7460-EBEF-4237-AFA1-0B67AB498ACF}" type="datetimeFigureOut">
              <a:rPr lang="zh-CN" altLang="en-US"/>
              <a:pPr>
                <a:defRPr/>
              </a:pPr>
              <a:t>2018-5-21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6CBD1-19DF-4703-B0C5-65550F9BC2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F5247-823B-42FD-A8F6-980104CD45C4}" type="datetimeFigureOut">
              <a:rPr lang="zh-CN" altLang="en-US"/>
              <a:pPr>
                <a:defRPr/>
              </a:pPr>
              <a:t>2018-5-21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6B662-B9A7-496B-9B70-0C7F254439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B9D6D-31CE-4F9C-88C9-54F1D4A76E5D}" type="datetimeFigureOut">
              <a:rPr lang="zh-CN" altLang="en-US"/>
              <a:pPr>
                <a:defRPr/>
              </a:pPr>
              <a:t>2018-5-21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F1D0F-2EF2-46C2-B1F4-16144824BC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C087E-5D27-4313-B0D1-2D6B8B1812F7}" type="datetimeFigureOut">
              <a:rPr lang="zh-CN" altLang="en-US"/>
              <a:pPr>
                <a:defRPr/>
              </a:pPr>
              <a:t>2018-5-21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117C1-1790-4DAF-A6CA-D3636FA78B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18F2FF5-C136-4FEB-944B-4455D91E6A17}" type="datetimeFigureOut">
              <a:rPr lang="zh-CN" altLang="en-US"/>
              <a:pPr>
                <a:defRPr/>
              </a:pPr>
              <a:t>2018-5-21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7F92203-3EDE-4907-8D48-20879366BB9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22909;&#21507;&#30340;.mp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740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zh-CN" smtClean="0"/>
          </a:p>
        </p:txBody>
      </p:sp>
      <p:sp>
        <p:nvSpPr>
          <p:cNvPr id="13314" name="文本占位符 174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zh-CN" smtClean="0"/>
          </a:p>
        </p:txBody>
      </p:sp>
      <p:grpSp>
        <p:nvGrpSpPr>
          <p:cNvPr id="13315" name="组合 17416"/>
          <p:cNvGrpSpPr>
            <a:grpSpLocks/>
          </p:cNvGrpSpPr>
          <p:nvPr/>
        </p:nvGrpSpPr>
        <p:grpSpPr bwMode="auto">
          <a:xfrm>
            <a:off x="-107950" y="0"/>
            <a:ext cx="9305925" cy="6858000"/>
            <a:chOff x="-341" y="-289"/>
            <a:chExt cx="6518" cy="4860"/>
          </a:xfrm>
        </p:grpSpPr>
        <p:pic>
          <p:nvPicPr>
            <p:cNvPr id="13318" name="图片 17412" descr="12_85rbr8qkq38qdv137dbj3a3o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303" y="-289"/>
              <a:ext cx="6480" cy="4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9" name="图片 17415" descr="12_85rbr8qkq38qdv137dbj3a3o"/>
            <p:cNvPicPr>
              <a:picLocks noChangeAspect="1"/>
            </p:cNvPicPr>
            <p:nvPr/>
          </p:nvPicPr>
          <p:blipFill>
            <a:blip r:embed="rId2"/>
            <a:srcRect l="70711" b="55206"/>
            <a:stretch>
              <a:fillRect/>
            </a:stretch>
          </p:blipFill>
          <p:spPr bwMode="auto">
            <a:xfrm>
              <a:off x="-341" y="0"/>
              <a:ext cx="6480" cy="2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矩形 1">
            <a:hlinkClick r:id="rId3" action="ppaction://hlinkfile"/>
          </p:cNvPr>
          <p:cNvSpPr/>
          <p:nvPr/>
        </p:nvSpPr>
        <p:spPr>
          <a:xfrm>
            <a:off x="906740" y="3016885"/>
            <a:ext cx="8290560" cy="2306955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altLang="zh-CN" sz="44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隶书" panose="02010509060101010101" charset="-122"/>
                <a:ea typeface="隶书" panose="02010509060101010101" charset="-122"/>
              </a:rPr>
              <a:t> —</a:t>
            </a:r>
            <a:r>
              <a:rPr lang="zh-CN" altLang="en-US" sz="44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隶书" panose="02010509060101010101" charset="-122"/>
                <a:ea typeface="隶书" panose="02010509060101010101" charset="-122"/>
              </a:rPr>
              <a:t>《宝葫芦的秘密》之反思回读</a:t>
            </a:r>
            <a:endParaRPr lang="en-US" altLang="zh-CN" sz="44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  <a:p>
            <a:pPr algn="ctr">
              <a:buFont typeface="Arial" panose="020B0604020202020204" pitchFamily="34" charset="0"/>
              <a:buNone/>
              <a:defRPr/>
            </a:pPr>
            <a:endParaRPr lang="en-US" altLang="zh-CN" sz="44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隶书" panose="02010509060101010101" charset="-122"/>
                <a:ea typeface="隶书" panose="02010509060101010101" charset="-122"/>
              </a:rPr>
              <a:t>黑龙江省兰西县崇文实验学校</a:t>
            </a:r>
            <a:endParaRPr lang="en-US" altLang="zh-CN" sz="28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隶书" panose="02010509060101010101" charset="-122"/>
                <a:ea typeface="隶书" panose="02010509060101010101" charset="-122"/>
              </a:rPr>
              <a:t>执教 </a:t>
            </a:r>
            <a:r>
              <a:rPr lang="zh-CN" altLang="en-US" sz="28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隶书" panose="02010509060101010101" charset="-122"/>
                <a:ea typeface="隶书" panose="02010509060101010101" charset="-122"/>
              </a:rPr>
              <a:t> 李晓娜</a:t>
            </a:r>
          </a:p>
        </p:txBody>
      </p:sp>
      <p:sp>
        <p:nvSpPr>
          <p:cNvPr id="4" name="矩形 3"/>
          <p:cNvSpPr/>
          <p:nvPr/>
        </p:nvSpPr>
        <p:spPr>
          <a:xfrm>
            <a:off x="285720" y="956310"/>
            <a:ext cx="8550739" cy="10156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60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读经典童话   品人生哲理</a:t>
            </a:r>
            <a:endParaRPr lang="zh-CN" altLang="en-US" sz="60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7409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zh-CN" altLang="zh-CN" smtClean="0"/>
          </a:p>
        </p:txBody>
      </p:sp>
      <p:sp>
        <p:nvSpPr>
          <p:cNvPr id="17411" name="文本占位符 17410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endParaRPr lang="zh-CN" altLang="zh-CN" smtClean="0"/>
          </a:p>
        </p:txBody>
      </p:sp>
      <p:grpSp>
        <p:nvGrpSpPr>
          <p:cNvPr id="17412" name="组合 17416"/>
          <p:cNvGrpSpPr>
            <a:grpSpLocks/>
          </p:cNvGrpSpPr>
          <p:nvPr/>
        </p:nvGrpSpPr>
        <p:grpSpPr bwMode="auto">
          <a:xfrm>
            <a:off x="-107950" y="0"/>
            <a:ext cx="9305925" cy="6858000"/>
            <a:chOff x="-341" y="-289"/>
            <a:chExt cx="6518" cy="4860"/>
          </a:xfrm>
        </p:grpSpPr>
        <p:pic>
          <p:nvPicPr>
            <p:cNvPr id="17413" name="图片 17412" descr="12_85rbr8qkq38qdv137dbj3a3o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303" y="-289"/>
              <a:ext cx="6480" cy="4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4" name="图片 17415" descr="12_85rbr8qkq38qdv137dbj3a3o"/>
            <p:cNvPicPr>
              <a:picLocks noChangeAspect="1"/>
            </p:cNvPicPr>
            <p:nvPr/>
          </p:nvPicPr>
          <p:blipFill>
            <a:blip r:embed="rId2"/>
            <a:srcRect l="70711" b="55206"/>
            <a:stretch>
              <a:fillRect/>
            </a:stretch>
          </p:blipFill>
          <p:spPr bwMode="auto">
            <a:xfrm>
              <a:off x="-341" y="0"/>
              <a:ext cx="6480" cy="2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417" name="TextBox 4"/>
          <p:cNvSpPr txBox="1">
            <a:spLocks noChangeArrowheads="1"/>
          </p:cNvSpPr>
          <p:nvPr/>
        </p:nvSpPr>
        <p:spPr bwMode="auto">
          <a:xfrm>
            <a:off x="211138" y="285750"/>
            <a:ext cx="76739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楷体"/>
                <a:ea typeface="楷体"/>
                <a:cs typeface="楷体"/>
              </a:rPr>
              <a:t>我们的读书过程：</a:t>
            </a:r>
            <a:endParaRPr lang="en-US" altLang="zh-CN" sz="4800" b="1">
              <a:solidFill>
                <a:srgbClr val="FF0000"/>
              </a:solidFill>
              <a:latin typeface="楷体"/>
              <a:ea typeface="楷体"/>
              <a:cs typeface="楷体"/>
            </a:endParaRP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1187450" y="1341438"/>
            <a:ext cx="45720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4800" b="1"/>
              <a:t>共同初读</a:t>
            </a:r>
          </a:p>
          <a:p>
            <a:r>
              <a:rPr lang="zh-CN" altLang="en-US" sz="4800" b="1"/>
              <a:t>个性化细读</a:t>
            </a:r>
          </a:p>
          <a:p>
            <a:r>
              <a:rPr lang="zh-CN" altLang="en-US" sz="4800" b="1"/>
              <a:t>群体研读</a:t>
            </a:r>
          </a:p>
          <a:p>
            <a:endParaRPr lang="zh-CN" altLang="en-US" sz="4800" b="1"/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1187450" y="3613150"/>
            <a:ext cx="4572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4800" b="1"/>
              <a:t>反思回读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pic>
        <p:nvPicPr>
          <p:cNvPr id="14339" name="Picture 2" descr="C:\Users\Administrator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5" y="0"/>
            <a:ext cx="7000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 descr="C:\Users\Administrator\Desktop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4438"/>
            <a:ext cx="2214563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536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15363" name="Picture 2" descr="C:\Users\Administrator\Desktop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75"/>
            <a:ext cx="8809038" cy="764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211138" y="285750"/>
            <a:ext cx="8847137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楷体"/>
                <a:ea typeface="楷体"/>
                <a:cs typeface="楷体"/>
              </a:rPr>
              <a:t>用你喜欢的方式整理自己的读书收获：</a:t>
            </a:r>
            <a:endParaRPr lang="en-US" altLang="zh-CN" sz="4000" b="1">
              <a:solidFill>
                <a:srgbClr val="FF0000"/>
              </a:solidFill>
              <a:latin typeface="楷体"/>
              <a:ea typeface="楷体"/>
              <a:cs typeface="楷体"/>
            </a:endParaRPr>
          </a:p>
          <a:p>
            <a:r>
              <a:rPr lang="en-US" altLang="zh-CN" sz="4000" b="1">
                <a:latin typeface="楷体"/>
                <a:ea typeface="楷体"/>
                <a:cs typeface="楷体"/>
              </a:rPr>
              <a:t>1.</a:t>
            </a:r>
            <a:r>
              <a:rPr lang="zh-CN" altLang="en-US" sz="4000" b="1">
                <a:latin typeface="楷体"/>
                <a:ea typeface="楷体"/>
                <a:cs typeface="楷体"/>
              </a:rPr>
              <a:t>读书卡。</a:t>
            </a:r>
            <a:endParaRPr lang="en-US" altLang="zh-CN" sz="4000" b="1">
              <a:latin typeface="楷体"/>
              <a:ea typeface="楷体"/>
              <a:cs typeface="楷体"/>
            </a:endParaRPr>
          </a:p>
          <a:p>
            <a:r>
              <a:rPr lang="en-US" altLang="zh-CN" sz="4000" b="1">
                <a:latin typeface="楷体"/>
                <a:ea typeface="楷体"/>
                <a:cs typeface="楷体"/>
              </a:rPr>
              <a:t>2.</a:t>
            </a:r>
            <a:r>
              <a:rPr lang="zh-CN" altLang="en-US" sz="4000" b="1">
                <a:latin typeface="楷体"/>
                <a:ea typeface="楷体"/>
                <a:cs typeface="楷体"/>
              </a:rPr>
              <a:t>手抄报。</a:t>
            </a:r>
            <a:endParaRPr lang="en-US" altLang="zh-CN" sz="4000" b="1">
              <a:latin typeface="楷体"/>
              <a:ea typeface="楷体"/>
              <a:cs typeface="楷体"/>
            </a:endParaRPr>
          </a:p>
          <a:p>
            <a:r>
              <a:rPr lang="en-US" altLang="zh-CN" sz="4000" b="1">
                <a:latin typeface="楷体"/>
                <a:ea typeface="楷体"/>
                <a:cs typeface="楷体"/>
              </a:rPr>
              <a:t>3.</a:t>
            </a:r>
            <a:r>
              <a:rPr lang="zh-CN" altLang="en-US" sz="4000" b="1">
                <a:latin typeface="楷体"/>
                <a:ea typeface="楷体"/>
                <a:cs typeface="楷体"/>
              </a:rPr>
              <a:t>思维导图。</a:t>
            </a:r>
            <a:endParaRPr lang="en-US" altLang="zh-CN" sz="4000" b="1">
              <a:latin typeface="楷体"/>
              <a:ea typeface="楷体"/>
              <a:cs typeface="楷体"/>
            </a:endParaRPr>
          </a:p>
          <a:p>
            <a:r>
              <a:rPr lang="en-US" altLang="zh-CN" sz="4000" b="1">
                <a:latin typeface="楷体"/>
                <a:ea typeface="楷体"/>
                <a:cs typeface="楷体"/>
              </a:rPr>
              <a:t>4.</a:t>
            </a:r>
            <a:r>
              <a:rPr lang="zh-CN" altLang="en-US" sz="4000" b="1">
                <a:latin typeface="楷体"/>
                <a:ea typeface="楷体"/>
                <a:cs typeface="楷体"/>
              </a:rPr>
              <a:t>读后感。</a:t>
            </a:r>
            <a:endParaRPr lang="en-US" altLang="zh-CN" sz="4000" b="1">
              <a:latin typeface="楷体"/>
              <a:ea typeface="楷体"/>
              <a:cs typeface="楷体"/>
            </a:endParaRPr>
          </a:p>
          <a:p>
            <a:r>
              <a:rPr lang="en-US" altLang="zh-CN" sz="4000" b="1">
                <a:latin typeface="楷体"/>
                <a:ea typeface="楷体"/>
                <a:cs typeface="楷体"/>
              </a:rPr>
              <a:t>5.</a:t>
            </a:r>
            <a:r>
              <a:rPr lang="zh-CN" altLang="en-US" sz="4000" b="1">
                <a:latin typeface="楷体"/>
                <a:ea typeface="楷体"/>
                <a:cs typeface="楷体"/>
              </a:rPr>
              <a:t>捏人物。</a:t>
            </a:r>
            <a:endParaRPr lang="en-US" altLang="zh-CN" sz="4000" b="1">
              <a:latin typeface="楷体"/>
              <a:ea typeface="楷体"/>
              <a:cs typeface="楷体"/>
            </a:endParaRPr>
          </a:p>
          <a:p>
            <a:r>
              <a:rPr lang="en-US" altLang="zh-CN" sz="4000" b="1">
                <a:latin typeface="楷体"/>
                <a:ea typeface="楷体"/>
                <a:cs typeface="楷体"/>
              </a:rPr>
              <a:t>6.……</a:t>
            </a:r>
            <a:endParaRPr lang="zh-CN" altLang="en-US" sz="4000" b="1">
              <a:latin typeface="楷体"/>
              <a:ea typeface="楷体"/>
              <a:cs typeface="楷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638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16387" name="Picture 2" descr="C:\Users\Administrator\Desktop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75"/>
            <a:ext cx="914400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857250" y="357188"/>
            <a:ext cx="811847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8800" b="1">
                <a:solidFill>
                  <a:srgbClr val="FF0000"/>
                </a:solidFill>
                <a:latin typeface="楷体"/>
                <a:ea typeface="楷体"/>
                <a:cs typeface="楷体"/>
              </a:rPr>
              <a:t>读书收获展示！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68</Words>
  <Application>WPS 演示</Application>
  <PresentationFormat>全屏显示(4:3)</PresentationFormat>
  <Paragraphs>13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Calibri</vt:lpstr>
      <vt:lpstr>宋体</vt:lpstr>
      <vt:lpstr>Arial</vt:lpstr>
      <vt:lpstr>楷体</vt:lpstr>
      <vt:lpstr>Office 主题</vt:lpstr>
      <vt:lpstr>幻灯片 1</vt:lpstr>
      <vt:lpstr>幻灯片 2</vt:lpstr>
      <vt:lpstr>幻灯片 3</vt:lpstr>
      <vt:lpstr>幻灯片 4</vt:lpstr>
      <vt:lpstr>幻灯片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Microsoft</dc:creator>
  <cp:lastModifiedBy>User</cp:lastModifiedBy>
  <cp:revision>4</cp:revision>
  <dcterms:created xsi:type="dcterms:W3CDTF">2018-05-20T23:31:00Z</dcterms:created>
  <dcterms:modified xsi:type="dcterms:W3CDTF">2018-05-21T03:07:37Z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