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8" r:id="rId2"/>
    <p:sldId id="256" r:id="rId3"/>
    <p:sldId id="265" r:id="rId4"/>
    <p:sldId id="269" r:id="rId5"/>
    <p:sldId id="274" r:id="rId6"/>
    <p:sldId id="258" r:id="rId7"/>
    <p:sldId id="259" r:id="rId8"/>
    <p:sldId id="272" r:id="rId9"/>
    <p:sldId id="260" r:id="rId10"/>
    <p:sldId id="271" r:id="rId11"/>
    <p:sldId id="273" r:id="rId12"/>
    <p:sldId id="270" r:id="rId1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792" y="-96"/>
      </p:cViewPr>
      <p:guideLst>
        <p:guide orient="horz" pos="2179"/>
        <p:guide pos="29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39B102A-AD2F-41FB-A15B-B414ABDD4054}" type="datetimeFigureOut">
              <a:rPr lang="zh-CN" altLang="en-US"/>
              <a:pPr>
                <a:defRPr/>
              </a:pPr>
              <a:t>2017-4-28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2CBD619-5741-47D3-B4C2-7CBB43657A0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BFB8B-A221-427B-B333-0F5B09ADBFFF}" type="datetimeFigureOut">
              <a:rPr lang="zh-CN" altLang="en-US"/>
              <a:pPr>
                <a:defRPr/>
              </a:pPr>
              <a:t>2017-4-28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69F42-187A-451F-99AB-A832C10768B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B9278-2852-4EFC-A2E5-C357E8576C41}" type="datetimeFigureOut">
              <a:rPr lang="zh-CN" altLang="en-US"/>
              <a:pPr>
                <a:defRPr/>
              </a:pPr>
              <a:t>2017-4-28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23121-72D2-4F98-81B1-E05049F3BBB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224E9-92FD-4264-BFEF-A792E8C3A3C4}" type="datetimeFigureOut">
              <a:rPr lang="zh-CN" altLang="en-US"/>
              <a:pPr>
                <a:defRPr/>
              </a:pPr>
              <a:t>2017-4-28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6F0F2-773A-4BA1-9E3C-4454D180EC1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432AA-F103-4E89-B132-2568976A043D}" type="datetimeFigureOut">
              <a:rPr lang="zh-CN" altLang="en-US"/>
              <a:pPr>
                <a:defRPr/>
              </a:pPr>
              <a:t>2017-4-28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A221C-9934-469F-9746-33B19E3AEE5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D5792-FC85-4374-9D21-363FFC3508AF}" type="datetimeFigureOut">
              <a:rPr lang="zh-CN" altLang="en-US"/>
              <a:pPr>
                <a:defRPr/>
              </a:pPr>
              <a:t>2017-4-28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3B1AC-5C2C-4713-AC4C-7CF25E8FF79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AF08C-E77E-467E-B2B9-E7B5F961AEC3}" type="datetimeFigureOut">
              <a:rPr lang="zh-CN" altLang="en-US"/>
              <a:pPr>
                <a:defRPr/>
              </a:pPr>
              <a:t>2017-4-28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DF4B8-4C5A-4768-AA97-23537C4E81C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6C41A-369F-4123-AF8D-01E11B3E632D}" type="datetimeFigureOut">
              <a:rPr lang="zh-CN" altLang="en-US"/>
              <a:pPr>
                <a:defRPr/>
              </a:pPr>
              <a:t>2017-4-28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B6301-3CA0-4805-BAF9-8E84C16BA33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A9E16-F823-496C-BF14-97B0A4BF2974}" type="datetimeFigureOut">
              <a:rPr lang="zh-CN" altLang="en-US"/>
              <a:pPr>
                <a:defRPr/>
              </a:pPr>
              <a:t>2017-4-28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025E9-E006-47D3-95F4-E8122B840E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C4279-FEEA-4199-9DBC-2EEB78D23FA0}" type="datetimeFigureOut">
              <a:rPr lang="zh-CN" altLang="en-US"/>
              <a:pPr>
                <a:defRPr/>
              </a:pPr>
              <a:t>2017-4-28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4BB1D-00EA-4038-8451-8387FE8C757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1C500-A762-4629-8721-3C2164A1EC24}" type="datetimeFigureOut">
              <a:rPr lang="zh-CN" altLang="en-US"/>
              <a:pPr>
                <a:defRPr/>
              </a:pPr>
              <a:t>2017-4-28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59A36-82D9-497A-BE1B-1CB4574E65F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A3118-73C8-4A13-8500-66465DE9A8F6}" type="datetimeFigureOut">
              <a:rPr lang="zh-CN" altLang="en-US"/>
              <a:pPr>
                <a:defRPr/>
              </a:pPr>
              <a:t>2017-4-28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48C92-7D2D-4C00-BF20-5E91388FEB7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8AD1A45-FA19-41D2-AC8E-17A553476167}" type="datetimeFigureOut">
              <a:rPr lang="zh-CN" altLang="en-US"/>
              <a:pPr>
                <a:defRPr/>
              </a:pPr>
              <a:t>2017-4-28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DBB69B7-D60E-46D8-91B7-08BB57E765D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&#12298;&#22899;&#23090;&#34917;&#22825;&#12299;&#35838;&#25991;&#21160;&#30011;&#26391;&#35835;_2017425185719.mp4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绿色圃中小学教育网http://www.lspjy.com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pic>
        <p:nvPicPr>
          <p:cNvPr id="14339" name="Picture 4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0" y="2000240"/>
            <a:ext cx="5929322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0" kern="10" spc="-800" dirty="0">
                <a:ln w="12700">
                  <a:solidFill>
                    <a:srgbClr val="000099"/>
                  </a:solidFill>
                  <a:rou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华文行楷"/>
                <a:ea typeface="华文行楷"/>
              </a:rPr>
              <a:t>31</a:t>
            </a:r>
            <a:r>
              <a:rPr lang="zh-CN" altLang="en-US" sz="8000" kern="10" spc="-800" dirty="0">
                <a:ln w="12700">
                  <a:solidFill>
                    <a:srgbClr val="000099"/>
                  </a:solidFill>
                  <a:rou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华文行楷"/>
                <a:ea typeface="华文行楷"/>
              </a:rPr>
              <a:t>、女娲补天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1473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zh-CN" altLang="en-US" sz="8800" smtClean="0">
                <a:latin typeface="楷体"/>
                <a:ea typeface="楷体"/>
                <a:cs typeface="楷体"/>
              </a:rPr>
              <a:t>（  ）五天五夜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715125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2"/>
          <p:cNvSpPr txBox="1">
            <a:spLocks noChangeArrowheads="1"/>
          </p:cNvSpPr>
          <p:nvPr/>
        </p:nvSpPr>
        <p:spPr bwMode="auto">
          <a:xfrm>
            <a:off x="357188" y="1500188"/>
            <a:ext cx="8643937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>
                <a:latin typeface="Calibri" pitchFamily="34" charset="0"/>
              </a:rPr>
              <a:t> </a:t>
            </a:r>
            <a:r>
              <a:rPr lang="en-US" altLang="zh-CN" sz="3200" b="1">
                <a:latin typeface="Calibri" pitchFamily="34" charset="0"/>
              </a:rPr>
              <a:t>1</a:t>
            </a:r>
            <a:r>
              <a:rPr lang="zh-CN" altLang="en-US" sz="3200" b="1">
                <a:latin typeface="Calibri" pitchFamily="34" charset="0"/>
              </a:rPr>
              <a:t>、请同学们想像一下女娲如何求雨神降雨，又是如何造船救出在洪水中挣扎的人们，并写下来。</a:t>
            </a:r>
          </a:p>
        </p:txBody>
      </p:sp>
      <p:sp>
        <p:nvSpPr>
          <p:cNvPr id="24578" name="TextBox 3"/>
          <p:cNvSpPr txBox="1">
            <a:spLocks noChangeArrowheads="1"/>
          </p:cNvSpPr>
          <p:nvPr/>
        </p:nvSpPr>
        <p:spPr bwMode="auto">
          <a:xfrm>
            <a:off x="323850" y="692150"/>
            <a:ext cx="17859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>
                <a:latin typeface="Calibri" pitchFamily="34" charset="0"/>
              </a:rPr>
              <a:t>小练笔：</a:t>
            </a:r>
          </a:p>
        </p:txBody>
      </p:sp>
      <p:sp>
        <p:nvSpPr>
          <p:cNvPr id="24579" name="TextBox 4"/>
          <p:cNvSpPr txBox="1">
            <a:spLocks noChangeArrowheads="1"/>
          </p:cNvSpPr>
          <p:nvPr/>
        </p:nvSpPr>
        <p:spPr bwMode="auto">
          <a:xfrm>
            <a:off x="468313" y="3068638"/>
            <a:ext cx="8497887" cy="359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>
                <a:latin typeface="Calibri" pitchFamily="34" charset="0"/>
              </a:rPr>
              <a:t>2</a:t>
            </a:r>
            <a:r>
              <a:rPr lang="zh-CN" altLang="en-US" sz="2400" b="1">
                <a:latin typeface="Calibri" pitchFamily="34" charset="0"/>
              </a:rPr>
              <a:t>、</a:t>
            </a:r>
            <a:r>
              <a:rPr lang="zh-CN" altLang="en-US" sz="2800" b="1">
                <a:latin typeface="Calibri" pitchFamily="34" charset="0"/>
              </a:rPr>
              <a:t>仿照例子写一段话。</a:t>
            </a:r>
            <a:endParaRPr lang="en-US" altLang="zh-CN" sz="2800" b="1">
              <a:latin typeface="Calibri" pitchFamily="34" charset="0"/>
            </a:endParaRPr>
          </a:p>
          <a:p>
            <a:r>
              <a:rPr lang="zh-CN" altLang="en-US" sz="2800" b="1">
                <a:solidFill>
                  <a:srgbClr val="0033CC"/>
                </a:solidFill>
              </a:rPr>
              <a:t>       </a:t>
            </a:r>
            <a:r>
              <a:rPr lang="zh-CN" altLang="en-US" sz="2800" b="1">
                <a:solidFill>
                  <a:srgbClr val="FF0000"/>
                </a:solidFill>
              </a:rPr>
              <a:t>天哪，太可怕了！</a:t>
            </a:r>
            <a:r>
              <a:rPr lang="zh-CN" altLang="en-US" sz="2800" b="1"/>
              <a:t>远远的天空塌下一大块</a:t>
            </a:r>
            <a:r>
              <a:rPr lang="en-US" altLang="zh-CN" sz="2800" b="1"/>
              <a:t>,</a:t>
            </a:r>
            <a:r>
              <a:rPr lang="zh-CN" altLang="en-US" sz="2800" b="1"/>
              <a:t>露出一个黑黑的大窟窿。地被震裂了</a:t>
            </a:r>
            <a:r>
              <a:rPr lang="en-US" altLang="zh-CN" sz="2800" b="1"/>
              <a:t>,</a:t>
            </a:r>
            <a:r>
              <a:rPr lang="zh-CN" altLang="en-US" sz="2800" b="1"/>
              <a:t>出现了一道道深沟。山冈上 燃烧着熊熊大火，田野里到处是洪水。许多人被火围困在山顶上，许多人在水里挣扎。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zh-CN" altLang="en-US" sz="2800" b="1"/>
              <a:t>天啊，太</a:t>
            </a:r>
            <a:r>
              <a:rPr lang="en-US" altLang="zh-CN" sz="2800" b="1"/>
              <a:t>————</a:t>
            </a:r>
            <a:r>
              <a:rPr lang="zh-CN" altLang="en-US" sz="2800" b="1"/>
              <a:t>了！</a:t>
            </a:r>
          </a:p>
          <a:p>
            <a:r>
              <a:rPr lang="zh-CN" altLang="en-US" sz="2800" b="1">
                <a:latin typeface="Calibri" pitchFamily="34" charset="0"/>
                <a:ea typeface="楷体_GB2312" pitchFamily="49" charset="-122"/>
              </a:rPr>
              <a:t>（提示：冷 、 热 、 迷人、热闹 、冷清 、迷人、高兴等）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副标题 2"/>
          <p:cNvSpPr>
            <a:spLocks noGrp="1"/>
          </p:cNvSpPr>
          <p:nvPr>
            <p:ph type="subTitle" idx="1"/>
          </p:nvPr>
        </p:nvSpPr>
        <p:spPr>
          <a:xfrm>
            <a:off x="214313" y="428625"/>
            <a:ext cx="8929687" cy="6072188"/>
          </a:xfrm>
        </p:spPr>
        <p:txBody>
          <a:bodyPr/>
          <a:lstStyle/>
          <a:p>
            <a:pPr algn="l" eaLnBrk="1" hangingPunct="1"/>
            <a:r>
              <a:rPr lang="zh-CN" altLang="en-US" b="1" smtClean="0">
                <a:solidFill>
                  <a:schemeClr val="tx1"/>
                </a:solidFill>
              </a:rPr>
              <a:t>我会读：</a:t>
            </a:r>
            <a:endParaRPr lang="en-US" altLang="zh-CN" b="1" smtClean="0">
              <a:solidFill>
                <a:schemeClr val="tx1"/>
              </a:solidFill>
            </a:endParaRPr>
          </a:p>
          <a:p>
            <a:pPr eaLnBrk="1" hangingPunct="1"/>
            <a:r>
              <a:rPr lang="zh-CN" altLang="en-US" b="1" smtClean="0">
                <a:solidFill>
                  <a:schemeClr val="tx1"/>
                </a:solidFill>
              </a:rPr>
              <a:t>  </a:t>
            </a:r>
            <a:r>
              <a:rPr lang="zh-CN" altLang="en-US" b="1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轰</a:t>
            </a:r>
            <a:r>
              <a:rPr lang="zh-CN" altLang="en-US" b="1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隆隆</a:t>
            </a:r>
            <a:r>
              <a:rPr lang="en-US" b="1" smtClean="0">
                <a:solidFill>
                  <a:srgbClr val="FF0000"/>
                </a:solidFill>
                <a:ea typeface="楷体_GB2312" pitchFamily="49" charset="-122"/>
              </a:rPr>
              <a:t>  </a:t>
            </a:r>
            <a:r>
              <a:rPr lang="en-US" b="1" smtClean="0">
                <a:solidFill>
                  <a:schemeClr val="tx1"/>
                </a:solidFill>
                <a:ea typeface="楷体_GB2312" pitchFamily="49" charset="-122"/>
              </a:rPr>
              <a:t>   </a:t>
            </a:r>
            <a:r>
              <a:rPr lang="zh-CN" altLang="en-US" b="1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雷声响</a:t>
            </a:r>
            <a:r>
              <a:rPr lang="en-US" b="1" smtClean="0">
                <a:solidFill>
                  <a:schemeClr val="tx1"/>
                </a:solidFill>
                <a:ea typeface="楷体_GB2312" pitchFamily="49" charset="-122"/>
              </a:rPr>
              <a:t>     </a:t>
            </a:r>
            <a:r>
              <a:rPr lang="zh-CN" altLang="en-US" b="1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天</a:t>
            </a:r>
            <a:r>
              <a:rPr lang="zh-CN" altLang="en-US" b="1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塌</a:t>
            </a:r>
            <a:r>
              <a:rPr lang="zh-CN" altLang="en-US" b="1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下</a:t>
            </a:r>
            <a:r>
              <a:rPr lang="en-US" b="1" smtClean="0">
                <a:solidFill>
                  <a:schemeClr val="tx1"/>
                </a:solidFill>
                <a:ea typeface="楷体_GB2312" pitchFamily="49" charset="-122"/>
              </a:rPr>
              <a:t>    </a:t>
            </a:r>
            <a:endParaRPr lang="zh-CN" altLang="en-US" b="1" smtClean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eaLnBrk="1" hangingPunct="1"/>
            <a:r>
              <a:rPr lang="zh-CN" altLang="en-US" b="1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  露</a:t>
            </a:r>
            <a:r>
              <a:rPr lang="zh-CN" altLang="en-US" b="1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窟窿</a:t>
            </a:r>
            <a:r>
              <a:rPr lang="en-US" b="1" smtClean="0">
                <a:solidFill>
                  <a:schemeClr val="tx1"/>
                </a:solidFill>
                <a:ea typeface="楷体_GB2312" pitchFamily="49" charset="-122"/>
              </a:rPr>
              <a:t>     </a:t>
            </a:r>
            <a:r>
              <a:rPr lang="zh-CN" altLang="en-US" b="1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山冈上</a:t>
            </a:r>
            <a:r>
              <a:rPr lang="en-US" b="1" smtClean="0">
                <a:solidFill>
                  <a:schemeClr val="tx1"/>
                </a:solidFill>
                <a:ea typeface="楷体_GB2312" pitchFamily="49" charset="-122"/>
              </a:rPr>
              <a:t>     </a:t>
            </a:r>
            <a:r>
              <a:rPr lang="zh-CN" altLang="en-US" b="1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熊</a:t>
            </a:r>
            <a:r>
              <a:rPr lang="zh-CN" altLang="en-US" b="1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火</a:t>
            </a:r>
            <a:r>
              <a:rPr lang="zh-CN" altLang="en-US" b="1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燃</a:t>
            </a:r>
            <a:r>
              <a:rPr lang="en-US" b="1" smtClean="0">
                <a:solidFill>
                  <a:schemeClr val="tx1"/>
                </a:solidFill>
                <a:ea typeface="楷体_GB2312" pitchFamily="49" charset="-122"/>
              </a:rPr>
              <a:t>    </a:t>
            </a:r>
            <a:endParaRPr lang="zh-CN" altLang="en-US" b="1" smtClean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eaLnBrk="1" hangingPunct="1"/>
            <a:r>
              <a:rPr lang="zh-CN" altLang="en-US" b="1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  田野里</a:t>
            </a:r>
            <a:r>
              <a:rPr lang="en-US" b="1" smtClean="0">
                <a:solidFill>
                  <a:schemeClr val="tx1"/>
                </a:solidFill>
                <a:ea typeface="楷体_GB2312" pitchFamily="49" charset="-122"/>
              </a:rPr>
              <a:t>     </a:t>
            </a:r>
            <a:r>
              <a:rPr lang="zh-CN" altLang="en-US" b="1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洪水泛</a:t>
            </a:r>
            <a:r>
              <a:rPr lang="en-US" b="1" smtClean="0">
                <a:solidFill>
                  <a:schemeClr val="tx1"/>
                </a:solidFill>
                <a:ea typeface="楷体_GB2312" pitchFamily="49" charset="-122"/>
              </a:rPr>
              <a:t>     </a:t>
            </a:r>
            <a:r>
              <a:rPr lang="zh-CN" altLang="en-US" b="1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众人慌</a:t>
            </a:r>
            <a:r>
              <a:rPr lang="en-US" b="1" smtClean="0">
                <a:solidFill>
                  <a:schemeClr val="tx1"/>
                </a:solidFill>
                <a:ea typeface="楷体_GB2312" pitchFamily="49" charset="-122"/>
              </a:rPr>
              <a:t>    </a:t>
            </a:r>
            <a:endParaRPr lang="zh-CN" altLang="en-US" b="1" smtClean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eaLnBrk="1" hangingPunct="1"/>
            <a:r>
              <a:rPr lang="zh-CN" altLang="en-US" b="1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  急</a:t>
            </a:r>
            <a:r>
              <a:rPr lang="zh-CN" altLang="en-US" b="1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挣扎</a:t>
            </a:r>
            <a:r>
              <a:rPr lang="en-US" b="1" smtClean="0">
                <a:solidFill>
                  <a:schemeClr val="tx1"/>
                </a:solidFill>
                <a:ea typeface="楷体_GB2312" pitchFamily="49" charset="-122"/>
              </a:rPr>
              <a:t>     </a:t>
            </a:r>
            <a:r>
              <a:rPr lang="zh-CN" altLang="en-US" b="1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女</a:t>
            </a:r>
            <a:r>
              <a:rPr lang="zh-CN" altLang="en-US" b="1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娲</a:t>
            </a:r>
            <a:r>
              <a:rPr lang="zh-CN" altLang="en-US" b="1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神</a:t>
            </a:r>
            <a:r>
              <a:rPr lang="en-US" b="1" smtClean="0">
                <a:solidFill>
                  <a:schemeClr val="tx1"/>
                </a:solidFill>
                <a:ea typeface="楷体_GB2312" pitchFamily="49" charset="-122"/>
              </a:rPr>
              <a:t>     </a:t>
            </a:r>
            <a:r>
              <a:rPr lang="zh-CN" altLang="en-US" b="1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舍身救</a:t>
            </a:r>
            <a:r>
              <a:rPr lang="en-US" b="1" smtClean="0">
                <a:solidFill>
                  <a:schemeClr val="tx1"/>
                </a:solidFill>
                <a:ea typeface="楷体_GB2312" pitchFamily="49" charset="-122"/>
              </a:rPr>
              <a:t>    </a:t>
            </a:r>
            <a:endParaRPr lang="zh-CN" altLang="en-US" b="1" smtClean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eaLnBrk="1" hangingPunct="1"/>
            <a:r>
              <a:rPr lang="zh-CN" altLang="en-US" b="1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  天窟窿</a:t>
            </a:r>
            <a:r>
              <a:rPr lang="en-US" b="1" smtClean="0">
                <a:solidFill>
                  <a:schemeClr val="tx1"/>
                </a:solidFill>
                <a:ea typeface="楷体_GB2312" pitchFamily="49" charset="-122"/>
              </a:rPr>
              <a:t>     </a:t>
            </a:r>
            <a:r>
              <a:rPr lang="zh-CN" altLang="en-US" b="1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喷</a:t>
            </a:r>
            <a:r>
              <a:rPr lang="zh-CN" altLang="en-US" b="1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火猛</a:t>
            </a:r>
            <a:r>
              <a:rPr lang="en-US" b="1" smtClean="0">
                <a:solidFill>
                  <a:schemeClr val="tx1"/>
                </a:solidFill>
                <a:ea typeface="楷体_GB2312" pitchFamily="49" charset="-122"/>
              </a:rPr>
              <a:t>     </a:t>
            </a:r>
            <a:r>
              <a:rPr lang="zh-CN" altLang="en-US" b="1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需彩石</a:t>
            </a:r>
            <a:r>
              <a:rPr lang="en-US" b="1" smtClean="0">
                <a:solidFill>
                  <a:schemeClr val="tx1"/>
                </a:solidFill>
                <a:ea typeface="楷体_GB2312" pitchFamily="49" charset="-122"/>
              </a:rPr>
              <a:t>    </a:t>
            </a:r>
            <a:endParaRPr lang="zh-CN" altLang="en-US" b="1" smtClean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eaLnBrk="1" hangingPunct="1"/>
            <a:r>
              <a:rPr lang="zh-CN" altLang="en-US" b="1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   独一</a:t>
            </a:r>
            <a:r>
              <a:rPr lang="zh-CN" altLang="en-US" b="1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缺</a:t>
            </a:r>
            <a:r>
              <a:rPr lang="en-US" b="1" smtClean="0">
                <a:solidFill>
                  <a:srgbClr val="FF0000"/>
                </a:solidFill>
                <a:ea typeface="楷体_GB2312" pitchFamily="49" charset="-122"/>
              </a:rPr>
              <a:t>  </a:t>
            </a:r>
            <a:r>
              <a:rPr lang="en-US" b="1" smtClean="0">
                <a:solidFill>
                  <a:schemeClr val="tx1"/>
                </a:solidFill>
                <a:ea typeface="楷体_GB2312" pitchFamily="49" charset="-122"/>
              </a:rPr>
              <a:t>   </a:t>
            </a:r>
            <a:r>
              <a:rPr lang="zh-CN" altLang="en-US" b="1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纯</a:t>
            </a:r>
            <a:r>
              <a:rPr lang="zh-CN" altLang="en-US" b="1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青石</a:t>
            </a:r>
            <a:r>
              <a:rPr lang="en-US" b="1" smtClean="0">
                <a:solidFill>
                  <a:schemeClr val="tx1"/>
                </a:solidFill>
                <a:ea typeface="楷体_GB2312" pitchFamily="49" charset="-122"/>
              </a:rPr>
              <a:t>     </a:t>
            </a:r>
            <a:r>
              <a:rPr lang="zh-CN" altLang="en-US" b="1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止天火</a:t>
            </a:r>
            <a:r>
              <a:rPr lang="en-US" b="1" smtClean="0">
                <a:solidFill>
                  <a:schemeClr val="tx1"/>
                </a:solidFill>
                <a:ea typeface="楷体_GB2312" pitchFamily="49" charset="-122"/>
              </a:rPr>
              <a:t>    </a:t>
            </a:r>
            <a:endParaRPr lang="zh-CN" altLang="en-US" b="1" smtClean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eaLnBrk="1" hangingPunct="1"/>
            <a:r>
              <a:rPr lang="zh-CN" altLang="en-US" b="1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  女娲神</a:t>
            </a:r>
            <a:r>
              <a:rPr lang="en-US" b="1" smtClean="0">
                <a:solidFill>
                  <a:schemeClr val="tx1"/>
                </a:solidFill>
                <a:ea typeface="楷体_GB2312" pitchFamily="49" charset="-122"/>
              </a:rPr>
              <a:t>     </a:t>
            </a:r>
            <a:r>
              <a:rPr lang="zh-CN" altLang="en-US" b="1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千里寻</a:t>
            </a:r>
            <a:r>
              <a:rPr lang="en-US" b="1" smtClean="0">
                <a:solidFill>
                  <a:schemeClr val="tx1"/>
                </a:solidFill>
                <a:ea typeface="楷体_GB2312" pitchFamily="49" charset="-122"/>
              </a:rPr>
              <a:t>     </a:t>
            </a:r>
            <a:r>
              <a:rPr lang="zh-CN" altLang="en-US" b="1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石</a:t>
            </a:r>
            <a:r>
              <a:rPr lang="zh-CN" altLang="en-US" b="1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冶炼</a:t>
            </a:r>
            <a:r>
              <a:rPr lang="en-US" b="1" smtClean="0">
                <a:solidFill>
                  <a:schemeClr val="tx1"/>
                </a:solidFill>
                <a:ea typeface="楷体_GB2312" pitchFamily="49" charset="-122"/>
              </a:rPr>
              <a:t>    </a:t>
            </a:r>
            <a:endParaRPr lang="zh-CN" altLang="en-US" b="1" smtClean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eaLnBrk="1" hangingPunct="1"/>
            <a:r>
              <a:rPr lang="zh-CN" altLang="en-US" b="1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   装大</a:t>
            </a:r>
            <a:r>
              <a:rPr lang="zh-CN" altLang="en-US" b="1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盆</a:t>
            </a:r>
            <a:r>
              <a:rPr lang="en-US" b="1" smtClean="0">
                <a:solidFill>
                  <a:schemeClr val="tx1"/>
                </a:solidFill>
                <a:ea typeface="楷体_GB2312" pitchFamily="49" charset="-122"/>
              </a:rPr>
              <a:t>     </a:t>
            </a:r>
            <a:r>
              <a:rPr lang="zh-CN" altLang="en-US" b="1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对准天</a:t>
            </a:r>
            <a:r>
              <a:rPr lang="en-US" b="1" smtClean="0">
                <a:solidFill>
                  <a:schemeClr val="tx1"/>
                </a:solidFill>
                <a:ea typeface="楷体_GB2312" pitchFamily="49" charset="-122"/>
              </a:rPr>
              <a:t>     </a:t>
            </a:r>
            <a:r>
              <a:rPr lang="zh-CN" altLang="en-US" b="1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窟窿补</a:t>
            </a:r>
            <a:r>
              <a:rPr lang="en-US" b="1" smtClean="0">
                <a:solidFill>
                  <a:schemeClr val="tx1"/>
                </a:solidFill>
                <a:ea typeface="楷体_GB2312" pitchFamily="49" charset="-122"/>
              </a:rPr>
              <a:t>    </a:t>
            </a:r>
            <a:endParaRPr lang="en-US" altLang="zh-CN" b="1" smtClean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eaLnBrk="1" hangingPunct="1"/>
            <a:r>
              <a:rPr lang="zh-CN" altLang="en-US" b="1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火</a:t>
            </a:r>
            <a:r>
              <a:rPr lang="zh-CN" altLang="en-US" b="1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熄</a:t>
            </a:r>
            <a:r>
              <a:rPr lang="zh-CN" altLang="en-US" b="1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灭</a:t>
            </a:r>
            <a:r>
              <a:rPr lang="en-US" b="1" smtClean="0">
                <a:solidFill>
                  <a:schemeClr val="tx1"/>
                </a:solidFill>
                <a:ea typeface="楷体_GB2312" pitchFamily="49" charset="-122"/>
              </a:rPr>
              <a:t>     </a:t>
            </a:r>
            <a:r>
              <a:rPr lang="zh-CN" altLang="en-US" b="1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齐欢呼</a:t>
            </a:r>
            <a:r>
              <a:rPr lang="en-US" b="1" smtClean="0">
                <a:solidFill>
                  <a:schemeClr val="tx1"/>
                </a:solidFill>
                <a:ea typeface="楷体_GB2312" pitchFamily="49" charset="-122"/>
              </a:rPr>
              <a:t>     </a:t>
            </a:r>
            <a:r>
              <a:rPr lang="zh-CN" altLang="en-US" b="1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送女神</a:t>
            </a:r>
          </a:p>
          <a:p>
            <a:pPr eaLnBrk="1" hangingPunct="1"/>
            <a:endParaRPr lang="zh-CN" altLang="en-US" b="1" smtClean="0">
              <a:solidFill>
                <a:srgbClr val="898989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50A5D13-91B2-46A3-9B3E-F459CF3510BB}" type="datetime1">
              <a:rPr lang="zh-CN" altLang="en-US"/>
              <a:pPr>
                <a:defRPr/>
              </a:pPr>
              <a:t>2017-4-28</a:t>
            </a:fld>
            <a:endParaRPr lang="en-US" altLang="zh-CN"/>
          </a:p>
        </p:txBody>
      </p:sp>
      <p:sp>
        <p:nvSpPr>
          <p:cNvPr id="1024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该课件由【语文公社】www.yuwen520.com友情提供QQ：764723079</a:t>
            </a:r>
          </a:p>
        </p:txBody>
      </p:sp>
      <p:pic>
        <p:nvPicPr>
          <p:cNvPr id="16387" name="Picture 2" descr="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5" y="-500063"/>
            <a:ext cx="9286875" cy="735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2555875" y="2205038"/>
            <a:ext cx="6121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4800" b="1">
              <a:solidFill>
                <a:srgbClr val="0000FF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323850" y="260350"/>
            <a:ext cx="806450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en-US" altLang="zh-CN" sz="3600" b="1">
                <a:solidFill>
                  <a:srgbClr val="0000FF"/>
                </a:solidFill>
                <a:latin typeface="Calibri" pitchFamily="34" charset="0"/>
                <a:ea typeface="楷体_GB2312" pitchFamily="49" charset="-122"/>
              </a:rPr>
              <a:t>……</a:t>
            </a:r>
            <a:r>
              <a:rPr lang="zh-CN" altLang="en-US" sz="36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天哪，太可怕了！</a:t>
            </a:r>
            <a:r>
              <a:rPr lang="zh-CN" altLang="zh-CN" sz="36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远远的天空塌下一大块,露出一个</a:t>
            </a:r>
            <a:r>
              <a:rPr lang="zh-CN" altLang="en-US" sz="3600" b="1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黑黑的</a:t>
            </a:r>
            <a:r>
              <a:rPr lang="zh-CN" altLang="en-US" sz="36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大</a:t>
            </a:r>
            <a:r>
              <a:rPr lang="zh-CN" altLang="zh-CN" sz="36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窟窿</a:t>
            </a:r>
            <a:r>
              <a:rPr lang="zh-CN" altLang="en-US" sz="36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。</a:t>
            </a:r>
            <a:r>
              <a:rPr lang="zh-CN" altLang="zh-CN" sz="36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地也被震裂了,出现了</a:t>
            </a:r>
            <a:r>
              <a:rPr lang="zh-CN" altLang="zh-CN" sz="3600" b="1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一道道</a:t>
            </a:r>
            <a:r>
              <a:rPr lang="zh-CN" altLang="zh-CN" sz="36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深沟</a:t>
            </a:r>
            <a:r>
              <a:rPr lang="zh-CN" altLang="en-US" sz="36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。山冈上燃烧着</a:t>
            </a:r>
            <a:r>
              <a:rPr lang="zh-CN" altLang="en-US" sz="3600" b="1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熊熊大火</a:t>
            </a:r>
            <a:r>
              <a:rPr lang="en-US" altLang="zh-CN" sz="36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36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许多人被火</a:t>
            </a:r>
            <a:r>
              <a:rPr lang="zh-CN" altLang="en-US" sz="3600" b="1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  <a:hlinkClick r:id="rId3" action="ppaction://hlinkfile"/>
              </a:rPr>
              <a:t>围困</a:t>
            </a:r>
            <a:r>
              <a:rPr lang="zh-CN" altLang="en-US" sz="36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在山顶上。田野里</a:t>
            </a:r>
            <a:r>
              <a:rPr lang="zh-CN" altLang="en-US" sz="3600" b="1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到处</a:t>
            </a:r>
            <a:r>
              <a:rPr lang="zh-CN" altLang="en-US" sz="36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是洪水</a:t>
            </a:r>
            <a:r>
              <a:rPr lang="en-US" altLang="zh-CN" sz="36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36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许多人在水里</a:t>
            </a:r>
            <a:r>
              <a:rPr lang="zh-CN" altLang="en-US" sz="3600" b="1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挣扎</a:t>
            </a:r>
            <a:r>
              <a:rPr lang="zh-CN" altLang="en-US" sz="36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。</a:t>
            </a:r>
          </a:p>
        </p:txBody>
      </p:sp>
      <p:sp>
        <p:nvSpPr>
          <p:cNvPr id="17414" name="TextBox 7"/>
          <p:cNvSpPr txBox="1">
            <a:spLocks noChangeArrowheads="1"/>
          </p:cNvSpPr>
          <p:nvPr/>
        </p:nvSpPr>
        <p:spPr bwMode="auto">
          <a:xfrm>
            <a:off x="539750" y="3644900"/>
            <a:ext cx="828675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Calibri" pitchFamily="34" charset="0"/>
                <a:ea typeface="楷体_GB2312" pitchFamily="49" charset="-122"/>
              </a:rPr>
              <a:t>……</a:t>
            </a:r>
            <a:r>
              <a:rPr lang="zh-CN" altLang="en-US" sz="3200" b="1">
                <a:solidFill>
                  <a:srgbClr val="0033CC"/>
                </a:solidFill>
                <a:latin typeface="楷体_GB2312" pitchFamily="49" charset="-122"/>
                <a:ea typeface="楷体_GB2312" pitchFamily="49" charset="-122"/>
              </a:rPr>
              <a:t>天哪，太可怕了！</a:t>
            </a:r>
            <a:r>
              <a:rPr lang="zh-CN" altLang="zh-CN" sz="3200" b="1">
                <a:solidFill>
                  <a:srgbClr val="0033CC"/>
                </a:solidFill>
                <a:latin typeface="楷体_GB2312" pitchFamily="49" charset="-122"/>
                <a:ea typeface="楷体_GB2312" pitchFamily="49" charset="-122"/>
              </a:rPr>
              <a:t>远远的天空塌下一大块,露出一个</a:t>
            </a:r>
            <a:r>
              <a:rPr lang="zh-CN" altLang="en-US" sz="3200" b="1">
                <a:solidFill>
                  <a:srgbClr val="0033CC"/>
                </a:solidFill>
                <a:latin typeface="楷体_GB2312" pitchFamily="49" charset="-122"/>
                <a:ea typeface="楷体_GB2312" pitchFamily="49" charset="-122"/>
              </a:rPr>
              <a:t>大</a:t>
            </a:r>
            <a:r>
              <a:rPr lang="zh-CN" altLang="zh-CN" sz="3200" b="1">
                <a:solidFill>
                  <a:srgbClr val="0033CC"/>
                </a:solidFill>
                <a:latin typeface="楷体_GB2312" pitchFamily="49" charset="-122"/>
                <a:ea typeface="楷体_GB2312" pitchFamily="49" charset="-122"/>
              </a:rPr>
              <a:t>窟窿</a:t>
            </a:r>
            <a:r>
              <a:rPr lang="zh-CN" altLang="en-US" sz="3200" b="1">
                <a:solidFill>
                  <a:srgbClr val="0033CC"/>
                </a:solidFill>
                <a:latin typeface="楷体_GB2312" pitchFamily="49" charset="-122"/>
                <a:ea typeface="楷体_GB2312" pitchFamily="49" charset="-122"/>
              </a:rPr>
              <a:t>。</a:t>
            </a:r>
            <a:r>
              <a:rPr lang="zh-CN" altLang="zh-CN" sz="3200" b="1">
                <a:solidFill>
                  <a:srgbClr val="0033CC"/>
                </a:solidFill>
                <a:latin typeface="楷体_GB2312" pitchFamily="49" charset="-122"/>
                <a:ea typeface="楷体_GB2312" pitchFamily="49" charset="-122"/>
              </a:rPr>
              <a:t>地也被震裂了,出现了深沟</a:t>
            </a:r>
            <a:r>
              <a:rPr lang="zh-CN" altLang="en-US" sz="3200" b="1">
                <a:solidFill>
                  <a:srgbClr val="0033CC"/>
                </a:solidFill>
                <a:latin typeface="楷体_GB2312" pitchFamily="49" charset="-122"/>
                <a:ea typeface="楷体_GB2312" pitchFamily="49" charset="-122"/>
              </a:rPr>
              <a:t>。山冈上燃烧着大火</a:t>
            </a:r>
            <a:r>
              <a:rPr lang="en-US" altLang="zh-CN" sz="3200" b="1">
                <a:solidFill>
                  <a:srgbClr val="0033CC"/>
                </a:solidFill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3200" b="1">
                <a:solidFill>
                  <a:srgbClr val="0033CC"/>
                </a:solidFill>
                <a:latin typeface="楷体_GB2312" pitchFamily="49" charset="-122"/>
                <a:ea typeface="楷体_GB2312" pitchFamily="49" charset="-122"/>
              </a:rPr>
              <a:t>许多人被火围困在山顶上。田野里是洪水</a:t>
            </a:r>
            <a:r>
              <a:rPr lang="en-US" altLang="zh-CN" sz="3200" b="1">
                <a:solidFill>
                  <a:srgbClr val="0033CC"/>
                </a:solidFill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3200" b="1">
                <a:solidFill>
                  <a:srgbClr val="0033CC"/>
                </a:solidFill>
                <a:latin typeface="楷体_GB2312" pitchFamily="49" charset="-122"/>
                <a:ea typeface="楷体_GB2312" pitchFamily="49" charset="-122"/>
              </a:rPr>
              <a:t>许多人在水里挣扎。</a:t>
            </a:r>
            <a:endParaRPr lang="zh-CN" altLang="en-US" sz="3200">
              <a:solidFill>
                <a:srgbClr val="0033CC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  <p:bldP spid="174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内容占位符 2"/>
          <p:cNvSpPr>
            <a:spLocks noGrp="1"/>
          </p:cNvSpPr>
          <p:nvPr>
            <p:ph idx="1"/>
          </p:nvPr>
        </p:nvSpPr>
        <p:spPr>
          <a:xfrm>
            <a:off x="468313" y="692150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zh-CN" altLang="en-US" sz="4400" b="1" smtClean="0"/>
              <a:t> </a:t>
            </a:r>
            <a:r>
              <a:rPr lang="zh-CN" altLang="en-US" sz="4400" b="1" smtClean="0">
                <a:solidFill>
                  <a:srgbClr val="FF0000"/>
                </a:solidFill>
              </a:rPr>
              <a:t>阅读提示：</a:t>
            </a:r>
            <a:r>
              <a:rPr lang="en-US" altLang="zh-CN" smtClean="0"/>
              <a:t> </a:t>
            </a:r>
          </a:p>
          <a:p>
            <a:pPr eaLnBrk="1" hangingPunct="1">
              <a:buFont typeface="Arial" charset="0"/>
              <a:buNone/>
            </a:pPr>
            <a:r>
              <a:rPr lang="zh-CN" altLang="en-US" sz="6000" smtClean="0"/>
              <a:t>        </a:t>
            </a:r>
            <a:r>
              <a:rPr lang="zh-CN" altLang="en-US" sz="6000" smtClean="0">
                <a:latin typeface="楷体_GB2312" pitchFamily="49" charset="-122"/>
                <a:ea typeface="楷体_GB2312" pitchFamily="49" charset="-122"/>
              </a:rPr>
              <a:t>读第三段，</a:t>
            </a:r>
            <a:r>
              <a:rPr lang="zh-CN" altLang="zh-CN" sz="6000" smtClean="0">
                <a:latin typeface="楷体_GB2312" pitchFamily="49" charset="-122"/>
                <a:ea typeface="楷体_GB2312" pitchFamily="49" charset="-122"/>
              </a:rPr>
              <a:t>划出</a:t>
            </a:r>
            <a:r>
              <a:rPr lang="zh-CN" altLang="en-US" sz="6000" smtClean="0">
                <a:latin typeface="楷体_GB2312" pitchFamily="49" charset="-122"/>
                <a:ea typeface="楷体_GB2312" pitchFamily="49" charset="-122"/>
              </a:rPr>
              <a:t>女娲找五彩石的</a:t>
            </a:r>
            <a:r>
              <a:rPr lang="zh-CN" altLang="zh-CN" sz="6000" smtClean="0">
                <a:latin typeface="楷体_GB2312" pitchFamily="49" charset="-122"/>
                <a:ea typeface="楷体_GB2312" pitchFamily="49" charset="-122"/>
              </a:rPr>
              <a:t>句子</a:t>
            </a:r>
            <a:r>
              <a:rPr lang="zh-CN" altLang="en-US" sz="6000" smtClean="0">
                <a:latin typeface="楷体_GB2312" pitchFamily="49" charset="-122"/>
                <a:ea typeface="楷体_GB2312" pitchFamily="49" charset="-122"/>
              </a:rPr>
              <a:t>。说一说你想到了什么？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zh-CN" altLang="en-US" sz="6000" b="1" smtClean="0">
                <a:latin typeface="楷体_GB2312" pitchFamily="49" charset="-122"/>
                <a:ea typeface="楷体_GB2312" pitchFamily="49" charset="-122"/>
              </a:rPr>
              <a:t>   她忙了</a:t>
            </a:r>
            <a:r>
              <a:rPr lang="zh-CN" altLang="en-US" sz="6000" b="1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几天几夜</a:t>
            </a:r>
            <a:r>
              <a:rPr lang="zh-CN" altLang="en-US" sz="6000" b="1" smtClean="0">
                <a:latin typeface="楷体_GB2312" pitchFamily="49" charset="-122"/>
                <a:ea typeface="楷体_GB2312" pitchFamily="49" charset="-122"/>
              </a:rPr>
              <a:t>，找到了红、黄、蓝、白四种颜色的石头，还缺少一种纯青石。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内容占位符 2"/>
          <p:cNvSpPr>
            <a:spLocks noGrp="1"/>
          </p:cNvSpPr>
          <p:nvPr>
            <p:ph idx="1"/>
          </p:nvPr>
        </p:nvSpPr>
        <p:spPr>
          <a:xfrm>
            <a:off x="468313" y="765175"/>
            <a:ext cx="8229600" cy="4525963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      女娲决定冒着生命危险，把天补上。她跑到山上，去寻找补天用的五彩石，她原以为这种石头很多，用不着费多大力气。到山上一看，全是一些</a:t>
            </a:r>
            <a:r>
              <a:rPr lang="zh-CN" altLang="en-US" b="1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零零星星</a:t>
            </a: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的碎块。她忙了</a:t>
            </a:r>
            <a:r>
              <a:rPr lang="zh-CN" altLang="en-US" b="1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几天几夜</a:t>
            </a: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，找到了红、黄、蓝、白四种颜色的石头，还缺少一种纯青石。于是， 她又</a:t>
            </a:r>
            <a:r>
              <a:rPr lang="zh-CN" altLang="en-US" b="1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找啊找啊</a:t>
            </a: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zh-CN" altLang="en-US" b="1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终于</a:t>
            </a: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在一眼清清的泉水中找到了。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内容占位符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18623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zh-CN" altLang="en-US" sz="4000" smtClean="0"/>
              <a:t>           </a:t>
            </a:r>
            <a:r>
              <a:rPr lang="zh-CN" altLang="en-US" sz="4400" smtClean="0">
                <a:latin typeface="楷体_GB2312" pitchFamily="49" charset="-122"/>
                <a:ea typeface="楷体_GB2312" pitchFamily="49" charset="-122"/>
              </a:rPr>
              <a:t>女娲找啊找啊，翻了</a:t>
            </a:r>
            <a:r>
              <a:rPr lang="zh-CN" altLang="en-US" sz="4400" u="sng" smtClean="0">
                <a:latin typeface="楷体_GB2312" pitchFamily="49" charset="-122"/>
                <a:ea typeface="楷体_GB2312" pitchFamily="49" charset="-122"/>
              </a:rPr>
              <a:t>   </a:t>
            </a:r>
            <a:r>
              <a:rPr lang="zh-CN" altLang="en-US" sz="4400" smtClean="0">
                <a:latin typeface="楷体_GB2312" pitchFamily="49" charset="-122"/>
                <a:ea typeface="楷体_GB2312" pitchFamily="49" charset="-122"/>
              </a:rPr>
              <a:t>，穿过</a:t>
            </a:r>
            <a:r>
              <a:rPr lang="zh-CN" altLang="en-US" sz="4400" u="sng" smtClean="0">
                <a:latin typeface="楷体_GB2312" pitchFamily="49" charset="-122"/>
                <a:ea typeface="楷体_GB2312" pitchFamily="49" charset="-122"/>
              </a:rPr>
              <a:t>     </a:t>
            </a:r>
            <a:r>
              <a:rPr lang="zh-CN" altLang="en-US" sz="4400" smtClean="0">
                <a:latin typeface="楷体_GB2312" pitchFamily="49" charset="-122"/>
                <a:ea typeface="楷体_GB2312" pitchFamily="49" charset="-122"/>
              </a:rPr>
              <a:t>，走过了</a:t>
            </a:r>
            <a:r>
              <a:rPr lang="zh-CN" altLang="en-US" sz="4400" u="sng" smtClean="0">
                <a:latin typeface="楷体_GB2312" pitchFamily="49" charset="-122"/>
                <a:ea typeface="楷体_GB2312" pitchFamily="49" charset="-122"/>
              </a:rPr>
              <a:t>       </a:t>
            </a:r>
            <a:r>
              <a:rPr lang="zh-CN" altLang="en-US" sz="4400" smtClean="0">
                <a:latin typeface="楷体_GB2312" pitchFamily="49" charset="-122"/>
                <a:ea typeface="楷体_GB2312" pitchFamily="49" charset="-122"/>
              </a:rPr>
              <a:t>，渡过了</a:t>
            </a:r>
            <a:r>
              <a:rPr lang="zh-CN" altLang="en-US" sz="4400" u="sng" smtClean="0">
                <a:latin typeface="楷体_GB2312" pitchFamily="49" charset="-122"/>
                <a:ea typeface="楷体_GB2312" pitchFamily="49" charset="-122"/>
              </a:rPr>
              <a:t>      </a:t>
            </a:r>
            <a:r>
              <a:rPr lang="zh-CN" altLang="en-US" sz="4400" smtClean="0">
                <a:latin typeface="楷体_GB2312" pitchFamily="49" charset="-122"/>
                <a:ea typeface="楷体_GB2312" pitchFamily="49" charset="-122"/>
              </a:rPr>
              <a:t>，终于在一眼清清的泉水中找到了。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zh-CN" altLang="en-US" smtClean="0">
                <a:solidFill>
                  <a:srgbClr val="FF0000"/>
                </a:solidFill>
              </a:rPr>
              <a:t>阅读提示：</a:t>
            </a:r>
          </a:p>
        </p:txBody>
      </p:sp>
      <p:sp>
        <p:nvSpPr>
          <p:cNvPr id="20482" name="内容占位符 2"/>
          <p:cNvSpPr>
            <a:spLocks noGrp="1"/>
          </p:cNvSpPr>
          <p:nvPr>
            <p:ph idx="1"/>
          </p:nvPr>
        </p:nvSpPr>
        <p:spPr>
          <a:xfrm>
            <a:off x="468313" y="1628775"/>
            <a:ext cx="8675687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zh-CN" altLang="en-US" sz="4000" smtClean="0"/>
              <a:t>         </a:t>
            </a:r>
            <a:r>
              <a:rPr lang="zh-CN" altLang="en-US" sz="6600" smtClean="0"/>
              <a:t>读第四段，女娲是怎样炼石补天的呢？圈出炼石补天时表示动作的词语。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内容占位符 2"/>
          <p:cNvSpPr>
            <a:spLocks noGrp="1"/>
          </p:cNvSpPr>
          <p:nvPr>
            <p:ph idx="1"/>
          </p:nvPr>
        </p:nvSpPr>
        <p:spPr>
          <a:xfrm>
            <a:off x="539750" y="620713"/>
            <a:ext cx="8147050" cy="536098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zh-CN" altLang="en-US" sz="4000" smtClean="0"/>
              <a:t>           五彩石（   ）齐了，女娲在地上（   ）个圆坑，把五彩石（   ）在里面，用神火进行冶炼。（    ）了五天五夜，五彩石（   ）成了很稠的液体。女娲把它（</a:t>
            </a:r>
            <a:r>
              <a:rPr lang="en-US" sz="4000" smtClean="0">
                <a:ea typeface="宋体" charset="-122"/>
              </a:rPr>
              <a:t>    </a:t>
            </a:r>
            <a:r>
              <a:rPr lang="zh-CN" altLang="en-US" sz="4000" smtClean="0"/>
              <a:t>）在一个大盆里，（</a:t>
            </a:r>
            <a:r>
              <a:rPr lang="en-US" sz="4000" smtClean="0">
                <a:ea typeface="宋体" charset="-122"/>
              </a:rPr>
              <a:t>    </a:t>
            </a:r>
            <a:r>
              <a:rPr lang="en-US" altLang="zh-CN" sz="4000" smtClean="0"/>
              <a:t> </a:t>
            </a:r>
            <a:r>
              <a:rPr lang="zh-CN" altLang="en-US" sz="4000" smtClean="0"/>
              <a:t>）到天边，</a:t>
            </a:r>
            <a:r>
              <a:rPr lang="en-US" sz="4000" smtClean="0">
                <a:ea typeface="宋体" charset="-122"/>
              </a:rPr>
              <a:t> </a:t>
            </a:r>
            <a:r>
              <a:rPr lang="zh-CN" altLang="en-US" sz="4000" smtClean="0"/>
              <a:t>对准</a:t>
            </a:r>
            <a:r>
              <a:rPr lang="en-US" sz="4000" smtClean="0">
                <a:ea typeface="宋体" charset="-122"/>
              </a:rPr>
              <a:t> </a:t>
            </a:r>
            <a:r>
              <a:rPr lang="zh-CN" altLang="en-US" sz="4000" smtClean="0"/>
              <a:t>那个大黑窟窿，往上一（</a:t>
            </a:r>
            <a:r>
              <a:rPr lang="en-US" sz="4000" smtClean="0">
                <a:ea typeface="宋体" charset="-122"/>
              </a:rPr>
              <a:t> </a:t>
            </a:r>
            <a:r>
              <a:rPr lang="en-US" sz="4000" smtClean="0">
                <a:solidFill>
                  <a:srgbClr val="FF0000"/>
                </a:solidFill>
                <a:latin typeface="楷体"/>
                <a:ea typeface="楷体"/>
                <a:cs typeface="楷体"/>
              </a:rPr>
              <a:t>  </a:t>
            </a:r>
            <a:r>
              <a:rPr lang="zh-CN" altLang="en-US" sz="4000" smtClean="0"/>
              <a:t>），只见金光四射，大窟窿立刻被补</a:t>
            </a:r>
            <a:r>
              <a:rPr lang="en-US" sz="4000" smtClean="0">
                <a:ea typeface="宋体" charset="-122"/>
              </a:rPr>
              <a:t> </a:t>
            </a:r>
            <a:r>
              <a:rPr lang="zh-CN" altLang="en-US" sz="4000" smtClean="0"/>
              <a:t>好了。</a:t>
            </a:r>
          </a:p>
          <a:p>
            <a:pPr eaLnBrk="1" hangingPunct="1"/>
            <a:endParaRPr lang="zh-CN" altLang="en-US" smtClean="0"/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3744913" y="620713"/>
            <a:ext cx="4016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 b="1">
                <a:solidFill>
                  <a:srgbClr val="FF0000"/>
                </a:solidFill>
                <a:latin typeface="楷体"/>
                <a:ea typeface="楷体"/>
                <a:cs typeface="楷体"/>
              </a:rPr>
              <a:t>找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1803400" y="1241425"/>
            <a:ext cx="4413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 b="1">
                <a:solidFill>
                  <a:srgbClr val="FF0000"/>
                </a:solidFill>
                <a:latin typeface="楷体"/>
                <a:ea typeface="楷体"/>
                <a:cs typeface="楷体"/>
              </a:rPr>
              <a:t>挖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7115175" y="1241425"/>
            <a:ext cx="5365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 b="1">
                <a:solidFill>
                  <a:srgbClr val="FF0000"/>
                </a:solidFill>
                <a:latin typeface="楷体"/>
                <a:ea typeface="楷体"/>
                <a:cs typeface="楷体"/>
              </a:rPr>
              <a:t>放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524750" y="1844675"/>
            <a:ext cx="538163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>
                <a:solidFill>
                  <a:srgbClr val="FF0000"/>
                </a:solidFill>
                <a:latin typeface="楷体"/>
                <a:ea typeface="楷体"/>
                <a:cs typeface="楷体"/>
              </a:rPr>
              <a:t>炼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5867400" y="3068638"/>
            <a:ext cx="6873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 b="1">
                <a:solidFill>
                  <a:srgbClr val="FF0000"/>
                </a:solidFill>
                <a:latin typeface="楷体"/>
                <a:ea typeface="楷体"/>
                <a:cs typeface="楷体"/>
              </a:rPr>
              <a:t>装</a:t>
            </a:r>
          </a:p>
        </p:txBody>
      </p:sp>
      <p:sp>
        <p:nvSpPr>
          <p:cNvPr id="23559" name="文本框 6"/>
          <p:cNvSpPr txBox="1">
            <a:spLocks noChangeArrowheads="1"/>
          </p:cNvSpPr>
          <p:nvPr/>
        </p:nvSpPr>
        <p:spPr bwMode="auto">
          <a:xfrm>
            <a:off x="3563938" y="3644900"/>
            <a:ext cx="6477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 b="1">
                <a:solidFill>
                  <a:srgbClr val="FF0000"/>
                </a:solidFill>
                <a:latin typeface="楷体"/>
                <a:ea typeface="楷体"/>
                <a:cs typeface="楷体"/>
              </a:rPr>
              <a:t>端</a:t>
            </a: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5940425" y="2420938"/>
            <a:ext cx="508000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 b="1">
                <a:solidFill>
                  <a:srgbClr val="FF0000"/>
                </a:solidFill>
                <a:latin typeface="楷体"/>
                <a:ea typeface="楷体"/>
                <a:cs typeface="楷体"/>
              </a:rPr>
              <a:t>化</a:t>
            </a:r>
          </a:p>
        </p:txBody>
      </p:sp>
      <p:sp>
        <p:nvSpPr>
          <p:cNvPr id="23561" name="文本框 8"/>
          <p:cNvSpPr txBox="1">
            <a:spLocks noChangeArrowheads="1"/>
          </p:cNvSpPr>
          <p:nvPr/>
        </p:nvSpPr>
        <p:spPr bwMode="auto">
          <a:xfrm>
            <a:off x="5867400" y="4292600"/>
            <a:ext cx="576263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 b="1">
                <a:solidFill>
                  <a:srgbClr val="FF0000"/>
                </a:solidFill>
                <a:latin typeface="楷体"/>
                <a:ea typeface="楷体"/>
                <a:cs typeface="楷体"/>
              </a:rPr>
              <a:t>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1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23559" grpId="0"/>
      <p:bldP spid="8" grpId="0"/>
      <p:bldP spid="23561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710</Words>
  <Application>WPS 演示</Application>
  <PresentationFormat>全屏显示(4:3)</PresentationFormat>
  <Paragraphs>38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演示文稿设计模板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Arial</vt:lpstr>
      <vt:lpstr>宋体</vt:lpstr>
      <vt:lpstr>Calibri</vt:lpstr>
      <vt:lpstr>楷体_GB2312</vt:lpstr>
      <vt:lpstr>楷体</vt:lpstr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阅读提示：</vt:lpstr>
      <vt:lpstr>幻灯片 9</vt:lpstr>
      <vt:lpstr>幻灯片 10</vt:lpstr>
      <vt:lpstr>幻灯片 11</vt:lpstr>
      <vt:lpstr>幻灯片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微软用户</cp:lastModifiedBy>
  <cp:revision>53</cp:revision>
  <dcterms:created xsi:type="dcterms:W3CDTF">2017-04-22T11:06:00Z</dcterms:created>
  <dcterms:modified xsi:type="dcterms:W3CDTF">2017-04-27T23:26:11Z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2052-10.1.0.6393</vt:lpwstr>
  </property>
</Properties>
</file>