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2" r:id="rId4"/>
    <p:sldId id="264" r:id="rId5"/>
    <p:sldId id="267" r:id="rId6"/>
    <p:sldId id="274" r:id="rId7"/>
    <p:sldId id="268" r:id="rId9"/>
    <p:sldId id="291" r:id="rId10"/>
    <p:sldId id="260" r:id="rId11"/>
    <p:sldId id="272" r:id="rId12"/>
    <p:sldId id="275" r:id="rId13"/>
    <p:sldId id="292" r:id="rId14"/>
    <p:sldId id="265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00CC"/>
    <a:srgbClr val="00FF00"/>
    <a:srgbClr val="FF00FF"/>
    <a:srgbClr val="00FFCC"/>
    <a:srgbClr val="FF0066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61" d="100"/>
          <a:sy n="61" d="100"/>
        </p:scale>
        <p:origin x="-882" y="-84"/>
      </p:cViewPr>
      <p:guideLst>
        <p:guide orient="horz" pos="2140"/>
        <p:guide pos="2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6" name="文本框 2055"/>
          <p:cNvSpPr txBox="1"/>
          <p:nvPr/>
        </p:nvSpPr>
        <p:spPr>
          <a:xfrm rot="241696">
            <a:off x="1477963" y="1955800"/>
            <a:ext cx="1989137" cy="22558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混</a:t>
            </a:r>
            <a:endParaRPr lang="zh-CN" altLang="en-US" sz="142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52" name="文本框 2051"/>
          <p:cNvSpPr txBox="1"/>
          <p:nvPr/>
        </p:nvSpPr>
        <p:spPr>
          <a:xfrm>
            <a:off x="1779588" y="830263"/>
            <a:ext cx="1404937" cy="15557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9600" b="1" dirty="0">
                <a:latin typeface="Arial" panose="020B0604020202020204" pitchFamily="34" charset="0"/>
                <a:ea typeface="华文彩云" pitchFamily="2" charset="-122"/>
              </a:rPr>
              <a:t>分</a:t>
            </a:r>
            <a:endParaRPr lang="zh-CN" altLang="en-US" sz="9600" b="1" dirty="0">
              <a:latin typeface="Arial" panose="020B0604020202020204" pitchFamily="34" charset="0"/>
              <a:ea typeface="华文彩云" pitchFamily="2" charset="-122"/>
            </a:endParaRPr>
          </a:p>
        </p:txBody>
      </p:sp>
      <p:sp>
        <p:nvSpPr>
          <p:cNvPr id="2053" name="文本框 2052"/>
          <p:cNvSpPr txBox="1"/>
          <p:nvPr/>
        </p:nvSpPr>
        <p:spPr>
          <a:xfrm>
            <a:off x="6394450" y="6346825"/>
            <a:ext cx="2722563" cy="457200"/>
          </a:xfrm>
          <a:prstGeom prst="rect">
            <a:avLst/>
          </a:prstGeom>
          <a:gradFill rotWithShape="1">
            <a:gsLst>
              <a:gs pos="0">
                <a:srgbClr val="6600CC">
                  <a:gamma/>
                  <a:shade val="22353"/>
                  <a:invGamma/>
                </a:srgbClr>
              </a:gs>
              <a:gs pos="50000">
                <a:srgbClr val="6600CC"/>
              </a:gs>
              <a:gs pos="100000">
                <a:srgbClr val="6600CC">
                  <a:gamma/>
                  <a:shade val="22353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/>
            <a:endParaRPr sz="24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4" name="文本框 2053"/>
          <p:cNvSpPr txBox="1"/>
          <p:nvPr/>
        </p:nvSpPr>
        <p:spPr>
          <a:xfrm>
            <a:off x="2233613" y="4152900"/>
            <a:ext cx="1893887" cy="15557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9600" b="1" dirty="0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</a:rPr>
              <a:t>运</a:t>
            </a:r>
            <a:endParaRPr lang="zh-CN" altLang="en-US" sz="9600" b="1" dirty="0">
              <a:solidFill>
                <a:schemeClr val="bg1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3368675" y="2360613"/>
            <a:ext cx="1404938" cy="1555750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9600" b="1" dirty="0">
                <a:solidFill>
                  <a:srgbClr val="FF0066"/>
                </a:solidFill>
                <a:latin typeface="Arial" panose="020B0604020202020204" pitchFamily="34" charset="0"/>
                <a:ea typeface="华文琥珀" pitchFamily="2" charset="-122"/>
              </a:rPr>
              <a:t>合</a:t>
            </a:r>
            <a:endParaRPr lang="zh-CN" altLang="en-US" sz="9600" b="1" dirty="0">
              <a:solidFill>
                <a:srgbClr val="FF0066"/>
              </a:solidFill>
              <a:latin typeface="Arial" panose="020B0604020202020204" pitchFamily="34" charset="0"/>
              <a:ea typeface="华文琥珀" pitchFamily="2" charset="-122"/>
            </a:endParaRPr>
          </a:p>
        </p:txBody>
      </p:sp>
      <p:sp>
        <p:nvSpPr>
          <p:cNvPr id="2057" name="文本框 2056"/>
          <p:cNvSpPr txBox="1"/>
          <p:nvPr/>
        </p:nvSpPr>
        <p:spPr>
          <a:xfrm rot="-633771">
            <a:off x="3278188" y="925513"/>
            <a:ext cx="1303337" cy="1433512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8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数</a:t>
            </a:r>
            <a:endParaRPr lang="zh-CN" altLang="en-US" sz="8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58" name="文本框 2057"/>
          <p:cNvSpPr txBox="1"/>
          <p:nvPr/>
        </p:nvSpPr>
        <p:spPr>
          <a:xfrm>
            <a:off x="4043363" y="3895725"/>
            <a:ext cx="1403350" cy="15557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9600" b="1" dirty="0">
                <a:solidFill>
                  <a:srgbClr val="00FF00"/>
                </a:solidFill>
                <a:latin typeface="Arial" panose="020B0604020202020204" pitchFamily="34" charset="0"/>
                <a:ea typeface="华文中宋" pitchFamily="2" charset="-122"/>
              </a:rPr>
              <a:t>算</a:t>
            </a:r>
            <a:endParaRPr lang="zh-CN" altLang="en-US" sz="9600" b="1" dirty="0">
              <a:solidFill>
                <a:srgbClr val="00FF00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059" name="文本框 2058"/>
          <p:cNvSpPr txBox="1"/>
          <p:nvPr/>
        </p:nvSpPr>
        <p:spPr>
          <a:xfrm>
            <a:off x="47625" y="47625"/>
            <a:ext cx="3384550" cy="36671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经典综艺体简" pitchFamily="49" charset="-122"/>
              </a:rPr>
              <a:t>人教版六年级数学上册第三单元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经典综艺体简" pitchFamily="49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2" grpId="0" animBg="1"/>
      <p:bldP spid="2053" grpId="0" animBg="1"/>
      <p:bldP spid="2054" grpId="0" animBg="1"/>
      <p:bldP spid="2055" grpId="0" animBg="1"/>
      <p:bldP spid="2057" grpId="0" animBg="1"/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4"/>
          <p:cNvSpPr txBox="1"/>
          <p:nvPr/>
        </p:nvSpPr>
        <p:spPr>
          <a:xfrm>
            <a:off x="296863" y="765175"/>
            <a:ext cx="8570912" cy="3971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</a:rPr>
              <a:t>、计算时在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</a:rPr>
              <a:t>加括号</a:t>
            </a:r>
            <a:r>
              <a:rPr lang="zh-CN" altLang="en-US" sz="3600" b="1" dirty="0">
                <a:latin typeface="Arial" panose="020B0604020202020204" pitchFamily="34" charset="0"/>
              </a:rPr>
              <a:t>或者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</a:rPr>
              <a:t>去掉括号</a:t>
            </a:r>
            <a:r>
              <a:rPr lang="zh-CN" altLang="en-US" sz="3600" b="1" dirty="0">
                <a:latin typeface="Arial" panose="020B0604020202020204" pitchFamily="34" charset="0"/>
              </a:rPr>
              <a:t>时，注意：括号前面的符号，如果是</a:t>
            </a:r>
            <a:r>
              <a:rPr lang="zh-CN" altLang="en-US" sz="3600" b="1" u="sng" dirty="0">
                <a:solidFill>
                  <a:srgbClr val="CC0000"/>
                </a:solidFill>
                <a:latin typeface="Arial" panose="020B0604020202020204" pitchFamily="34" charset="0"/>
                <a:ea typeface="方正大黑简体" pitchFamily="65" charset="-122"/>
              </a:rPr>
              <a:t>加号</a:t>
            </a:r>
            <a:r>
              <a:rPr lang="zh-CN" altLang="en-US" sz="3600" b="1" dirty="0">
                <a:latin typeface="Arial" panose="020B0604020202020204" pitchFamily="34" charset="0"/>
              </a:rPr>
              <a:t>，括号里的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</a:rPr>
              <a:t>符号不变</a:t>
            </a:r>
            <a:r>
              <a:rPr lang="zh-CN" altLang="en-US" sz="3600" b="1" dirty="0">
                <a:latin typeface="Arial" panose="020B0604020202020204" pitchFamily="34" charset="0"/>
              </a:rPr>
              <a:t>，如果是</a:t>
            </a:r>
            <a:r>
              <a:rPr lang="zh-CN" altLang="en-US" sz="3600" b="1" u="sng" dirty="0">
                <a:solidFill>
                  <a:srgbClr val="009900"/>
                </a:solidFill>
                <a:latin typeface="Arial" panose="020B0604020202020204" pitchFamily="34" charset="0"/>
                <a:ea typeface="方正大黑简体" pitchFamily="65" charset="-122"/>
              </a:rPr>
              <a:t>减号</a:t>
            </a:r>
            <a:r>
              <a:rPr lang="zh-CN" altLang="en-US" sz="3600" b="1" dirty="0">
                <a:latin typeface="Arial" panose="020B0604020202020204" pitchFamily="34" charset="0"/>
              </a:rPr>
              <a:t>，括号里的</a:t>
            </a:r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</a:rPr>
              <a:t>加号变减号</a:t>
            </a:r>
            <a:r>
              <a:rPr lang="zh-CN" altLang="en-US" sz="3600" b="1" dirty="0">
                <a:latin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rgbClr val="009900"/>
                </a:solidFill>
                <a:latin typeface="Arial" panose="020B0604020202020204" pitchFamily="34" charset="0"/>
              </a:rPr>
              <a:t>减号变加号</a:t>
            </a:r>
            <a:r>
              <a:rPr lang="zh-CN" altLang="en-US" sz="3600" b="1" dirty="0">
                <a:latin typeface="Arial" panose="020B0604020202020204" pitchFamily="34" charset="0"/>
              </a:rPr>
              <a:t>。</a:t>
            </a:r>
            <a:r>
              <a:rPr lang="en-US" altLang="zh-CN" sz="3600" b="1" dirty="0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、同理，如果括号前的是</a:t>
            </a:r>
            <a:r>
              <a:rPr lang="zh-CN" altLang="en-US" sz="3600" b="1" u="sng" dirty="0">
                <a:solidFill>
                  <a:schemeClr val="hlink"/>
                </a:solidFill>
                <a:latin typeface="Arial" panose="020B0604020202020204" pitchFamily="34" charset="0"/>
                <a:ea typeface="方正大黑简体" pitchFamily="65" charset="-122"/>
              </a:rPr>
              <a:t>乘号</a:t>
            </a:r>
            <a:r>
              <a:rPr lang="zh-CN" altLang="en-US" sz="3600" b="1" dirty="0">
                <a:latin typeface="Arial" panose="020B0604020202020204" pitchFamily="34" charset="0"/>
              </a:rPr>
              <a:t>，括号里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符号不变</a:t>
            </a:r>
            <a:r>
              <a:rPr lang="zh-CN" altLang="en-US" sz="3600" b="1" dirty="0">
                <a:latin typeface="Arial" panose="020B0604020202020204" pitchFamily="34" charset="0"/>
              </a:rPr>
              <a:t>，如果括号前的是</a:t>
            </a:r>
            <a:r>
              <a:rPr lang="zh-CN" altLang="en-US" sz="3600" b="1" u="sng" dirty="0">
                <a:solidFill>
                  <a:schemeClr val="hlink"/>
                </a:solidFill>
                <a:latin typeface="Arial" panose="020B0604020202020204" pitchFamily="34" charset="0"/>
                <a:ea typeface="方正大黑简体" pitchFamily="65" charset="-122"/>
              </a:rPr>
              <a:t>除号</a:t>
            </a:r>
            <a:r>
              <a:rPr lang="zh-CN" altLang="en-US" sz="3600" b="1" dirty="0">
                <a:latin typeface="Arial" panose="020B0604020202020204" pitchFamily="34" charset="0"/>
              </a:rPr>
              <a:t>，括号里的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乘号变除号</a:t>
            </a:r>
            <a:r>
              <a:rPr lang="zh-CN" altLang="en-US" sz="3600" b="1" dirty="0">
                <a:latin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除号变乘号</a:t>
            </a:r>
            <a:r>
              <a:rPr lang="zh-CN" altLang="en-US" sz="3600" b="1" dirty="0">
                <a:latin typeface="Arial" panose="020B0604020202020204" pitchFamily="34" charset="0"/>
              </a:rPr>
              <a:t>。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38915" name="Text Box 5"/>
          <p:cNvSpPr txBox="1"/>
          <p:nvPr/>
        </p:nvSpPr>
        <p:spPr>
          <a:xfrm>
            <a:off x="3281363" y="0"/>
            <a:ext cx="3795712" cy="77152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方正大黑简体" pitchFamily="65" charset="-122"/>
              </a:rPr>
              <a:t>小窍门</a:t>
            </a:r>
            <a:endParaRPr lang="zh-CN" altLang="en-US" sz="4400" b="1" dirty="0">
              <a:solidFill>
                <a:srgbClr val="CC0000"/>
              </a:solidFill>
              <a:latin typeface="Arial" panose="020B0604020202020204" pitchFamily="34" charset="0"/>
              <a:ea typeface="方正大黑简体" pitchFamily="65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28675"/>
          <p:cNvSpPr/>
          <p:nvPr/>
        </p:nvSpPr>
        <p:spPr>
          <a:xfrm>
            <a:off x="-323850" y="2781300"/>
            <a:ext cx="9072563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4800" b="1" dirty="0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今天我们学习了分数混合运算，你有哪些收获？</a:t>
            </a:r>
            <a:endParaRPr lang="zh-CN" altLang="en-US" sz="4800" b="1" dirty="0">
              <a:solidFill>
                <a:srgbClr val="0099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0" name="图片 28678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975" y="188913"/>
            <a:ext cx="4256088" cy="188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8679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4941888"/>
            <a:ext cx="1549400" cy="191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8" name="矩形 11267"/>
          <p:cNvSpPr/>
          <p:nvPr/>
        </p:nvSpPr>
        <p:spPr>
          <a:xfrm>
            <a:off x="2546350" y="1719263"/>
            <a:ext cx="4203700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18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隶书" charset="0"/>
                <a:ea typeface="隶书" charset="0"/>
              </a:rPr>
              <a:t>好好学习，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隶书" charset="0"/>
              <a:ea typeface="隶书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隶书" charset="0"/>
                <a:ea typeface="隶书" charset="0"/>
              </a:rPr>
              <a:t>天天向上。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隶书" charset="0"/>
              <a:ea typeface="隶书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6" name="文本框 8195"/>
          <p:cNvSpPr txBox="1"/>
          <p:nvPr/>
        </p:nvSpPr>
        <p:spPr>
          <a:xfrm>
            <a:off x="3492500" y="828675"/>
            <a:ext cx="2114550" cy="62865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复  习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746125" y="1863725"/>
            <a:ext cx="6229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不计算，说一说下面各题的运算顺序。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844550" y="2763838"/>
            <a:ext cx="36941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203</a:t>
            </a:r>
            <a:r>
              <a:rPr lang="zh-CN" altLang="en-US" sz="2800" b="1" dirty="0">
                <a:latin typeface="Arial" panose="020B0604020202020204" pitchFamily="34" charset="0"/>
              </a:rPr>
              <a:t>－</a:t>
            </a:r>
            <a:r>
              <a:rPr lang="en-US" altLang="zh-CN" sz="2800" b="1">
                <a:latin typeface="Arial" panose="020B0604020202020204" pitchFamily="34" charset="0"/>
              </a:rPr>
              <a:t>135÷9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4640263" y="2763838"/>
            <a:ext cx="3244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latin typeface="Arial" panose="020B0604020202020204" pitchFamily="34" charset="0"/>
              </a:rPr>
              <a:t>3×9÷6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952183" y="3728720"/>
            <a:ext cx="42306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75</a:t>
            </a:r>
            <a:r>
              <a:rPr lang="zh-CN" altLang="en-US" sz="2800" b="1" dirty="0">
                <a:latin typeface="Arial" panose="020B0604020202020204" pitchFamily="34" charset="0"/>
              </a:rPr>
              <a:t>＋</a:t>
            </a:r>
            <a:r>
              <a:rPr lang="en-US" altLang="zh-CN" sz="2800" b="1" dirty="0">
                <a:latin typeface="Arial" panose="020B0604020202020204" pitchFamily="34" charset="0"/>
              </a:rPr>
              <a:t>360÷20</a:t>
            </a:r>
            <a:r>
              <a:rPr lang="zh-CN" altLang="en-US" sz="2800" b="1" dirty="0">
                <a:latin typeface="Arial" panose="020B0604020202020204" pitchFamily="34" charset="0"/>
              </a:rPr>
              <a:t>＋</a:t>
            </a:r>
            <a:r>
              <a:rPr lang="en-US" altLang="zh-CN" sz="2800" b="1">
                <a:latin typeface="Arial" panose="020B0604020202020204" pitchFamily="34" charset="0"/>
              </a:rPr>
              <a:t>5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4538663" y="3729038"/>
            <a:ext cx="4038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(75</a:t>
            </a:r>
            <a:r>
              <a:rPr lang="zh-CN" altLang="en-US" sz="2800" b="1" dirty="0">
                <a:latin typeface="Arial" panose="020B0604020202020204" pitchFamily="34" charset="0"/>
              </a:rPr>
              <a:t>＋</a:t>
            </a:r>
            <a:r>
              <a:rPr lang="en-US" altLang="zh-CN" sz="2800" b="1" dirty="0">
                <a:latin typeface="Arial" panose="020B0604020202020204" pitchFamily="34" charset="0"/>
              </a:rPr>
              <a:t>360)÷(20</a:t>
            </a:r>
            <a:r>
              <a:rPr lang="zh-CN" altLang="en-US" sz="2800" b="1" dirty="0">
                <a:latin typeface="Arial" panose="020B0604020202020204" pitchFamily="34" charset="0"/>
              </a:rPr>
              <a:t>－</a:t>
            </a:r>
            <a:r>
              <a:rPr lang="en-US" altLang="zh-CN" sz="2800" b="1">
                <a:latin typeface="Arial" panose="020B0604020202020204" pitchFamily="34" charset="0"/>
              </a:rPr>
              <a:t>5)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8203" name="文本框 8202"/>
          <p:cNvSpPr txBox="1"/>
          <p:nvPr/>
        </p:nvSpPr>
        <p:spPr>
          <a:xfrm>
            <a:off x="860425" y="4629150"/>
            <a:ext cx="3981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75</a:t>
            </a:r>
            <a:r>
              <a:rPr lang="zh-CN" altLang="en-US" sz="2800" b="1" dirty="0">
                <a:latin typeface="Arial" panose="020B0604020202020204" pitchFamily="34" charset="0"/>
              </a:rPr>
              <a:t>＋</a:t>
            </a:r>
            <a:r>
              <a:rPr lang="en-US" altLang="zh-CN" sz="2800" b="1" dirty="0">
                <a:latin typeface="Arial" panose="020B0604020202020204" pitchFamily="34" charset="0"/>
              </a:rPr>
              <a:t>360÷(20</a:t>
            </a:r>
            <a:r>
              <a:rPr lang="zh-CN" altLang="en-US" sz="2800" b="1" dirty="0">
                <a:latin typeface="Arial" panose="020B0604020202020204" pitchFamily="34" charset="0"/>
              </a:rPr>
              <a:t>－</a:t>
            </a:r>
            <a:r>
              <a:rPr lang="en-US" altLang="zh-CN" sz="2800" b="1">
                <a:latin typeface="Arial" panose="020B0604020202020204" pitchFamily="34" charset="0"/>
              </a:rPr>
              <a:t>5)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8204" name="文本框 8203"/>
          <p:cNvSpPr txBox="1"/>
          <p:nvPr/>
        </p:nvSpPr>
        <p:spPr>
          <a:xfrm>
            <a:off x="4572000" y="4673600"/>
            <a:ext cx="4005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720÷30</a:t>
            </a:r>
            <a:r>
              <a:rPr lang="zh-CN" altLang="en-US" sz="2800" b="1" dirty="0">
                <a:latin typeface="Arial" panose="020B0604020202020204" pitchFamily="34" charset="0"/>
              </a:rPr>
              <a:t>＋</a:t>
            </a:r>
            <a:r>
              <a:rPr lang="en-US" altLang="zh-CN" sz="2800" b="1">
                <a:latin typeface="Arial" panose="020B0604020202020204" pitchFamily="34" charset="0"/>
              </a:rPr>
              <a:t>420÷30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199" grpId="0"/>
      <p:bldP spid="8200" grpId="0"/>
      <p:bldP spid="8202" grpId="0"/>
      <p:bldP spid="8203" grpId="0"/>
      <p:bldP spid="8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4" name="文本框 10243"/>
          <p:cNvSpPr txBox="1"/>
          <p:nvPr/>
        </p:nvSpPr>
        <p:spPr>
          <a:xfrm>
            <a:off x="522288" y="1036638"/>
            <a:ext cx="8074025" cy="64135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36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整数四则混合运算的顺序是什么？ </a:t>
            </a:r>
            <a:endParaRPr lang="zh-CN" altLang="en-US" sz="3600" b="1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609600" y="2082800"/>
            <a:ext cx="8108950" cy="10668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）一个算式里，如果只含有同一级运算，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 按照从左往右的顺序进行计算。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609600" y="3606800"/>
            <a:ext cx="8382000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）一个算式里，如果含有两级运算，要先        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算第二级运算，再算第一级运算。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47" name="文本框 10246"/>
          <p:cNvSpPr txBox="1"/>
          <p:nvPr/>
        </p:nvSpPr>
        <p:spPr>
          <a:xfrm>
            <a:off x="609600" y="4902200"/>
            <a:ext cx="8229600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）一个算式里，如果有括号，要先算括        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 号里面的，再算括号外面的。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395288" y="1412875"/>
            <a:ext cx="5072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（一）</a:t>
            </a:r>
            <a:r>
              <a:rPr lang="zh-CN" altLang="en-US" sz="3000" b="1" dirty="0">
                <a:latin typeface="Arial" panose="020B0604020202020204" pitchFamily="34" charset="0"/>
              </a:rPr>
              <a:t>理解情境，解决问题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71488" y="423863"/>
            <a:ext cx="76866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四、教学例</a:t>
            </a: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3  </a:t>
            </a: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分数乘除混合运算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292225" y="5343525"/>
            <a:ext cx="7524750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3. </a:t>
            </a:r>
            <a:r>
              <a:rPr lang="zh-CN" altLang="en-US" sz="2000" b="1" dirty="0">
                <a:latin typeface="Arial" panose="020B0604020202020204" pitchFamily="34" charset="0"/>
              </a:rPr>
              <a:t>（出示方法一）谁读懂了它的意思？说一说。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292225" y="5770563"/>
            <a:ext cx="7056438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4. </a:t>
            </a:r>
            <a:r>
              <a:rPr lang="zh-CN" altLang="en-US" sz="2000" b="1" dirty="0">
                <a:latin typeface="Arial" panose="020B0604020202020204" pitchFamily="34" charset="0"/>
              </a:rPr>
              <a:t>（出示方法二）谁读懂了它的意思？说一说。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500063" y="4572000"/>
            <a:ext cx="6264275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000" b="1" dirty="0">
                <a:latin typeface="Arial" panose="020B0604020202020204" pitchFamily="34" charset="0"/>
              </a:rPr>
              <a:t>问题：</a:t>
            </a:r>
            <a:r>
              <a:rPr lang="en-US" altLang="zh-CN" sz="2000" b="1" dirty="0">
                <a:latin typeface="Arial" panose="020B0604020202020204" pitchFamily="34" charset="0"/>
              </a:rPr>
              <a:t>1. </a:t>
            </a:r>
            <a:r>
              <a:rPr lang="zh-CN" altLang="en-US" sz="2000" b="1" dirty="0">
                <a:latin typeface="Arial" panose="020B0604020202020204" pitchFamily="34" charset="0"/>
              </a:rPr>
              <a:t>你知道了什么？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292225" y="5029200"/>
            <a:ext cx="6100763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2. </a:t>
            </a:r>
            <a:r>
              <a:rPr lang="zh-CN" altLang="en-US" sz="2000" b="1" dirty="0">
                <a:latin typeface="Arial" panose="020B0604020202020204" pitchFamily="34" charset="0"/>
              </a:rPr>
              <a:t>你能解决这个问题吗？用算式表达你的思考过程。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1285875" y="6164263"/>
            <a:ext cx="7786688" cy="504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5. </a:t>
            </a:r>
            <a:r>
              <a:rPr lang="zh-CN" altLang="en-US" sz="2000" b="1" dirty="0">
                <a:latin typeface="Arial" panose="020B0604020202020204" pitchFamily="34" charset="0"/>
              </a:rPr>
              <a:t>上面的两种方法，请你用综合算式表示，并写出计算过程。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pic>
        <p:nvPicPr>
          <p:cNvPr id="15369" name="图片 15368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313" y="2090738"/>
            <a:ext cx="3976687" cy="2159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0" name="组合 15369"/>
          <p:cNvGrpSpPr/>
          <p:nvPr/>
        </p:nvGrpSpPr>
        <p:grpSpPr>
          <a:xfrm>
            <a:off x="4859338" y="1790700"/>
            <a:ext cx="4381500" cy="1493838"/>
            <a:chOff x="3198" y="1180"/>
            <a:chExt cx="2760" cy="941"/>
          </a:xfrm>
        </p:grpSpPr>
        <p:sp>
          <p:nvSpPr>
            <p:cNvPr id="15371" name="TextBox 15"/>
            <p:cNvSpPr txBox="1"/>
            <p:nvPr/>
          </p:nvSpPr>
          <p:spPr>
            <a:xfrm>
              <a:off x="3198" y="1305"/>
              <a:ext cx="10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</a:rPr>
                <a:t>方法</a:t>
              </a:r>
              <a:r>
                <a:rPr lang="en-US" altLang="zh-CN" sz="2000" b="1" dirty="0">
                  <a:latin typeface="Arial" panose="020B0604020202020204" pitchFamily="34" charset="0"/>
                  <a:ea typeface="楷体_GB2312" pitchFamily="49" charset="-122"/>
                </a:rPr>
                <a:t>1</a:t>
              </a:r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：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15372" name="组合 15371"/>
            <p:cNvGrpSpPr/>
            <p:nvPr/>
          </p:nvGrpSpPr>
          <p:grpSpPr>
            <a:xfrm>
              <a:off x="3878" y="1180"/>
              <a:ext cx="1542" cy="515"/>
              <a:chOff x="2971" y="2747"/>
              <a:chExt cx="1542" cy="515"/>
            </a:xfrm>
          </p:grpSpPr>
          <p:grpSp>
            <p:nvGrpSpPr>
              <p:cNvPr id="15373" name="组合 15372"/>
              <p:cNvGrpSpPr/>
              <p:nvPr/>
            </p:nvGrpSpPr>
            <p:grpSpPr>
              <a:xfrm>
                <a:off x="2971" y="2750"/>
                <a:ext cx="880" cy="512"/>
                <a:chOff x="4685" y="1842"/>
                <a:chExt cx="880" cy="512"/>
              </a:xfrm>
            </p:grpSpPr>
            <p:sp>
              <p:nvSpPr>
                <p:cNvPr id="15374" name="文本框 15373"/>
                <p:cNvSpPr txBox="1"/>
                <p:nvPr/>
              </p:nvSpPr>
              <p:spPr>
                <a:xfrm>
                  <a:off x="4876" y="1979"/>
                  <a:ext cx="689" cy="25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 b="1">
                      <a:latin typeface="楷体_GB2312" pitchFamily="49" charset="-122"/>
                      <a:ea typeface="楷体_GB2312" pitchFamily="49" charset="-122"/>
                    </a:rPr>
                    <a:t>×</a:t>
                  </a: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 dirty="0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5375" name="文本框 15374"/>
                <p:cNvSpPr txBox="1"/>
                <p:nvPr/>
              </p:nvSpPr>
              <p:spPr>
                <a:xfrm>
                  <a:off x="4685" y="2066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76" name="文本框 15375"/>
                <p:cNvSpPr txBox="1"/>
                <p:nvPr/>
              </p:nvSpPr>
              <p:spPr>
                <a:xfrm>
                  <a:off x="4694" y="1842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1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77" name="直接连接符 15376"/>
                <p:cNvSpPr/>
                <p:nvPr/>
              </p:nvSpPr>
              <p:spPr>
                <a:xfrm>
                  <a:off x="4698" y="2106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5378" name="文本框 15377"/>
              <p:cNvSpPr txBox="1"/>
              <p:nvPr/>
            </p:nvSpPr>
            <p:spPr>
              <a:xfrm>
                <a:off x="3415" y="2877"/>
                <a:ext cx="1098" cy="25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＝   </a:t>
                </a:r>
                <a:r>
                  <a:rPr lang="zh-CN" altLang="en-US" sz="2000" b="1" dirty="0">
                    <a:latin typeface="宋体" panose="02010600030101010101" pitchFamily="2" charset="-122"/>
                  </a:rPr>
                  <a:t>（片）</a:t>
                </a:r>
                <a:endParaRPr lang="zh-CN" altLang="en-US" sz="2000" b="1" dirty="0">
                  <a:latin typeface="宋体" panose="02010600030101010101" pitchFamily="2" charset="-122"/>
                </a:endParaRPr>
              </a:p>
            </p:txBody>
          </p:sp>
          <p:grpSp>
            <p:nvGrpSpPr>
              <p:cNvPr id="15379" name="组合 15378"/>
              <p:cNvGrpSpPr/>
              <p:nvPr/>
            </p:nvGrpSpPr>
            <p:grpSpPr>
              <a:xfrm>
                <a:off x="3676" y="2747"/>
                <a:ext cx="428" cy="506"/>
                <a:chOff x="4502" y="754"/>
                <a:chExt cx="428" cy="506"/>
              </a:xfrm>
            </p:grpSpPr>
            <p:sp>
              <p:nvSpPr>
                <p:cNvPr id="15380" name="文本框 15379"/>
                <p:cNvSpPr txBox="1"/>
                <p:nvPr/>
              </p:nvSpPr>
              <p:spPr>
                <a:xfrm>
                  <a:off x="4506" y="972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81" name="文本框 15380"/>
                <p:cNvSpPr txBox="1"/>
                <p:nvPr/>
              </p:nvSpPr>
              <p:spPr>
                <a:xfrm>
                  <a:off x="4502" y="754"/>
                  <a:ext cx="42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82" name="直接连接符 15381"/>
                <p:cNvSpPr/>
                <p:nvPr/>
              </p:nvSpPr>
              <p:spPr>
                <a:xfrm>
                  <a:off x="4514" y="1020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5383" name="组合 15382"/>
            <p:cNvGrpSpPr/>
            <p:nvPr/>
          </p:nvGrpSpPr>
          <p:grpSpPr>
            <a:xfrm>
              <a:off x="3826" y="1608"/>
              <a:ext cx="2132" cy="513"/>
              <a:chOff x="3969" y="2737"/>
              <a:chExt cx="2132" cy="513"/>
            </a:xfrm>
          </p:grpSpPr>
          <p:sp>
            <p:nvSpPr>
              <p:cNvPr id="15384" name="文本框 15383"/>
              <p:cNvSpPr txBox="1"/>
              <p:nvPr/>
            </p:nvSpPr>
            <p:spPr>
              <a:xfrm>
                <a:off x="3969" y="2840"/>
                <a:ext cx="2132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12</a:t>
                </a:r>
                <a:r>
                  <a:rPr lang="en-US" altLang="zh-CN" sz="2000" b="1" dirty="0">
                    <a:latin typeface="楷体_GB2312" pitchFamily="49" charset="-122"/>
                    <a:ea typeface="楷体_GB2312" pitchFamily="49" charset="-122"/>
                  </a:rPr>
                  <a:t>÷  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＝</a:t>
                </a: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12</a:t>
                </a:r>
                <a:r>
                  <a:rPr lang="en-US" altLang="zh-CN" sz="2000" b="1" dirty="0">
                    <a:latin typeface="楷体_GB2312" pitchFamily="49" charset="-122"/>
                    <a:ea typeface="楷体_GB2312" pitchFamily="49" charset="-122"/>
                  </a:rPr>
                  <a:t>×  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＝</a:t>
                </a: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8</a:t>
                </a:r>
                <a:r>
                  <a:rPr lang="zh-CN" altLang="en-US" sz="2000" b="1" dirty="0">
                    <a:latin typeface="宋体" panose="02010600030101010101" pitchFamily="2" charset="-122"/>
                  </a:rPr>
                  <a:t>（天）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 </a:t>
                </a:r>
                <a:endParaRPr lang="zh-CN" altLang="en-US" sz="20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5385" name="组合 15384"/>
              <p:cNvGrpSpPr/>
              <p:nvPr/>
            </p:nvGrpSpPr>
            <p:grpSpPr>
              <a:xfrm>
                <a:off x="4332" y="2738"/>
                <a:ext cx="322" cy="512"/>
                <a:chOff x="3420" y="1344"/>
                <a:chExt cx="322" cy="512"/>
              </a:xfrm>
            </p:grpSpPr>
            <p:sp>
              <p:nvSpPr>
                <p:cNvPr id="15386" name="文本框 15385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87" name="文本框 15386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88" name="直接连接符 15387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389" name="组合 15388"/>
              <p:cNvGrpSpPr/>
              <p:nvPr/>
            </p:nvGrpSpPr>
            <p:grpSpPr>
              <a:xfrm>
                <a:off x="5012" y="2737"/>
                <a:ext cx="322" cy="512"/>
                <a:chOff x="3420" y="1344"/>
                <a:chExt cx="322" cy="512"/>
              </a:xfrm>
            </p:grpSpPr>
            <p:sp>
              <p:nvSpPr>
                <p:cNvPr id="15390" name="文本框 15389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91" name="文本框 15390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92" name="直接连接符 15391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5393" name="组合 15392"/>
          <p:cNvGrpSpPr/>
          <p:nvPr/>
        </p:nvGrpSpPr>
        <p:grpSpPr>
          <a:xfrm>
            <a:off x="4870450" y="3203575"/>
            <a:ext cx="4381500" cy="1244600"/>
            <a:chOff x="3068" y="2018"/>
            <a:chExt cx="2760" cy="784"/>
          </a:xfrm>
        </p:grpSpPr>
        <p:sp>
          <p:nvSpPr>
            <p:cNvPr id="15394" name="TextBox 15"/>
            <p:cNvSpPr txBox="1"/>
            <p:nvPr/>
          </p:nvSpPr>
          <p:spPr>
            <a:xfrm>
              <a:off x="3068" y="2117"/>
              <a:ext cx="103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</a:rPr>
                <a:t>方法</a:t>
              </a:r>
              <a:r>
                <a:rPr lang="en-US" altLang="zh-CN" sz="2000" b="1" dirty="0">
                  <a:latin typeface="Arial" panose="020B0604020202020204" pitchFamily="34" charset="0"/>
                  <a:ea typeface="楷体_GB2312" pitchFamily="49" charset="-122"/>
                </a:rPr>
                <a:t>2</a:t>
              </a:r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：</a:t>
              </a:r>
              <a:endParaRPr lang="zh-CN" altLang="en-US" sz="20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pSp>
          <p:nvGrpSpPr>
            <p:cNvPr id="15395" name="组合 15394"/>
            <p:cNvGrpSpPr/>
            <p:nvPr/>
          </p:nvGrpSpPr>
          <p:grpSpPr>
            <a:xfrm>
              <a:off x="3696" y="2018"/>
              <a:ext cx="2132" cy="513"/>
              <a:chOff x="3969" y="2737"/>
              <a:chExt cx="2132" cy="513"/>
            </a:xfrm>
          </p:grpSpPr>
          <p:sp>
            <p:nvSpPr>
              <p:cNvPr id="15396" name="文本框 15395"/>
              <p:cNvSpPr txBox="1"/>
              <p:nvPr/>
            </p:nvSpPr>
            <p:spPr>
              <a:xfrm>
                <a:off x="3969" y="2840"/>
                <a:ext cx="2132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12</a:t>
                </a:r>
                <a:r>
                  <a:rPr lang="en-US" altLang="zh-CN" sz="2000" b="1" dirty="0">
                    <a:latin typeface="楷体_GB2312" pitchFamily="49" charset="-122"/>
                    <a:ea typeface="楷体_GB2312" pitchFamily="49" charset="-122"/>
                  </a:rPr>
                  <a:t>÷  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＝</a:t>
                </a: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12</a:t>
                </a:r>
                <a:r>
                  <a:rPr lang="en-US" altLang="zh-CN" sz="2000" b="1" dirty="0">
                    <a:latin typeface="楷体_GB2312" pitchFamily="49" charset="-122"/>
                    <a:ea typeface="楷体_GB2312" pitchFamily="49" charset="-122"/>
                  </a:rPr>
                  <a:t>×  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＝</a:t>
                </a: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24</a:t>
                </a:r>
                <a:r>
                  <a:rPr lang="zh-CN" altLang="en-US" sz="2000" b="1" dirty="0">
                    <a:latin typeface="宋体" panose="02010600030101010101" pitchFamily="2" charset="-122"/>
                  </a:rPr>
                  <a:t>（次）</a:t>
                </a: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 </a:t>
                </a:r>
                <a:endParaRPr lang="zh-CN" altLang="en-US" sz="2000" b="1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5397" name="组合 15396"/>
              <p:cNvGrpSpPr/>
              <p:nvPr/>
            </p:nvGrpSpPr>
            <p:grpSpPr>
              <a:xfrm>
                <a:off x="4332" y="2738"/>
                <a:ext cx="322" cy="512"/>
                <a:chOff x="3420" y="1344"/>
                <a:chExt cx="322" cy="512"/>
              </a:xfrm>
            </p:grpSpPr>
            <p:sp>
              <p:nvSpPr>
                <p:cNvPr id="15398" name="文本框 15397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99" name="文本框 15398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1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400" name="直接连接符 15399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401" name="组合 15400"/>
              <p:cNvGrpSpPr/>
              <p:nvPr/>
            </p:nvGrpSpPr>
            <p:grpSpPr>
              <a:xfrm>
                <a:off x="5012" y="2737"/>
                <a:ext cx="322" cy="512"/>
                <a:chOff x="3420" y="1344"/>
                <a:chExt cx="322" cy="512"/>
              </a:xfrm>
            </p:grpSpPr>
            <p:sp>
              <p:nvSpPr>
                <p:cNvPr id="15402" name="文本框 15401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1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403" name="文本框 15402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2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404" name="直接连接符 15403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405" name="文本框 15404"/>
            <p:cNvSpPr txBox="1"/>
            <p:nvPr/>
          </p:nvSpPr>
          <p:spPr>
            <a:xfrm>
              <a:off x="3708" y="2514"/>
              <a:ext cx="1315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b="1" dirty="0">
                  <a:latin typeface="Arial" panose="020B0604020202020204" pitchFamily="34" charset="0"/>
                  <a:ea typeface="楷体_GB2312" pitchFamily="49" charset="-122"/>
                </a:rPr>
                <a:t>24÷3</a:t>
              </a:r>
              <a:r>
                <a:rPr lang="zh-CN" altLang="en-US" sz="2000" b="1" dirty="0">
                  <a:latin typeface="Arial" panose="020B0604020202020204" pitchFamily="34" charset="0"/>
                  <a:ea typeface="楷体_GB2312" pitchFamily="49" charset="-122"/>
                </a:rPr>
                <a:t>＝</a:t>
              </a:r>
              <a:r>
                <a:rPr lang="en-US" altLang="zh-CN" sz="2000" b="1">
                  <a:latin typeface="Arial" panose="020B0604020202020204" pitchFamily="34" charset="0"/>
                  <a:ea typeface="楷体_GB2312" pitchFamily="49" charset="-122"/>
                </a:rPr>
                <a:t>8</a:t>
              </a:r>
              <a:r>
                <a:rPr lang="zh-CN" altLang="en-US" sz="2000" b="1" dirty="0">
                  <a:latin typeface="Arial" panose="020B0604020202020204" pitchFamily="34" charset="0"/>
                </a:rPr>
                <a:t>（天）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18" descr="20056171937123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2813"/>
            <a:ext cx="9144000" cy="55229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52291" name="Object 3"/>
          <p:cNvGraphicFramePr>
            <a:graphicFrameLocks noChangeAspect="1"/>
          </p:cNvGraphicFramePr>
          <p:nvPr/>
        </p:nvGraphicFramePr>
        <p:xfrm>
          <a:off x="2323783" y="1728947"/>
          <a:ext cx="2282825" cy="116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609600" imgH="393700" progId="Equation.3">
                  <p:embed/>
                </p:oleObj>
              </mc:Choice>
              <mc:Fallback>
                <p:oleObj name="" r:id="rId2" imgW="609600" imgH="3937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3783" y="1728947"/>
                        <a:ext cx="2282825" cy="1160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Text Box 4"/>
          <p:cNvSpPr txBox="1"/>
          <p:nvPr/>
        </p:nvSpPr>
        <p:spPr>
          <a:xfrm>
            <a:off x="2060575" y="347345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aphicFrame>
        <p:nvGraphicFramePr>
          <p:cNvPr id="652293" name="Object 5"/>
          <p:cNvGraphicFramePr>
            <a:graphicFrameLocks noChangeAspect="1"/>
          </p:cNvGraphicFramePr>
          <p:nvPr/>
        </p:nvGraphicFramePr>
        <p:xfrm>
          <a:off x="2605088" y="3235325"/>
          <a:ext cx="228123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4" imgW="609600" imgH="393700" progId="Equation.3">
                  <p:embed/>
                </p:oleObj>
              </mc:Choice>
              <mc:Fallback>
                <p:oleObj name="" r:id="rId4" imgW="6096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5088" y="3235325"/>
                        <a:ext cx="2281237" cy="1160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4" name="Line 6"/>
          <p:cNvSpPr/>
          <p:nvPr/>
        </p:nvSpPr>
        <p:spPr>
          <a:xfrm>
            <a:off x="4479925" y="3352800"/>
            <a:ext cx="287338" cy="3603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2295" name="Line 7"/>
          <p:cNvSpPr/>
          <p:nvPr/>
        </p:nvSpPr>
        <p:spPr>
          <a:xfrm>
            <a:off x="3676650" y="3981450"/>
            <a:ext cx="288925" cy="3603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2296" name="Text Box 8"/>
          <p:cNvSpPr txBox="1"/>
          <p:nvPr/>
        </p:nvSpPr>
        <p:spPr>
          <a:xfrm>
            <a:off x="4476750" y="4252913"/>
            <a:ext cx="574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A264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endParaRPr lang="en-US" altLang="zh-CN" sz="2800" b="1" dirty="0">
              <a:solidFill>
                <a:srgbClr val="FA264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52297" name="Text Box 9"/>
          <p:cNvSpPr txBox="1"/>
          <p:nvPr/>
        </p:nvSpPr>
        <p:spPr>
          <a:xfrm>
            <a:off x="3482975" y="4311650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endParaRPr lang="en-US" altLang="zh-CN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2298" name="Text Box 10"/>
          <p:cNvSpPr txBox="1"/>
          <p:nvPr/>
        </p:nvSpPr>
        <p:spPr>
          <a:xfrm>
            <a:off x="4606925" y="2889250"/>
            <a:ext cx="5730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endParaRPr lang="en-US" altLang="zh-CN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2299" name="Text Box 11"/>
          <p:cNvSpPr txBox="1"/>
          <p:nvPr/>
        </p:nvSpPr>
        <p:spPr>
          <a:xfrm>
            <a:off x="2673350" y="3022600"/>
            <a:ext cx="5746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A264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endParaRPr lang="en-US" altLang="zh-CN" sz="2800" b="1" dirty="0">
              <a:solidFill>
                <a:srgbClr val="FA2649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52300" name="Line 12"/>
          <p:cNvSpPr/>
          <p:nvPr/>
        </p:nvSpPr>
        <p:spPr>
          <a:xfrm>
            <a:off x="2544763" y="3635375"/>
            <a:ext cx="623887" cy="360363"/>
          </a:xfrm>
          <a:prstGeom prst="line">
            <a:avLst/>
          </a:prstGeom>
          <a:ln w="25400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2301" name="Line 13"/>
          <p:cNvSpPr/>
          <p:nvPr/>
        </p:nvSpPr>
        <p:spPr>
          <a:xfrm>
            <a:off x="4525963" y="4016375"/>
            <a:ext cx="290512" cy="360363"/>
          </a:xfrm>
          <a:prstGeom prst="line">
            <a:avLst/>
          </a:prstGeom>
          <a:ln w="25400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2302" name="Text Box 14"/>
          <p:cNvSpPr txBox="1"/>
          <p:nvPr/>
        </p:nvSpPr>
        <p:spPr>
          <a:xfrm>
            <a:off x="2054225" y="4916488"/>
            <a:ext cx="7921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＝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52304" name="Text Box 16"/>
          <p:cNvSpPr txBox="1"/>
          <p:nvPr/>
        </p:nvSpPr>
        <p:spPr>
          <a:xfrm>
            <a:off x="3147378" y="4897438"/>
            <a:ext cx="452120" cy="64643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/>
            <a:r>
              <a:rPr lang="en-US" altLang="zh-CN" sz="3600" b="1" dirty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endParaRPr lang="en-US" altLang="zh-CN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52305" name="Rectangle 17"/>
          <p:cNvSpPr/>
          <p:nvPr/>
        </p:nvSpPr>
        <p:spPr>
          <a:xfrm>
            <a:off x="5478463" y="3236913"/>
            <a:ext cx="3435350" cy="10795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技巧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：计算过程中，能约分的要先约分。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52313" name="Text Box 25"/>
          <p:cNvSpPr txBox="1"/>
          <p:nvPr/>
        </p:nvSpPr>
        <p:spPr>
          <a:xfrm>
            <a:off x="2636838" y="263525"/>
            <a:ext cx="3708400" cy="649288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 algn="ctr" eaLnBrk="0" hangingPunct="0"/>
            <a:r>
              <a:rPr lang="zh-CN" altLang="en-US" sz="3600" b="1" dirty="0">
                <a:latin typeface="Arial" panose="020B0604020202020204" pitchFamily="34" charset="0"/>
              </a:rPr>
              <a:t>点拨提高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6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2" grpId="0"/>
      <p:bldP spid="652296" grpId="0"/>
      <p:bldP spid="652297" grpId="0"/>
      <p:bldP spid="652298" grpId="0"/>
      <p:bldP spid="652299" grpId="0"/>
      <p:bldP spid="652302" grpId="0"/>
      <p:bldP spid="652304" grpId="0"/>
      <p:bldP spid="652305" grpId="0" bldLvl="0" animBg="1"/>
      <p:bldP spid="6523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/>
          <p:nvPr/>
        </p:nvSpPr>
        <p:spPr>
          <a:xfrm>
            <a:off x="1285875" y="5953125"/>
            <a:ext cx="7524750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3. </a:t>
            </a:r>
            <a:r>
              <a:rPr lang="zh-CN" altLang="en-US" sz="2000" b="1" dirty="0">
                <a:latin typeface="Arial" panose="020B0604020202020204" pitchFamily="34" charset="0"/>
              </a:rPr>
              <a:t>谁读懂了它的意思，说一说。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493713" y="5095875"/>
            <a:ext cx="6264275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000" b="1" dirty="0">
                <a:latin typeface="Arial" panose="020B0604020202020204" pitchFamily="34" charset="0"/>
              </a:rPr>
              <a:t>问题：</a:t>
            </a:r>
            <a:r>
              <a:rPr lang="en-US" altLang="zh-CN" sz="2000" b="1" dirty="0">
                <a:latin typeface="Arial" panose="020B0604020202020204" pitchFamily="34" charset="0"/>
              </a:rPr>
              <a:t>1. </a:t>
            </a:r>
            <a:r>
              <a:rPr lang="zh-CN" altLang="en-US" sz="2000" b="1" dirty="0">
                <a:latin typeface="Arial" panose="020B0604020202020204" pitchFamily="34" charset="0"/>
              </a:rPr>
              <a:t>你知道了什么？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285875" y="5591175"/>
            <a:ext cx="6100763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2000" b="1" dirty="0">
                <a:latin typeface="Arial" panose="020B0604020202020204" pitchFamily="34" charset="0"/>
              </a:rPr>
              <a:t>2. </a:t>
            </a:r>
            <a:r>
              <a:rPr lang="zh-CN" altLang="en-US" sz="2000" b="1" dirty="0">
                <a:latin typeface="Arial" panose="020B0604020202020204" pitchFamily="34" charset="0"/>
              </a:rPr>
              <a:t>你能解决这个问题吗？用算式表达你的思考过程。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395288" y="1412875"/>
            <a:ext cx="43926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（二）只列式，不计算</a:t>
            </a:r>
            <a:endParaRPr lang="en-US" altLang="zh-CN" sz="3000" b="1" dirty="0">
              <a:latin typeface="宋体" panose="02010600030101010101" pitchFamily="2" charset="-122"/>
            </a:endParaRPr>
          </a:p>
        </p:txBody>
      </p:sp>
      <p:grpSp>
        <p:nvGrpSpPr>
          <p:cNvPr id="16390" name="组合 16389"/>
          <p:cNvGrpSpPr/>
          <p:nvPr/>
        </p:nvGrpSpPr>
        <p:grpSpPr>
          <a:xfrm>
            <a:off x="765175" y="1916113"/>
            <a:ext cx="5903913" cy="1463675"/>
            <a:chOff x="839" y="1344"/>
            <a:chExt cx="3719" cy="922"/>
          </a:xfrm>
        </p:grpSpPr>
        <p:sp>
          <p:nvSpPr>
            <p:cNvPr id="16391" name="矩形 16390"/>
            <p:cNvSpPr/>
            <p:nvPr/>
          </p:nvSpPr>
          <p:spPr>
            <a:xfrm>
              <a:off x="839" y="1344"/>
              <a:ext cx="3719" cy="92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Arial" panose="020B0604020202020204" pitchFamily="34" charset="0"/>
                </a:rPr>
                <a:t>        </a:t>
              </a:r>
              <a:r>
                <a:rPr lang="zh-CN" altLang="en-US" sz="2000" b="1" dirty="0">
                  <a:latin typeface="Arial" panose="020B0604020202020204" pitchFamily="34" charset="0"/>
                </a:rPr>
                <a:t>王叔叔家阁楼上的窗玻璃是梯形的，上底、</a:t>
              </a:r>
              <a:endParaRPr lang="zh-CN" altLang="en-US" sz="2000" b="1" dirty="0"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</a:rPr>
                <a:t>下底和高分别是     </a:t>
              </a:r>
              <a:r>
                <a:rPr lang="en-US" altLang="zh-CN" sz="2000" b="1">
                  <a:latin typeface="Times New Roman" panose="02020603050405020304" pitchFamily="18" charset="0"/>
                </a:rPr>
                <a:t>m</a:t>
              </a:r>
              <a:r>
                <a:rPr lang="zh-CN" altLang="en-US" sz="2000" b="1" dirty="0">
                  <a:latin typeface="Arial" panose="020B0604020202020204" pitchFamily="34" charset="0"/>
                </a:rPr>
                <a:t>、    </a:t>
              </a:r>
              <a:r>
                <a:rPr lang="en-US" altLang="zh-CN" sz="2000" b="1">
                  <a:latin typeface="Times New Roman" panose="02020603050405020304" pitchFamily="18" charset="0"/>
                </a:rPr>
                <a:t>m</a:t>
              </a:r>
              <a:r>
                <a:rPr lang="zh-CN" altLang="en-US" sz="2000" b="1" dirty="0">
                  <a:latin typeface="Arial" panose="020B0604020202020204" pitchFamily="34" charset="0"/>
                </a:rPr>
                <a:t>、     </a:t>
              </a:r>
              <a:r>
                <a:rPr lang="en-US" altLang="zh-CN" sz="2000" b="1">
                  <a:latin typeface="Times New Roman" panose="02020603050405020304" pitchFamily="18" charset="0"/>
                </a:rPr>
                <a:t>m</a:t>
              </a:r>
              <a:r>
                <a:rPr lang="zh-CN" altLang="en-US" sz="2000" b="1" dirty="0">
                  <a:latin typeface="Arial" panose="020B0604020202020204" pitchFamily="34" charset="0"/>
                </a:rPr>
                <a:t>。这块玻璃的</a:t>
              </a:r>
              <a:endParaRPr lang="zh-CN" altLang="en-US" sz="2000" b="1" dirty="0"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</a:rPr>
                <a:t>面积是多少？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grpSp>
          <p:nvGrpSpPr>
            <p:cNvPr id="16392" name="组合 16391"/>
            <p:cNvGrpSpPr/>
            <p:nvPr/>
          </p:nvGrpSpPr>
          <p:grpSpPr>
            <a:xfrm>
              <a:off x="2018" y="1580"/>
              <a:ext cx="322" cy="512"/>
              <a:chOff x="3420" y="1344"/>
              <a:chExt cx="322" cy="512"/>
            </a:xfrm>
          </p:grpSpPr>
          <p:sp>
            <p:nvSpPr>
              <p:cNvPr id="16393" name="文本框 16392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5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文本框 16393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3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直接连接符 16394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396" name="组合 16395"/>
            <p:cNvGrpSpPr/>
            <p:nvPr/>
          </p:nvGrpSpPr>
          <p:grpSpPr>
            <a:xfrm>
              <a:off x="2501" y="1576"/>
              <a:ext cx="322" cy="512"/>
              <a:chOff x="3420" y="1344"/>
              <a:chExt cx="322" cy="512"/>
            </a:xfrm>
          </p:grpSpPr>
          <p:sp>
            <p:nvSpPr>
              <p:cNvPr id="16397" name="文本框 16396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5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文本框 16397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4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直接连接符 16398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400" name="组合 16399"/>
            <p:cNvGrpSpPr/>
            <p:nvPr/>
          </p:nvGrpSpPr>
          <p:grpSpPr>
            <a:xfrm>
              <a:off x="3000" y="1576"/>
              <a:ext cx="322" cy="512"/>
              <a:chOff x="3420" y="1344"/>
              <a:chExt cx="322" cy="512"/>
            </a:xfrm>
          </p:grpSpPr>
          <p:sp>
            <p:nvSpPr>
              <p:cNvPr id="16401" name="文本框 16400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4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文本框 16401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</a:rPr>
                  <a:t>3</a:t>
                </a:r>
                <a:endParaRPr lang="en-US" altLang="zh-CN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直接连接符 16402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pic>
        <p:nvPicPr>
          <p:cNvPr id="16404" name="图片 16403" descr="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1989138"/>
            <a:ext cx="1814512" cy="18018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05" name="组合 16404"/>
          <p:cNvGrpSpPr/>
          <p:nvPr/>
        </p:nvGrpSpPr>
        <p:grpSpPr>
          <a:xfrm>
            <a:off x="3179763" y="3213100"/>
            <a:ext cx="2717800" cy="2073275"/>
            <a:chOff x="2003" y="2024"/>
            <a:chExt cx="1712" cy="1306"/>
          </a:xfrm>
        </p:grpSpPr>
        <p:grpSp>
          <p:nvGrpSpPr>
            <p:cNvPr id="16406" name="组合 16405"/>
            <p:cNvGrpSpPr/>
            <p:nvPr/>
          </p:nvGrpSpPr>
          <p:grpSpPr>
            <a:xfrm>
              <a:off x="2127" y="2024"/>
              <a:ext cx="1588" cy="524"/>
              <a:chOff x="3548" y="2590"/>
              <a:chExt cx="1588" cy="524"/>
            </a:xfrm>
          </p:grpSpPr>
          <p:grpSp>
            <p:nvGrpSpPr>
              <p:cNvPr id="16407" name="组合 16406"/>
              <p:cNvGrpSpPr/>
              <p:nvPr/>
            </p:nvGrpSpPr>
            <p:grpSpPr>
              <a:xfrm>
                <a:off x="3748" y="2602"/>
                <a:ext cx="322" cy="512"/>
                <a:chOff x="3420" y="1344"/>
                <a:chExt cx="322" cy="512"/>
              </a:xfrm>
            </p:grpSpPr>
            <p:sp>
              <p:nvSpPr>
                <p:cNvPr id="16408" name="文本框 16407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5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09" name="文本框 16408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0" name="直接连接符 16409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6411" name="文本框 16410"/>
              <p:cNvSpPr txBox="1"/>
              <p:nvPr/>
            </p:nvSpPr>
            <p:spPr>
              <a:xfrm>
                <a:off x="3548" y="2694"/>
                <a:ext cx="158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zh-CN" altLang="en-US" sz="2000" b="1" dirty="0">
                    <a:latin typeface="楷体_GB2312" pitchFamily="49" charset="-122"/>
                    <a:ea typeface="楷体_GB2312" pitchFamily="49" charset="-122"/>
                  </a:rPr>
                  <a:t>（  ＋  ）</a:t>
                </a:r>
                <a:r>
                  <a:rPr lang="en-US" altLang="zh-CN" sz="2000" b="1">
                    <a:latin typeface="楷体_GB2312" pitchFamily="49" charset="-122"/>
                    <a:ea typeface="楷体_GB2312" pitchFamily="49" charset="-122"/>
                  </a:rPr>
                  <a:t>×   ÷</a:t>
                </a: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2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grpSp>
            <p:nvGrpSpPr>
              <p:cNvPr id="16412" name="组合 16411"/>
              <p:cNvGrpSpPr/>
              <p:nvPr/>
            </p:nvGrpSpPr>
            <p:grpSpPr>
              <a:xfrm>
                <a:off x="4073" y="2602"/>
                <a:ext cx="322" cy="512"/>
                <a:chOff x="3420" y="1344"/>
                <a:chExt cx="322" cy="512"/>
              </a:xfrm>
            </p:grpSpPr>
            <p:sp>
              <p:nvSpPr>
                <p:cNvPr id="16413" name="文本框 16412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5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4" name="文本框 16413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4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5" name="直接连接符 16414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416" name="组合 16415"/>
              <p:cNvGrpSpPr/>
              <p:nvPr/>
            </p:nvGrpSpPr>
            <p:grpSpPr>
              <a:xfrm>
                <a:off x="4593" y="2590"/>
                <a:ext cx="322" cy="512"/>
                <a:chOff x="3420" y="1344"/>
                <a:chExt cx="322" cy="512"/>
              </a:xfrm>
            </p:grpSpPr>
            <p:sp>
              <p:nvSpPr>
                <p:cNvPr id="16417" name="文本框 16416"/>
                <p:cNvSpPr txBox="1"/>
                <p:nvPr/>
              </p:nvSpPr>
              <p:spPr>
                <a:xfrm>
                  <a:off x="3424" y="1568"/>
                  <a:ext cx="318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4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8" name="文本框 16417"/>
                <p:cNvSpPr txBox="1"/>
                <p:nvPr/>
              </p:nvSpPr>
              <p:spPr>
                <a:xfrm>
                  <a:off x="3420" y="1344"/>
                  <a:ext cx="227" cy="28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>
                    <a:lnSpc>
                      <a:spcPct val="12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latin typeface="Arial" panose="020B0604020202020204" pitchFamily="34" charset="0"/>
                      <a:ea typeface="楷体_GB2312" pitchFamily="49" charset="-122"/>
                    </a:rPr>
                    <a:t>3</a:t>
                  </a:r>
                  <a:endParaRPr lang="en-US" altLang="zh-CN" sz="20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9" name="直接连接符 16418"/>
                <p:cNvSpPr/>
                <p:nvPr/>
              </p:nvSpPr>
              <p:spPr>
                <a:xfrm>
                  <a:off x="3430" y="1608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6420" name="文本框 16419"/>
            <p:cNvSpPr txBox="1"/>
            <p:nvPr/>
          </p:nvSpPr>
          <p:spPr>
            <a:xfrm>
              <a:off x="2003" y="2507"/>
              <a:ext cx="1316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＝   </a:t>
              </a:r>
              <a:r>
                <a:rPr lang="en-US" altLang="zh-CN" sz="2000" b="1">
                  <a:latin typeface="楷体_GB2312" pitchFamily="49" charset="-122"/>
                  <a:ea typeface="楷体_GB2312" pitchFamily="49" charset="-122"/>
                </a:rPr>
                <a:t>×  ×</a:t>
              </a:r>
              <a:endParaRPr lang="en-US" altLang="zh-CN" sz="2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6421" name="组合 16420"/>
            <p:cNvGrpSpPr/>
            <p:nvPr/>
          </p:nvGrpSpPr>
          <p:grpSpPr>
            <a:xfrm>
              <a:off x="2254" y="2419"/>
              <a:ext cx="322" cy="512"/>
              <a:chOff x="3420" y="1344"/>
              <a:chExt cx="322" cy="512"/>
            </a:xfrm>
          </p:grpSpPr>
          <p:sp>
            <p:nvSpPr>
              <p:cNvPr id="16422" name="文本框 16421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5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23" name="文本框 16422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7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24" name="直接连接符 16423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425" name="组合 16424"/>
            <p:cNvGrpSpPr/>
            <p:nvPr/>
          </p:nvGrpSpPr>
          <p:grpSpPr>
            <a:xfrm>
              <a:off x="2610" y="2420"/>
              <a:ext cx="322" cy="512"/>
              <a:chOff x="3420" y="1344"/>
              <a:chExt cx="322" cy="512"/>
            </a:xfrm>
          </p:grpSpPr>
          <p:sp>
            <p:nvSpPr>
              <p:cNvPr id="16426" name="文本框 16425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4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27" name="文本框 16426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3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28" name="直接连接符 16427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429" name="组合 16428"/>
            <p:cNvGrpSpPr/>
            <p:nvPr/>
          </p:nvGrpSpPr>
          <p:grpSpPr>
            <a:xfrm>
              <a:off x="2945" y="2414"/>
              <a:ext cx="322" cy="512"/>
              <a:chOff x="3420" y="1344"/>
              <a:chExt cx="322" cy="512"/>
            </a:xfrm>
          </p:grpSpPr>
          <p:sp>
            <p:nvSpPr>
              <p:cNvPr id="16430" name="文本框 16429"/>
              <p:cNvSpPr txBox="1"/>
              <p:nvPr/>
            </p:nvSpPr>
            <p:spPr>
              <a:xfrm>
                <a:off x="3424" y="1568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2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31" name="文本框 16430"/>
              <p:cNvSpPr txBox="1"/>
              <p:nvPr/>
            </p:nvSpPr>
            <p:spPr>
              <a:xfrm>
                <a:off x="3420" y="1344"/>
                <a:ext cx="22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1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32" name="直接连接符 16431"/>
              <p:cNvSpPr/>
              <p:nvPr/>
            </p:nvSpPr>
            <p:spPr>
              <a:xfrm>
                <a:off x="3430" y="1608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433" name="文本框 16432"/>
            <p:cNvSpPr txBox="1"/>
            <p:nvPr/>
          </p:nvSpPr>
          <p:spPr>
            <a:xfrm>
              <a:off x="2013" y="2903"/>
              <a:ext cx="1179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＝   </a:t>
              </a:r>
              <a:r>
                <a:rPr lang="zh-CN" altLang="en-US" sz="2000" b="1" dirty="0">
                  <a:latin typeface="楷体_GB2312" pitchFamily="49" charset="-122"/>
                </a:rPr>
                <a:t>（</a:t>
              </a:r>
              <a:r>
                <a:rPr lang="zh-CN" altLang="en-US" sz="2000" b="1" dirty="0">
                  <a:latin typeface="Times New Roman" panose="02020603050405020304" pitchFamily="18" charset="0"/>
                </a:rPr>
                <a:t>     </a:t>
              </a:r>
              <a:r>
                <a:rPr lang="zh-CN" altLang="en-US" sz="2000" b="1" dirty="0">
                  <a:latin typeface="楷体_GB2312" pitchFamily="49" charset="-122"/>
                </a:rPr>
                <a:t>）</a:t>
              </a:r>
              <a:endParaRPr lang="zh-CN" altLang="en-US" sz="2000" b="1" dirty="0">
                <a:latin typeface="楷体_GB2312" pitchFamily="49" charset="-122"/>
              </a:endParaRPr>
            </a:p>
          </p:txBody>
        </p:sp>
        <p:grpSp>
          <p:nvGrpSpPr>
            <p:cNvPr id="16434" name="组合 16433"/>
            <p:cNvGrpSpPr/>
            <p:nvPr/>
          </p:nvGrpSpPr>
          <p:grpSpPr>
            <a:xfrm>
              <a:off x="2224" y="2818"/>
              <a:ext cx="363" cy="512"/>
              <a:chOff x="4976" y="3203"/>
              <a:chExt cx="363" cy="512"/>
            </a:xfrm>
          </p:grpSpPr>
          <p:sp>
            <p:nvSpPr>
              <p:cNvPr id="16435" name="文本框 16434"/>
              <p:cNvSpPr txBox="1"/>
              <p:nvPr/>
            </p:nvSpPr>
            <p:spPr>
              <a:xfrm>
                <a:off x="4980" y="3427"/>
                <a:ext cx="318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40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36" name="文本框 16435"/>
              <p:cNvSpPr txBox="1"/>
              <p:nvPr/>
            </p:nvSpPr>
            <p:spPr>
              <a:xfrm>
                <a:off x="4976" y="3203"/>
                <a:ext cx="363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000" b="1">
                    <a:latin typeface="Arial" panose="020B0604020202020204" pitchFamily="34" charset="0"/>
                    <a:ea typeface="楷体_GB2312" pitchFamily="49" charset="-122"/>
                  </a:rPr>
                  <a:t>21</a:t>
                </a:r>
                <a:endParaRPr lang="en-US" altLang="zh-CN" sz="20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6437" name="直接连接符 16436"/>
              <p:cNvSpPr/>
              <p:nvPr/>
            </p:nvSpPr>
            <p:spPr>
              <a:xfrm>
                <a:off x="5022" y="3467"/>
                <a:ext cx="181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aphicFrame>
          <p:nvGraphicFramePr>
            <p:cNvPr id="16438" name="对象 16437"/>
            <p:cNvGraphicFramePr/>
            <p:nvPr/>
          </p:nvGraphicFramePr>
          <p:xfrm>
            <a:off x="2626" y="2925"/>
            <a:ext cx="227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215900" imgH="190500" progId="Equation.DSMT4">
                    <p:embed/>
                  </p:oleObj>
                </mc:Choice>
                <mc:Fallback>
                  <p:oleObj name="" r:id="rId2" imgW="215900" imgH="1905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26" y="2925"/>
                          <a:ext cx="227" cy="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71488" y="423863"/>
            <a:ext cx="76866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四、教学例</a:t>
            </a: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3  </a:t>
            </a: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分数乘除混合运算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" y="21590"/>
            <a:ext cx="9146540" cy="681482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8" name="文本框 5127"/>
          <p:cNvSpPr txBox="1"/>
          <p:nvPr/>
        </p:nvSpPr>
        <p:spPr>
          <a:xfrm>
            <a:off x="566738" y="1179513"/>
            <a:ext cx="8058150" cy="128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、陈爷爷每天绕操场跑</a:t>
            </a:r>
            <a:r>
              <a:rPr lang="en-US" altLang="zh-CN" sz="2800" b="1" dirty="0">
                <a:latin typeface="Arial" panose="020B0604020202020204" pitchFamily="34" charset="0"/>
              </a:rPr>
              <a:t>6</a:t>
            </a:r>
            <a:r>
              <a:rPr lang="zh-CN" altLang="en-US" sz="2800" b="1" dirty="0">
                <a:latin typeface="Arial" panose="020B0604020202020204" pitchFamily="34" charset="0"/>
              </a:rPr>
              <a:t>圈，</a:t>
            </a: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分钟可以跑半圈。       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   照这个速度，陈爷爷每天跑步要用多少时间？  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129" name="图片 5128" descr="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760" t="50801" r="70277" b="43149"/>
          <a:stretch>
            <a:fillRect/>
          </a:stretch>
        </p:blipFill>
        <p:spPr>
          <a:xfrm>
            <a:off x="71438" y="188913"/>
            <a:ext cx="2520950" cy="108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矩形 5129"/>
          <p:cNvSpPr/>
          <p:nvPr/>
        </p:nvSpPr>
        <p:spPr>
          <a:xfrm>
            <a:off x="3433763" y="5803900"/>
            <a:ext cx="4603750" cy="550863"/>
          </a:xfrm>
          <a:prstGeom prst="rect">
            <a:avLst/>
          </a:prstGeom>
          <a:solidFill>
            <a:srgbClr val="3399FF"/>
          </a:solidFill>
          <a:ln w="317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每天跑步用多少时间？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31" name="直接连接符 5130"/>
          <p:cNvSpPr/>
          <p:nvPr/>
        </p:nvSpPr>
        <p:spPr>
          <a:xfrm flipH="1" flipV="1">
            <a:off x="4610100" y="5072063"/>
            <a:ext cx="539750" cy="70485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2" name="直接连接符 5131"/>
          <p:cNvSpPr/>
          <p:nvPr/>
        </p:nvSpPr>
        <p:spPr>
          <a:xfrm flipV="1">
            <a:off x="6042025" y="5084763"/>
            <a:ext cx="539750" cy="70485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3" name="矩形 5132"/>
          <p:cNvSpPr/>
          <p:nvPr/>
        </p:nvSpPr>
        <p:spPr>
          <a:xfrm>
            <a:off x="2238375" y="4518025"/>
            <a:ext cx="3006725" cy="550863"/>
          </a:xfrm>
          <a:prstGeom prst="rect">
            <a:avLst/>
          </a:prstGeom>
          <a:solidFill>
            <a:srgbClr val="3399FF"/>
          </a:solidFill>
          <a:ln w="317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跑一圈用的时间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34" name="矩形 5133"/>
          <p:cNvSpPr/>
          <p:nvPr/>
        </p:nvSpPr>
        <p:spPr>
          <a:xfrm>
            <a:off x="6099175" y="4537075"/>
            <a:ext cx="1487488" cy="550863"/>
          </a:xfrm>
          <a:prstGeom prst="rect">
            <a:avLst/>
          </a:prstGeom>
          <a:solidFill>
            <a:srgbClr val="3399FF"/>
          </a:solidFill>
          <a:ln w="317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6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圈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35" name="文本框 5134"/>
          <p:cNvSpPr txBox="1"/>
          <p:nvPr/>
        </p:nvSpPr>
        <p:spPr>
          <a:xfrm>
            <a:off x="5292725" y="44831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latin typeface="Arial" panose="020B0604020202020204" pitchFamily="34" charset="0"/>
              </a:rPr>
              <a:t>×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5136" name="矩形 5135"/>
          <p:cNvSpPr/>
          <p:nvPr/>
        </p:nvSpPr>
        <p:spPr>
          <a:xfrm>
            <a:off x="1052513" y="3111500"/>
            <a:ext cx="2557462" cy="550863"/>
          </a:xfrm>
          <a:prstGeom prst="rect">
            <a:avLst/>
          </a:prstGeom>
          <a:solidFill>
            <a:srgbClr val="3399FF"/>
          </a:solidFill>
          <a:ln w="317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时间（</a:t>
            </a:r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分钟）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40" name="文本框 5139"/>
          <p:cNvSpPr txBox="1"/>
          <p:nvPr/>
        </p:nvSpPr>
        <p:spPr>
          <a:xfrm>
            <a:off x="3698875" y="3017838"/>
            <a:ext cx="6937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Arial" panose="020B0604020202020204" pitchFamily="34" charset="0"/>
              </a:rPr>
              <a:t>÷</a:t>
            </a:r>
            <a:endParaRPr lang="en-US" altLang="zh-CN" sz="4000" b="1">
              <a:latin typeface="Arial" panose="020B0604020202020204" pitchFamily="34" charset="0"/>
            </a:endParaRPr>
          </a:p>
        </p:txBody>
      </p:sp>
      <p:sp>
        <p:nvSpPr>
          <p:cNvPr id="5141" name="直接连接符 5140"/>
          <p:cNvSpPr/>
          <p:nvPr/>
        </p:nvSpPr>
        <p:spPr>
          <a:xfrm flipH="1" flipV="1">
            <a:off x="2681288" y="3735388"/>
            <a:ext cx="539750" cy="70485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2" name="直接连接符 5141"/>
          <p:cNvSpPr/>
          <p:nvPr/>
        </p:nvSpPr>
        <p:spPr>
          <a:xfrm flipV="1">
            <a:off x="3846513" y="3690938"/>
            <a:ext cx="1355725" cy="762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144" name="组合 5143"/>
          <p:cNvGrpSpPr/>
          <p:nvPr/>
        </p:nvGrpSpPr>
        <p:grpSpPr>
          <a:xfrm>
            <a:off x="4479925" y="3067050"/>
            <a:ext cx="2297113" cy="604838"/>
            <a:chOff x="2431" y="1932"/>
            <a:chExt cx="1447" cy="381"/>
          </a:xfrm>
        </p:grpSpPr>
        <p:sp>
          <p:nvSpPr>
            <p:cNvPr id="5143" name="矩形 5142"/>
            <p:cNvSpPr/>
            <p:nvPr/>
          </p:nvSpPr>
          <p:spPr>
            <a:xfrm>
              <a:off x="2431" y="1965"/>
              <a:ext cx="1447" cy="347"/>
            </a:xfrm>
            <a:prstGeom prst="rect">
              <a:avLst/>
            </a:prstGeom>
            <a:solidFill>
              <a:srgbClr val="3399FF"/>
            </a:solidFill>
            <a:ln w="317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  <a:ea typeface="楷体_GB2312" pitchFamily="49" charset="-122"/>
                </a:rPr>
                <a:t>圈数（   圈）</a:t>
              </a:r>
              <a:endParaRPr lang="zh-CN" altLang="en-US" sz="28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aphicFrame>
          <p:nvGraphicFramePr>
            <p:cNvPr id="5139" name="对象 5138"/>
            <p:cNvGraphicFramePr/>
            <p:nvPr/>
          </p:nvGraphicFramePr>
          <p:xfrm>
            <a:off x="3154" y="1932"/>
            <a:ext cx="15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203200" imgH="494665" progId="Equation.3">
                    <p:embed/>
                  </p:oleObj>
                </mc:Choice>
                <mc:Fallback>
                  <p:oleObj name="" r:id="rId3" imgW="203200" imgH="494665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54" y="1932"/>
                          <a:ext cx="156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 animBg="1"/>
      <p:bldP spid="5133" grpId="0" animBg="1"/>
      <p:bldP spid="5134" grpId="0" animBg="1"/>
      <p:bldP spid="5135" grpId="0"/>
      <p:bldP spid="5136" grpId="0" animBg="1"/>
      <p:bldP spid="5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1922" name="Rectangle 2"/>
          <p:cNvSpPr>
            <a:spLocks noGrp="1" noRot="1"/>
          </p:cNvSpPr>
          <p:nvPr>
            <p:ph type="title"/>
          </p:nvPr>
        </p:nvSpPr>
        <p:spPr>
          <a:xfrm>
            <a:off x="0" y="0"/>
            <a:ext cx="8539163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rgbClr val="FA2649"/>
                </a:solidFill>
              </a:rPr>
              <a:t>课堂总结</a:t>
            </a:r>
            <a:endParaRPr lang="zh-CN" altLang="en-US" b="1" dirty="0">
              <a:solidFill>
                <a:srgbClr val="FA2649"/>
              </a:solidFill>
            </a:endParaRPr>
          </a:p>
        </p:txBody>
      </p:sp>
      <p:sp>
        <p:nvSpPr>
          <p:cNvPr id="721923" name="Rectangle 3"/>
          <p:cNvSpPr>
            <a:spLocks noGrp="1" noRot="1"/>
          </p:cNvSpPr>
          <p:nvPr>
            <p:ph idx="1"/>
          </p:nvPr>
        </p:nvSpPr>
        <p:spPr>
          <a:xfrm>
            <a:off x="298450" y="933450"/>
            <a:ext cx="8539163" cy="5413375"/>
          </a:xfrm>
          <a:solidFill>
            <a:schemeClr val="accent1">
              <a:alpha val="100000"/>
            </a:schemeClr>
          </a:solidFill>
          <a:ln w="38100">
            <a:solidFill>
              <a:srgbClr val="FF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CC0000"/>
                </a:solidFill>
              </a:rPr>
              <a:t>分数连乘、连除和乘除混合运算与整数的运算顺序一样。</a:t>
            </a:r>
            <a:r>
              <a:rPr lang="zh-CN" altLang="en-US" b="1" dirty="0">
                <a:solidFill>
                  <a:srgbClr val="009900"/>
                </a:solidFill>
              </a:rPr>
              <a:t>不能任意改变运算顺序。</a:t>
            </a:r>
            <a:endParaRPr lang="zh-CN" altLang="en-US" b="1" dirty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CC0000"/>
                </a:solidFill>
              </a:rPr>
              <a:t>分数在</a:t>
            </a:r>
            <a:r>
              <a:rPr lang="zh-CN" altLang="en-US" b="1" dirty="0"/>
              <a:t>连乘运算</a:t>
            </a:r>
            <a:r>
              <a:rPr lang="zh-CN" altLang="en-US" b="1" dirty="0">
                <a:solidFill>
                  <a:srgbClr val="CC0000"/>
                </a:solidFill>
              </a:rPr>
              <a:t>时，可以先约分，再计算比较简便。</a:t>
            </a:r>
            <a:endParaRPr lang="zh-CN" altLang="en-US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CC0000"/>
                </a:solidFill>
              </a:rPr>
              <a:t>分数在</a:t>
            </a:r>
            <a:r>
              <a:rPr lang="zh-CN" altLang="en-US" b="1" dirty="0"/>
              <a:t>连除运算</a:t>
            </a:r>
            <a:r>
              <a:rPr lang="zh-CN" altLang="en-US" b="1" dirty="0">
                <a:solidFill>
                  <a:srgbClr val="CC0000"/>
                </a:solidFill>
              </a:rPr>
              <a:t>时，要先把除号改写成乘号，并把除数颠倒位置，然后按乘法运算</a:t>
            </a:r>
            <a:r>
              <a:rPr lang="zh-CN" altLang="en-US" b="1" dirty="0">
                <a:solidFill>
                  <a:srgbClr val="FFFF00"/>
                </a:solidFill>
              </a:rPr>
              <a:t>。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CC0000"/>
                </a:solidFill>
              </a:rPr>
              <a:t>分数</a:t>
            </a:r>
            <a:r>
              <a:rPr lang="zh-CN" altLang="en-US" b="1" dirty="0"/>
              <a:t>乘除混合运算</a:t>
            </a:r>
            <a:r>
              <a:rPr lang="zh-CN" altLang="en-US" b="1" dirty="0">
                <a:solidFill>
                  <a:srgbClr val="CC0000"/>
                </a:solidFill>
              </a:rPr>
              <a:t>时，要先把所有除号变乘号，除数变倒数，再约分计算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  <p:pic>
        <p:nvPicPr>
          <p:cNvPr id="35844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5602288"/>
            <a:ext cx="45561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5970588"/>
            <a:ext cx="39052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5138" y="5599113"/>
            <a:ext cx="458787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961063"/>
            <a:ext cx="392113" cy="42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5925" y="5653088"/>
            <a:ext cx="457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8" y="6021388"/>
            <a:ext cx="392112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13" y="5653088"/>
            <a:ext cx="455612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8" y="6021388"/>
            <a:ext cx="39052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25" y="5640388"/>
            <a:ext cx="457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38" y="6008688"/>
            <a:ext cx="392112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4925" y="5627688"/>
            <a:ext cx="457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5995988"/>
            <a:ext cx="392112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6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0" y="5710238"/>
            <a:ext cx="409575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7" name="Picture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046788"/>
            <a:ext cx="349250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Picture 18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8838" y="5722938"/>
            <a:ext cx="406400" cy="67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2192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charRg st="3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21923">
                                            <p:txEl>
                                              <p:charRg st="37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charRg st="61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21923">
                                            <p:txEl>
                                              <p:charRg st="61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charRg st="9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21923">
                                            <p:txEl>
                                              <p:charRg st="99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2" grpId="0"/>
      <p:bldP spid="721923" grpId="0" animBg="1" build="p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WPS 演示</Application>
  <PresentationFormat>在屏幕上显示</PresentationFormat>
  <Paragraphs>204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黑体</vt:lpstr>
      <vt:lpstr>华文彩云</vt:lpstr>
      <vt:lpstr>楷体_GB2312</vt:lpstr>
      <vt:lpstr>幼圆</vt:lpstr>
      <vt:lpstr>华文琥珀</vt:lpstr>
      <vt:lpstr>华文中宋</vt:lpstr>
      <vt:lpstr>经典综艺体简</vt:lpstr>
      <vt:lpstr>Times New Roman</vt:lpstr>
      <vt:lpstr>Batang</vt:lpstr>
      <vt:lpstr>方正大黑简体</vt:lpstr>
      <vt:lpstr>隶书</vt:lpstr>
      <vt:lpstr>微软雅黑</vt:lpstr>
      <vt:lpstr>新宋体</vt:lpstr>
      <vt:lpstr>Arial Unicode MS</vt:lpstr>
      <vt:lpstr>Calibri</vt:lpstr>
      <vt:lpstr>默认设计模板</vt:lpstr>
      <vt:lpstr>Equation.3</vt:lpstr>
      <vt:lpstr>Equation.3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课堂总结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为您服务教育网 http://www.wsbedu.com/</dc:creator>
  <cp:lastModifiedBy>Administrator</cp:lastModifiedBy>
  <cp:revision>26</cp:revision>
  <dcterms:created xsi:type="dcterms:W3CDTF">2011-09-16T12:11:00Z</dcterms:created>
  <dcterms:modified xsi:type="dcterms:W3CDTF">2017-10-12T06:24:22Z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