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80" r:id="rId3"/>
    <p:sldId id="257" r:id="rId4"/>
    <p:sldId id="258" r:id="rId5"/>
    <p:sldId id="293" r:id="rId6"/>
    <p:sldId id="265" r:id="rId7"/>
    <p:sldId id="266" r:id="rId8"/>
    <p:sldId id="267" r:id="rId9"/>
    <p:sldId id="271" r:id="rId10"/>
    <p:sldId id="268" r:id="rId11"/>
    <p:sldId id="260" r:id="rId12"/>
    <p:sldId id="304" r:id="rId13"/>
    <p:sldId id="277" r:id="rId14"/>
    <p:sldId id="274" r:id="rId15"/>
    <p:sldId id="275" r:id="rId16"/>
    <p:sldId id="282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microsoft.com/office/2007/relationships/media" Target="file:///C:\Documents%20and%20Settings\&#23004;&#32769;&#24072;\&#26700;&#38754;\&#34584;&#34523;&#24320;&#24215;&#25945;&#23398;\&#32972;&#26223;&#38899;&#20048;.mp3" TargetMode="External"/><Relationship Id="rId3" Type="http://schemas.openxmlformats.org/officeDocument/2006/relationships/audio" Target="file:///C:\Documents%20and%20Settings\&#23004;&#32769;&#24072;\&#26700;&#38754;\&#34584;&#34523;&#24320;&#24215;&#25945;&#23398;\&#32972;&#26223;&#38899;&#20048;.mp3" TargetMode="External"/><Relationship Id="rId2" Type="http://schemas.openxmlformats.org/officeDocument/2006/relationships/image" Target="../media/image3.png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模板图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9685" y="10160"/>
            <a:ext cx="12221210" cy="7334250"/>
          </a:xfrm>
          <a:prstGeom prst="rect">
            <a:avLst/>
          </a:prstGeom>
        </p:spPr>
      </p:pic>
      <p:pic>
        <p:nvPicPr>
          <p:cNvPr id="80" name="图片 79" descr="tooopen_0da072d6-23cd-4036-a2ee-9973decfcc9b"/>
          <p:cNvPicPr>
            <a:picLocks noChangeAspect="1"/>
          </p:cNvPicPr>
          <p:nvPr/>
        </p:nvPicPr>
        <p:blipFill>
          <a:blip r:embed="rId2"/>
          <a:srcRect t="69654" b="3502"/>
          <a:stretch>
            <a:fillRect/>
          </a:stretch>
        </p:blipFill>
        <p:spPr>
          <a:xfrm>
            <a:off x="840740" y="528955"/>
            <a:ext cx="4345305" cy="3627120"/>
          </a:xfrm>
          <a:prstGeom prst="rect">
            <a:avLst/>
          </a:prstGeom>
        </p:spPr>
      </p:pic>
      <p:pic>
        <p:nvPicPr>
          <p:cNvPr id="9" name="内容占位符 8" descr="1"/>
          <p:cNvPicPr>
            <a:picLocks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265680" y="1985645"/>
            <a:ext cx="1274445" cy="71437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716145" y="1090930"/>
            <a:ext cx="6243955" cy="47078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000" b="1">
                <a:latin typeface="微软雅黑" panose="020B0503020204020204" charset="-122"/>
                <a:ea typeface="微软雅黑" panose="020B0503020204020204" charset="-122"/>
              </a:rPr>
              <a:t>小小诸葛亮，</a:t>
            </a:r>
            <a:endParaRPr lang="zh-CN" altLang="en-US" sz="60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6000" b="1">
                <a:latin typeface="微软雅黑" panose="020B0503020204020204" charset="-122"/>
                <a:ea typeface="微软雅黑" panose="020B0503020204020204" charset="-122"/>
              </a:rPr>
              <a:t>独坐中军帐，</a:t>
            </a:r>
            <a:endParaRPr lang="zh-CN" altLang="en-US" sz="60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6000" b="1">
                <a:latin typeface="微软雅黑" panose="020B0503020204020204" charset="-122"/>
                <a:ea typeface="微软雅黑" panose="020B0503020204020204" charset="-122"/>
              </a:rPr>
              <a:t>摆下八卦阵，</a:t>
            </a:r>
            <a:endParaRPr lang="zh-CN" altLang="en-US" sz="60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6000" b="1">
                <a:latin typeface="微软雅黑" panose="020B0503020204020204" charset="-122"/>
                <a:ea typeface="微软雅黑" panose="020B0503020204020204" charset="-122"/>
              </a:rPr>
              <a:t>专捉飞来将。</a:t>
            </a:r>
            <a:endParaRPr lang="zh-CN" altLang="en-US" sz="60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6000"/>
              <a:t>            （猜一动物）</a:t>
            </a:r>
            <a:endParaRPr lang="zh-CN" altLang="en-US" sz="6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 descr="夫甲骨"/>
          <p:cNvPicPr>
            <a:picLocks noChangeAspect="1"/>
          </p:cNvPicPr>
          <p:nvPr/>
        </p:nvPicPr>
        <p:blipFill>
          <a:blip r:embed="rId1"/>
          <a:srcRect l="24332" t="39951" r="23746" b="8769"/>
          <a:stretch>
            <a:fillRect/>
          </a:stretch>
        </p:blipFill>
        <p:spPr>
          <a:xfrm>
            <a:off x="-9525" y="2226310"/>
            <a:ext cx="4242435" cy="4601845"/>
          </a:xfrm>
          <a:prstGeom prst="rect">
            <a:avLst/>
          </a:prstGeom>
        </p:spPr>
      </p:pic>
      <p:pic>
        <p:nvPicPr>
          <p:cNvPr id="8" name="图片 7" descr="夫金文"/>
          <p:cNvPicPr>
            <a:picLocks noChangeAspect="1"/>
          </p:cNvPicPr>
          <p:nvPr/>
        </p:nvPicPr>
        <p:blipFill>
          <a:blip r:embed="rId2"/>
          <a:srcRect l="704" t="41344" r="1842" b="6589"/>
          <a:stretch>
            <a:fillRect/>
          </a:stretch>
        </p:blipFill>
        <p:spPr>
          <a:xfrm>
            <a:off x="4232910" y="2225675"/>
            <a:ext cx="4131945" cy="4602480"/>
          </a:xfrm>
          <a:prstGeom prst="rect">
            <a:avLst/>
          </a:prstGeom>
        </p:spPr>
      </p:pic>
      <p:pic>
        <p:nvPicPr>
          <p:cNvPr id="9" name="图片 8" descr="夫楷书"/>
          <p:cNvPicPr>
            <a:picLocks noChangeAspect="1"/>
          </p:cNvPicPr>
          <p:nvPr/>
        </p:nvPicPr>
        <p:blipFill>
          <a:blip r:embed="rId3"/>
          <a:srcRect l="12860" t="47049" r="11329" b="10434"/>
          <a:stretch>
            <a:fillRect/>
          </a:stretch>
        </p:blipFill>
        <p:spPr>
          <a:xfrm>
            <a:off x="8246745" y="2225675"/>
            <a:ext cx="3987165" cy="460248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821690" y="1211580"/>
            <a:ext cx="258064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400" b="1">
                <a:latin typeface="微软雅黑" panose="020B0503020204020204" charset="-122"/>
                <a:ea typeface="微软雅黑" panose="020B0503020204020204" charset="-122"/>
              </a:rPr>
              <a:t>甲骨文</a:t>
            </a:r>
            <a:endParaRPr lang="zh-CN" altLang="en-US" sz="5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324475" y="1211580"/>
            <a:ext cx="30403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400" b="1">
                <a:latin typeface="微软雅黑" panose="020B0503020204020204" charset="-122"/>
                <a:ea typeface="微软雅黑" panose="020B0503020204020204" charset="-122"/>
              </a:rPr>
              <a:t>金文</a:t>
            </a:r>
            <a:endParaRPr lang="zh-CN" altLang="en-US" sz="5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335135" y="1210945"/>
            <a:ext cx="18097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400" b="1">
                <a:latin typeface="微软雅黑" panose="020B0503020204020204" charset="-122"/>
                <a:ea typeface="微软雅黑" panose="020B0503020204020204" charset="-122"/>
              </a:rPr>
              <a:t>楷书</a:t>
            </a:r>
            <a:endParaRPr lang="zh-CN" altLang="en-US" sz="5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36855" y="210820"/>
            <a:ext cx="5212080" cy="110680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p>
            <a:pPr algn="ctr"/>
            <a:r>
              <a:rPr lang="zh-CN" altLang="en-US" sz="6600" b="1">
                <a:ln>
                  <a:gradFill>
                    <a:gsLst>
                      <a:gs pos="98000">
                        <a:srgbClr val="F88C89"/>
                      </a:gs>
                      <a:gs pos="86000">
                        <a:srgbClr val="F8D078"/>
                      </a:gs>
                      <a:gs pos="73000">
                        <a:srgbClr val="BAD172"/>
                      </a:gs>
                      <a:gs pos="62000">
                        <a:srgbClr val="BEC7AF"/>
                      </a:gs>
                      <a:gs pos="50000">
                        <a:srgbClr val="83D9E3"/>
                      </a:gs>
                      <a:gs pos="37000">
                        <a:srgbClr val="9C61DF"/>
                      </a:gs>
                      <a:gs pos="24000">
                        <a:srgbClr val="CA78E1"/>
                      </a:gs>
                      <a:gs pos="12000">
                        <a:srgbClr val="E564DF"/>
                      </a:gs>
                      <a:gs pos="0">
                        <a:srgbClr val="F86CC0"/>
                      </a:gs>
                    </a:gsLst>
                    <a:lin ang="0"/>
                  </a:gradFill>
                </a:ln>
                <a:gradFill>
                  <a:gsLst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0">
                      <a:srgbClr val="FF33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象形字识记法</a:t>
            </a:r>
            <a:endParaRPr lang="zh-CN" altLang="en-US" sz="6600" b="1">
              <a:ln>
                <a:gradFill>
                  <a:gsLst>
                    <a:gs pos="98000">
                      <a:srgbClr val="F88C89"/>
                    </a:gs>
                    <a:gs pos="86000">
                      <a:srgbClr val="F8D078"/>
                    </a:gs>
                    <a:gs pos="73000">
                      <a:srgbClr val="BAD172"/>
                    </a:gs>
                    <a:gs pos="62000">
                      <a:srgbClr val="BEC7AF"/>
                    </a:gs>
                    <a:gs pos="50000">
                      <a:srgbClr val="83D9E3"/>
                    </a:gs>
                    <a:gs pos="37000">
                      <a:srgbClr val="9C61DF"/>
                    </a:gs>
                    <a:gs pos="24000">
                      <a:srgbClr val="CA78E1"/>
                    </a:gs>
                    <a:gs pos="12000">
                      <a:srgbClr val="E564DF"/>
                    </a:gs>
                    <a:gs pos="0">
                      <a:srgbClr val="F86CC0"/>
                    </a:gs>
                  </a:gsLst>
                  <a:lin ang="0"/>
                </a:gradFill>
              </a:ln>
              <a:gradFill>
                <a:gsLst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0">
                    <a:srgbClr val="FF33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模板图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9685" y="10160"/>
            <a:ext cx="12221210" cy="733425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54075" y="305435"/>
            <a:ext cx="554736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4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总结识字方法：</a:t>
            </a:r>
            <a:endParaRPr lang="zh-CN" altLang="en-US" sz="54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58165" y="1553845"/>
            <a:ext cx="10857230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3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加一加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（偏旁</a:t>
            </a:r>
            <a:r>
              <a:rPr lang="en-US" altLang="zh-CN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熟字）：终、期、完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3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减一减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（熟字减偏旁）：匆、换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3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动作识</a:t>
            </a:r>
            <a:r>
              <a:rPr lang="zh-CN" altLang="en-US" sz="36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记法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：蹲、罩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3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猜谜语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识记法：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例：叔叔一个人在家（打一字）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3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生活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中识字法：店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3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随文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识字法：寂寞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3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形声字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识记法：蜈蚣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3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象形字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识记法：夫</a:t>
            </a:r>
            <a:endParaRPr lang="zh-CN" altLang="en-US" sz="3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模板图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80645" y="9525"/>
            <a:ext cx="12353290" cy="7334250"/>
          </a:xfrm>
          <a:prstGeom prst="rect">
            <a:avLst/>
          </a:prstGeom>
        </p:spPr>
      </p:pic>
      <p:cxnSp>
        <p:nvCxnSpPr>
          <p:cNvPr id="1169" name="直接连接符 1168"/>
          <p:cNvCxnSpPr/>
          <p:nvPr/>
        </p:nvCxnSpPr>
        <p:spPr>
          <a:xfrm>
            <a:off x="1365250" y="9525"/>
            <a:ext cx="19050" cy="1042670"/>
          </a:xfrm>
          <a:prstGeom prst="line">
            <a:avLst/>
          </a:prstGeom>
          <a:ln w="28575">
            <a:solidFill>
              <a:srgbClr val="0606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1936750" y="444500"/>
            <a:ext cx="7616190" cy="1247140"/>
          </a:xfrm>
          <a:prstGeom prst="rect">
            <a:avLst/>
          </a:prstGeom>
          <a:noFill/>
          <a:ln w="28575">
            <a:solidFill>
              <a:srgbClr val="2E2A2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752600" y="200025"/>
            <a:ext cx="8067040" cy="1259840"/>
          </a:xfrm>
          <a:prstGeom prst="rect">
            <a:avLst/>
          </a:prstGeom>
          <a:noFill/>
          <a:ln w="28575">
            <a:solidFill>
              <a:srgbClr val="2E2A2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164" name="图片 1163" descr="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20160000">
            <a:off x="678180" y="71120"/>
            <a:ext cx="1643380" cy="92075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437765" y="444500"/>
            <a:ext cx="67310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默读课文 了解内容</a:t>
            </a:r>
            <a:endParaRPr lang="zh-CN" altLang="en-US" sz="6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475740" y="2510790"/>
            <a:ext cx="8538210" cy="16916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>
                <a:latin typeface="微软雅黑" panose="020B0503020204020204" charset="-122"/>
                <a:ea typeface="微软雅黑" panose="020B0503020204020204" charset="-122"/>
              </a:rPr>
              <a:t>快速</a:t>
            </a:r>
            <a:r>
              <a:rPr lang="zh-CN" altLang="en-US" sz="6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默读</a:t>
            </a:r>
            <a:r>
              <a:rPr lang="zh-CN" altLang="en-US" sz="4400">
                <a:latin typeface="微软雅黑" panose="020B0503020204020204" charset="-122"/>
                <a:ea typeface="微软雅黑" panose="020B0503020204020204" charset="-122"/>
              </a:rPr>
              <a:t>一遍课文，想想蜘蛛都</a:t>
            </a:r>
            <a:r>
              <a:rPr lang="zh-CN" altLang="en-US" sz="4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卖了什么，来了哪些顾客？</a:t>
            </a:r>
            <a:endParaRPr lang="zh-CN" altLang="en-US" sz="4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 descr="模板图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80645" y="9525"/>
            <a:ext cx="12353290" cy="733425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08020" y="518795"/>
            <a:ext cx="10515600" cy="1325563"/>
          </a:xfrm>
        </p:spPr>
        <p:txBody>
          <a:bodyPr>
            <a:noAutofit/>
          </a:bodyPr>
          <a:p>
            <a:r>
              <a:rPr lang="zh-CN" altLang="en-US" sz="8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拓展阅读</a:t>
            </a:r>
            <a:endParaRPr lang="zh-CN" altLang="en-US" sz="8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164" name="内容占位符 1163" descr="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6675" y="2022475"/>
            <a:ext cx="2023745" cy="113474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204720" y="1931035"/>
            <a:ext cx="8598535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必读：《蜘蛛鞋匠做鞋》</a:t>
            </a:r>
            <a:r>
              <a:rPr lang="en-US" altLang="zh-CN" sz="4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123</a:t>
            </a:r>
            <a:r>
              <a:rPr lang="zh-CN" altLang="en-US" sz="4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页</a:t>
            </a:r>
            <a:endParaRPr lang="zh-CN" altLang="en-US" sz="40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4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          《蜘蛛婆婆》       </a:t>
            </a:r>
            <a:r>
              <a:rPr lang="en-US" altLang="zh-CN" sz="4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124</a:t>
            </a:r>
            <a:r>
              <a:rPr lang="zh-CN" altLang="en-US" sz="4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页</a:t>
            </a:r>
            <a:endParaRPr lang="zh-CN" altLang="en-US" sz="40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4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          《磨杵成针》       </a:t>
            </a:r>
            <a:r>
              <a:rPr lang="en-US" altLang="zh-CN" sz="4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124</a:t>
            </a:r>
            <a:r>
              <a:rPr lang="zh-CN" altLang="en-US" sz="4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页</a:t>
            </a:r>
            <a:endParaRPr lang="zh-CN" altLang="en-US" sz="40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4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选读：《达芬奇画蛋》   </a:t>
            </a:r>
            <a:r>
              <a:rPr lang="en-US" altLang="zh-CN" sz="4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125</a:t>
            </a:r>
            <a:r>
              <a:rPr lang="zh-CN" altLang="en-US" sz="4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页</a:t>
            </a:r>
            <a:endParaRPr lang="zh-CN" altLang="en-US" sz="40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4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          《孙康映雪夜读》</a:t>
            </a:r>
            <a:r>
              <a:rPr lang="en-US" altLang="zh-CN" sz="4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126</a:t>
            </a:r>
            <a:r>
              <a:rPr lang="zh-CN" altLang="en-US" sz="4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页</a:t>
            </a:r>
            <a:endParaRPr lang="zh-CN" altLang="en-US" sz="40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169" name="直接连接符 1168"/>
          <p:cNvCxnSpPr/>
          <p:nvPr/>
        </p:nvCxnSpPr>
        <p:spPr>
          <a:xfrm>
            <a:off x="1059815" y="9525"/>
            <a:ext cx="36830" cy="2012950"/>
          </a:xfrm>
          <a:prstGeom prst="line">
            <a:avLst/>
          </a:prstGeom>
          <a:ln w="28575">
            <a:solidFill>
              <a:srgbClr val="0606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边框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80060" y="50165"/>
            <a:ext cx="13098145" cy="675830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34285" y="466090"/>
            <a:ext cx="10083165" cy="1325880"/>
          </a:xfrm>
        </p:spPr>
        <p:txBody>
          <a:bodyPr>
            <a:noAutofit/>
            <a:scene3d>
              <a:camera prst="orthographicFront"/>
              <a:lightRig rig="threePt" dir="t"/>
            </a:scene3d>
          </a:bodyPr>
          <a:p>
            <a:r>
              <a:rPr lang="zh-CN" altLang="en-US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创新写作（二选一）</a:t>
            </a:r>
            <a:endParaRPr lang="zh-CN" altLang="en-US" sz="7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164" name="内容占位符 1163" descr="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45720" y="657225"/>
            <a:ext cx="2023745" cy="1134745"/>
          </a:xfrm>
          <a:prstGeom prst="rect">
            <a:avLst/>
          </a:prstGeom>
        </p:spPr>
      </p:pic>
      <p:cxnSp>
        <p:nvCxnSpPr>
          <p:cNvPr id="1169" name="直接连接符 1168"/>
          <p:cNvCxnSpPr/>
          <p:nvPr/>
        </p:nvCxnSpPr>
        <p:spPr>
          <a:xfrm>
            <a:off x="960120" y="-43815"/>
            <a:ext cx="12065" cy="1181100"/>
          </a:xfrm>
          <a:prstGeom prst="line">
            <a:avLst/>
          </a:prstGeom>
          <a:ln w="28575">
            <a:solidFill>
              <a:srgbClr val="0606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1978025" y="1584325"/>
            <a:ext cx="92208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3600">
                <a:latin typeface="微软雅黑" panose="020B0503020204020204" charset="-122"/>
                <a:ea typeface="微软雅黑" panose="020B0503020204020204" charset="-122"/>
              </a:rPr>
              <a:t>、看黑板上的词语，请你任选几个词语说几句通顺连贯的话。（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至少</a:t>
            </a:r>
            <a:r>
              <a:rPr lang="zh-CN" altLang="en-US" sz="3600">
                <a:latin typeface="微软雅黑" panose="020B0503020204020204" charset="-122"/>
                <a:ea typeface="微软雅黑" panose="020B0503020204020204" charset="-122"/>
              </a:rPr>
              <a:t>用上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三个词语</a:t>
            </a:r>
            <a:r>
              <a:rPr lang="zh-CN" altLang="en-US" sz="3600">
                <a:latin typeface="微软雅黑" panose="020B0503020204020204" charset="-122"/>
                <a:ea typeface="微软雅黑" panose="020B0503020204020204" charset="-122"/>
              </a:rPr>
              <a:t>）</a:t>
            </a:r>
            <a:endParaRPr lang="zh-CN" altLang="en-US" sz="36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978025" y="2906395"/>
            <a:ext cx="9128760" cy="34766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3600">
                <a:latin typeface="微软雅黑" panose="020B0503020204020204" charset="-122"/>
                <a:ea typeface="微软雅黑" panose="020B0503020204020204" charset="-122"/>
              </a:rPr>
              <a:t>、续编儿歌（用上今天学的生字词语，能用几个是几个。）例如：</a:t>
            </a:r>
            <a:endParaRPr lang="zh-CN" altLang="en-US" sz="360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3600">
                <a:latin typeface="微软雅黑" panose="020B0503020204020204" charset="-122"/>
                <a:ea typeface="微软雅黑" panose="020B0503020204020204" charset="-122"/>
              </a:rPr>
              <a:t>小小蜘蛛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蹲</a:t>
            </a:r>
            <a:r>
              <a:rPr lang="zh-CN" altLang="en-US" sz="3600">
                <a:latin typeface="微软雅黑" panose="020B0503020204020204" charset="-122"/>
                <a:ea typeface="微软雅黑" panose="020B0503020204020204" charset="-122"/>
              </a:rPr>
              <a:t>网上，</a:t>
            </a:r>
            <a:endParaRPr lang="zh-CN" altLang="en-US" sz="360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寂寞</a:t>
            </a:r>
            <a:r>
              <a:rPr lang="zh-CN" altLang="en-US" sz="3600">
                <a:latin typeface="微软雅黑" panose="020B0503020204020204" charset="-122"/>
                <a:ea typeface="微软雅黑" panose="020B0503020204020204" charset="-122"/>
              </a:rPr>
              <a:t>无聊开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商店</a:t>
            </a:r>
            <a:r>
              <a:rPr lang="zh-CN" altLang="en-US" sz="360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360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3600">
                <a:latin typeface="微软雅黑" panose="020B0503020204020204" charset="-122"/>
                <a:ea typeface="微软雅黑" panose="020B0503020204020204" charset="-122"/>
              </a:rPr>
              <a:t>（    ）买（    ），</a:t>
            </a:r>
            <a:endParaRPr lang="zh-CN" altLang="en-US" sz="360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4000">
                <a:latin typeface="微软雅黑" panose="020B0503020204020204" charset="-122"/>
                <a:ea typeface="微软雅黑" panose="020B0503020204020204" charset="-122"/>
              </a:rPr>
              <a:t>        ......</a:t>
            </a:r>
            <a:endParaRPr lang="en-US" altLang="zh-CN" sz="40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内容占位符 7" descr="蜘蛛开店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33985" y="-10795"/>
            <a:ext cx="12460605" cy="6878955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>
            <a:off x="10714355" y="-367030"/>
            <a:ext cx="43180" cy="27590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64" name="内容占位符 1163" descr="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904095" y="1997710"/>
            <a:ext cx="1664335" cy="93281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196840" y="1518920"/>
            <a:ext cx="5146675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寂寞</a:t>
            </a:r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</a:rPr>
              <a:t>蜘蛛开</a:t>
            </a:r>
            <a:r>
              <a:rPr lang="zh-CN" altLang="en-US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商店</a:t>
            </a:r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</a:rPr>
              <a:t>，</a:t>
            </a:r>
            <a:endParaRPr lang="zh-CN" altLang="en-US" sz="44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顾客</a:t>
            </a:r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</a:rPr>
              <a:t>来到</a:t>
            </a:r>
            <a:r>
              <a:rPr lang="zh-CN" altLang="en-US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编织</a:t>
            </a:r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</a:rPr>
              <a:t>店。</a:t>
            </a:r>
            <a:endParaRPr lang="zh-CN" altLang="en-US" sz="44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</a:rPr>
              <a:t>长嘴河马买</a:t>
            </a:r>
            <a:r>
              <a:rPr lang="zh-CN" altLang="en-US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口罩</a:t>
            </a:r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</a:rPr>
              <a:t>，</a:t>
            </a:r>
            <a:endParaRPr lang="zh-CN" altLang="en-US" sz="44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</a:rPr>
              <a:t>长</a:t>
            </a:r>
            <a:r>
              <a:rPr lang="zh-CN" altLang="en-US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颈</a:t>
            </a:r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</a:rPr>
              <a:t>鹿来买</a:t>
            </a:r>
            <a:r>
              <a:rPr lang="zh-CN" altLang="en-US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围</a:t>
            </a:r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</a:rPr>
              <a:t>巾，</a:t>
            </a:r>
            <a:endParaRPr lang="zh-CN" altLang="en-US" sz="44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</a:rPr>
              <a:t>多脚</a:t>
            </a:r>
            <a:r>
              <a:rPr lang="zh-CN" altLang="en-US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蜈蚣</a:t>
            </a:r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</a:rPr>
              <a:t>来买</a:t>
            </a:r>
            <a:r>
              <a:rPr lang="zh-CN" altLang="en-US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袜</a:t>
            </a:r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</a:rPr>
              <a:t>，</a:t>
            </a:r>
            <a:endParaRPr lang="zh-CN" altLang="en-US" sz="4400" b="1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</a:rPr>
              <a:t>蜘蛛</a:t>
            </a:r>
            <a:r>
              <a:rPr lang="zh-CN" altLang="en-US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匆</a:t>
            </a:r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</a:rPr>
              <a:t>忙跑回家。</a:t>
            </a:r>
            <a:endParaRPr lang="zh-CN" altLang="en-US" sz="4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160520" y="320040"/>
            <a:ext cx="387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72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小儿歌</a:t>
            </a:r>
            <a:endParaRPr lang="zh-CN" altLang="en-US" sz="72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背景音乐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r:link="rId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65100" y="6040755"/>
            <a:ext cx="619125" cy="619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86" showWhenStopped="0">
                <p:cTn id="7" repeatCount="indefinite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内容占位符 7" descr="蜘蛛开店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47955" y="-27940"/>
            <a:ext cx="12460605" cy="68789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011295" y="927735"/>
            <a:ext cx="5378450" cy="110680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6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20.</a:t>
            </a:r>
            <a:r>
              <a:rPr lang="zh-CN" altLang="en-US" sz="6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蜘蛛开店</a:t>
            </a:r>
            <a:endParaRPr lang="zh-CN" altLang="en-US" sz="6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9023350" y="-367030"/>
            <a:ext cx="43180" cy="27590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64" name="内容占位符 1163" descr="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13090" y="2101850"/>
            <a:ext cx="1664335" cy="9328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模板图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9685" y="10160"/>
            <a:ext cx="12221210" cy="733425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33375" y="2470785"/>
            <a:ext cx="1162304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48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有一只蜘蛛，每天蹲在网上等</a:t>
            </a:r>
            <a:endParaRPr lang="zh-CN" altLang="en-US" sz="48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48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48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着小飞虫落在上面，好寂寞，好无聊啊。</a:t>
            </a:r>
            <a:endParaRPr lang="zh-CN" altLang="en-US" sz="48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05245" y="3148330"/>
            <a:ext cx="152527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 b="1">
                <a:solidFill>
                  <a:srgbClr val="FF0000"/>
                </a:solidFill>
              </a:rPr>
              <a:t>jì mò</a:t>
            </a:r>
            <a:endParaRPr lang="en-US" altLang="zh-CN" sz="4800" b="1">
              <a:solidFill>
                <a:srgbClr val="FF0000"/>
              </a:solidFill>
            </a:endParaRPr>
          </a:p>
          <a:p>
            <a:r>
              <a:rPr lang="zh-CN" altLang="en-US" sz="4800" b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寂寞</a:t>
            </a:r>
            <a:endParaRPr lang="en-US" altLang="zh-CN" sz="4800" b="1">
              <a:solidFill>
                <a:srgbClr val="FF0000"/>
              </a:solidFill>
            </a:endParaRPr>
          </a:p>
          <a:p>
            <a:endParaRPr lang="en-US" altLang="zh-CN" sz="4800" b="1">
              <a:solidFill>
                <a:srgbClr val="FF0000"/>
              </a:solidFill>
            </a:endParaRPr>
          </a:p>
        </p:txBody>
      </p:sp>
      <p:pic>
        <p:nvPicPr>
          <p:cNvPr id="80" name="图片 79" descr="tooopen_0da072d6-23cd-4036-a2ee-9973decfcc9b"/>
          <p:cNvPicPr>
            <a:picLocks noChangeAspect="1"/>
          </p:cNvPicPr>
          <p:nvPr/>
        </p:nvPicPr>
        <p:blipFill>
          <a:blip r:embed="rId2"/>
          <a:srcRect t="69654" b="3502"/>
          <a:stretch>
            <a:fillRect/>
          </a:stretch>
        </p:blipFill>
        <p:spPr>
          <a:xfrm>
            <a:off x="-19685" y="10160"/>
            <a:ext cx="3307715" cy="2760980"/>
          </a:xfrm>
          <a:prstGeom prst="rect">
            <a:avLst/>
          </a:prstGeom>
        </p:spPr>
      </p:pic>
      <p:pic>
        <p:nvPicPr>
          <p:cNvPr id="9" name="内容占位符 8" descr="1"/>
          <p:cNvPicPr>
            <a:picLocks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930275" y="1188720"/>
            <a:ext cx="1274445" cy="71437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248400" y="1728470"/>
            <a:ext cx="183896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dūn</a:t>
            </a:r>
            <a:endParaRPr lang="zh-CN" altLang="en-US" sz="4800" b="1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zh-CN" altLang="en-US" sz="4800" b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蹲</a:t>
            </a:r>
            <a:endParaRPr lang="zh-CN" alt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模板图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9685" y="10160"/>
            <a:ext cx="12221210" cy="7334250"/>
          </a:xfrm>
          <a:prstGeom prst="rect">
            <a:avLst/>
          </a:prstGeom>
        </p:spPr>
      </p:pic>
      <p:pic>
        <p:nvPicPr>
          <p:cNvPr id="4" name="图片 3" descr="蜘蛛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83715" y="1189355"/>
            <a:ext cx="9274175" cy="696976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799715" y="1606550"/>
            <a:ext cx="139128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8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蹲</a:t>
            </a:r>
            <a:endParaRPr lang="zh-CN" altLang="en-US" sz="8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模板图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2860" y="-12065"/>
            <a:ext cx="12221210" cy="7334250"/>
          </a:xfrm>
          <a:prstGeom prst="rect">
            <a:avLst/>
          </a:prstGeom>
        </p:spPr>
      </p:pic>
      <p:pic>
        <p:nvPicPr>
          <p:cNvPr id="80" name="图片 79" descr="tooopen_0da072d6-23cd-4036-a2ee-9973decfcc9b"/>
          <p:cNvPicPr>
            <a:picLocks noChangeAspect="1"/>
          </p:cNvPicPr>
          <p:nvPr/>
        </p:nvPicPr>
        <p:blipFill>
          <a:blip r:embed="rId2"/>
          <a:srcRect t="69654" b="3502"/>
          <a:stretch>
            <a:fillRect/>
          </a:stretch>
        </p:blipFill>
        <p:spPr>
          <a:xfrm>
            <a:off x="377825" y="161925"/>
            <a:ext cx="3395980" cy="2834640"/>
          </a:xfrm>
          <a:prstGeom prst="rect">
            <a:avLst/>
          </a:prstGeom>
        </p:spPr>
      </p:pic>
      <p:pic>
        <p:nvPicPr>
          <p:cNvPr id="1164" name="内容占位符 1163" descr="1"/>
          <p:cNvPicPr>
            <a:picLocks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120775" y="1112520"/>
            <a:ext cx="1664335" cy="93281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296160" y="2045335"/>
            <a:ext cx="9316720" cy="35077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6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</a:t>
            </a:r>
            <a:r>
              <a:rPr lang="zh-CN" altLang="en-US" sz="48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有一只蜘蛛，每天</a:t>
            </a:r>
            <a:r>
              <a:rPr lang="zh-CN" altLang="en-US" sz="4800" b="1" u="sng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蹲</a:t>
            </a:r>
            <a:r>
              <a:rPr lang="zh-CN" altLang="en-US" sz="4800" b="1" u="sng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在网上等着小飞虫落在上面</a:t>
            </a:r>
            <a:r>
              <a:rPr lang="zh-CN" altLang="en-US" sz="48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，好</a:t>
            </a:r>
            <a:r>
              <a:rPr lang="zh-CN" altLang="en-US" sz="4800" b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寂寞，</a:t>
            </a:r>
            <a:r>
              <a:rPr lang="zh-CN" altLang="en-US" sz="48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好无聊啊。</a:t>
            </a:r>
            <a:endParaRPr lang="zh-CN" altLang="en-US" sz="48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6000"/>
          </a:p>
        </p:txBody>
      </p:sp>
      <p:sp>
        <p:nvSpPr>
          <p:cNvPr id="4" name="文本框 3"/>
          <p:cNvSpPr txBox="1"/>
          <p:nvPr/>
        </p:nvSpPr>
        <p:spPr>
          <a:xfrm>
            <a:off x="3509645" y="821690"/>
            <a:ext cx="593344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寂寞：孤单冷清</a:t>
            </a:r>
            <a:endParaRPr lang="zh-CN" altLang="en-US" sz="6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模板图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4605" y="5080"/>
            <a:ext cx="12221210" cy="7334250"/>
          </a:xfrm>
          <a:prstGeom prst="rect">
            <a:avLst/>
          </a:prstGeom>
        </p:spPr>
      </p:pic>
      <p:pic>
        <p:nvPicPr>
          <p:cNvPr id="85" name="图片 84" descr="tooopen_0da072d6-23cd-4036-a2ee-9973decfcc9b"/>
          <p:cNvPicPr>
            <a:picLocks noChangeAspect="1"/>
          </p:cNvPicPr>
          <p:nvPr/>
        </p:nvPicPr>
        <p:blipFill>
          <a:blip r:embed="rId2"/>
          <a:srcRect t="69654" b="3502"/>
          <a:stretch>
            <a:fillRect/>
          </a:stretch>
        </p:blipFill>
        <p:spPr>
          <a:xfrm>
            <a:off x="149225" y="93345"/>
            <a:ext cx="1941830" cy="1788795"/>
          </a:xfrm>
          <a:prstGeom prst="rect">
            <a:avLst/>
          </a:prstGeom>
        </p:spPr>
      </p:pic>
      <p:cxnSp>
        <p:nvCxnSpPr>
          <p:cNvPr id="1169" name="直接连接符 1168"/>
          <p:cNvCxnSpPr/>
          <p:nvPr/>
        </p:nvCxnSpPr>
        <p:spPr>
          <a:xfrm>
            <a:off x="1043305" y="978535"/>
            <a:ext cx="9525" cy="1334135"/>
          </a:xfrm>
          <a:prstGeom prst="line">
            <a:avLst/>
          </a:prstGeom>
          <a:ln w="28575">
            <a:solidFill>
              <a:srgbClr val="0606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64" name="图片 1163" descr="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 rot="120000">
            <a:off x="571500" y="2329180"/>
            <a:ext cx="953770" cy="53467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865630" y="734695"/>
            <a:ext cx="3540760" cy="10147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6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自读提示</a:t>
            </a:r>
            <a:endParaRPr lang="zh-CN" altLang="en-US" sz="60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cxnSp>
        <p:nvCxnSpPr>
          <p:cNvPr id="83" name="直接连接符 82"/>
          <p:cNvCxnSpPr/>
          <p:nvPr/>
        </p:nvCxnSpPr>
        <p:spPr>
          <a:xfrm>
            <a:off x="1947545" y="1788160"/>
            <a:ext cx="9335135" cy="2540"/>
          </a:xfrm>
          <a:prstGeom prst="line">
            <a:avLst/>
          </a:prstGeom>
          <a:ln w="19050">
            <a:solidFill>
              <a:srgbClr val="3D38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1947545" y="5555615"/>
            <a:ext cx="9335135" cy="2540"/>
          </a:xfrm>
          <a:prstGeom prst="line">
            <a:avLst/>
          </a:prstGeom>
          <a:ln w="19050">
            <a:solidFill>
              <a:srgbClr val="3D38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1947545" y="2312670"/>
            <a:ext cx="794766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大声</a:t>
            </a:r>
            <a:r>
              <a:rPr lang="zh-CN" altLang="en-US" sz="4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朗读</a:t>
            </a:r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一遍课文，然后</a:t>
            </a:r>
            <a:r>
              <a:rPr lang="zh-CN" altLang="en-US" sz="4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圈出</a:t>
            </a:r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本课生字，同桌互相</a:t>
            </a:r>
            <a:r>
              <a:rPr lang="zh-CN" altLang="en-US" sz="4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指读</a:t>
            </a:r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并组词。</a:t>
            </a:r>
            <a:endParaRPr lang="zh-CN" altLang="en-US" sz="4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模板图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4605" y="10160"/>
            <a:ext cx="12221210" cy="7334250"/>
          </a:xfrm>
          <a:prstGeom prst="rect">
            <a:avLst/>
          </a:prstGeom>
        </p:spPr>
      </p:pic>
      <p:cxnSp>
        <p:nvCxnSpPr>
          <p:cNvPr id="1169" name="直接连接符 1168"/>
          <p:cNvCxnSpPr/>
          <p:nvPr/>
        </p:nvCxnSpPr>
        <p:spPr>
          <a:xfrm>
            <a:off x="1365250" y="9525"/>
            <a:ext cx="19050" cy="1042670"/>
          </a:xfrm>
          <a:prstGeom prst="line">
            <a:avLst/>
          </a:prstGeom>
          <a:ln w="28575">
            <a:solidFill>
              <a:srgbClr val="0606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1384300" y="1504950"/>
            <a:ext cx="857186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4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寂寞   决定   商店   口罩 </a:t>
            </a:r>
            <a:endParaRPr lang="zh-CN" altLang="en-US" sz="4800" b="1">
              <a:latin typeface="微软雅黑" panose="020B0503020204020204" charset="-122"/>
              <a:ea typeface="微软雅黑" panose="020B0503020204020204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4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招牌   编织   换了   围巾 </a:t>
            </a:r>
            <a:endParaRPr lang="zh-CN" altLang="en-US" sz="4800" b="1">
              <a:latin typeface="微软雅黑" panose="020B0503020204020204" charset="-122"/>
              <a:ea typeface="微软雅黑" panose="020B0503020204020204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4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星期   终于   工夫   长颈鹿</a:t>
            </a:r>
            <a:endParaRPr lang="zh-CN" altLang="en-US" sz="4800" b="1">
              <a:latin typeface="微软雅黑" panose="020B0503020204020204" charset="-122"/>
              <a:ea typeface="微软雅黑" panose="020B0503020204020204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4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完成   付钱   匆忙   蜈蚣</a:t>
            </a:r>
            <a:endParaRPr lang="zh-CN" altLang="en-US" sz="4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52575" y="462915"/>
            <a:ext cx="5664835" cy="922655"/>
          </a:xfrm>
          <a:prstGeom prst="rect">
            <a:avLst/>
          </a:prstGeom>
          <a:noFill/>
          <a:ln w="28575">
            <a:solidFill>
              <a:srgbClr val="2E2A2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752600" y="273685"/>
            <a:ext cx="5709285" cy="929640"/>
          </a:xfrm>
          <a:prstGeom prst="rect">
            <a:avLst/>
          </a:prstGeom>
          <a:noFill/>
          <a:ln w="28575">
            <a:solidFill>
              <a:srgbClr val="2E2A2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164" name="图片 1163" descr="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20160000">
            <a:off x="678180" y="71120"/>
            <a:ext cx="1643380" cy="92075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626360" y="373380"/>
            <a:ext cx="351790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8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认读生字词</a:t>
            </a:r>
            <a:endParaRPr lang="zh-CN" altLang="en-US" sz="48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模板图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4605" y="10160"/>
            <a:ext cx="12221210" cy="7334250"/>
          </a:xfrm>
          <a:prstGeom prst="rect">
            <a:avLst/>
          </a:prstGeom>
        </p:spPr>
      </p:pic>
      <p:cxnSp>
        <p:nvCxnSpPr>
          <p:cNvPr id="1169" name="直接连接符 1168"/>
          <p:cNvCxnSpPr/>
          <p:nvPr/>
        </p:nvCxnSpPr>
        <p:spPr>
          <a:xfrm>
            <a:off x="1365250" y="9525"/>
            <a:ext cx="19050" cy="1042670"/>
          </a:xfrm>
          <a:prstGeom prst="line">
            <a:avLst/>
          </a:prstGeom>
          <a:ln w="28575">
            <a:solidFill>
              <a:srgbClr val="0606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1552575" y="1830705"/>
            <a:ext cx="857186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4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店   决   定   商   夫   终   </a:t>
            </a:r>
            <a:endParaRPr lang="zh-CN" altLang="en-US" sz="48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4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匆   完   换   期   蜈   蚣   </a:t>
            </a:r>
            <a:endParaRPr lang="zh-CN" altLang="en-US" sz="48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4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寂   寞   蹲   罩   颈   付</a:t>
            </a:r>
            <a:endParaRPr lang="zh-CN" altLang="en-US" sz="4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52575" y="462915"/>
            <a:ext cx="5664835" cy="922655"/>
          </a:xfrm>
          <a:prstGeom prst="rect">
            <a:avLst/>
          </a:prstGeom>
          <a:noFill/>
          <a:ln w="28575">
            <a:solidFill>
              <a:srgbClr val="2E2A2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752600" y="273685"/>
            <a:ext cx="5709285" cy="929640"/>
          </a:xfrm>
          <a:prstGeom prst="rect">
            <a:avLst/>
          </a:prstGeom>
          <a:noFill/>
          <a:ln w="28575">
            <a:solidFill>
              <a:srgbClr val="2E2A2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164" name="图片 1163" descr="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20160000">
            <a:off x="678180" y="71120"/>
            <a:ext cx="1643380" cy="92075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626360" y="373380"/>
            <a:ext cx="48361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8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交流识字方法</a:t>
            </a:r>
            <a:endParaRPr lang="zh-CN" altLang="en-US" sz="48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模板图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9685" y="10160"/>
            <a:ext cx="12221210" cy="733425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761365" y="533400"/>
            <a:ext cx="4754880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p>
            <a:pPr algn="ctr"/>
            <a:r>
              <a:rPr lang="zh-CN" altLang="en-US" sz="6000" b="1">
                <a:ln>
                  <a:gradFill>
                    <a:gsLst>
                      <a:gs pos="98000">
                        <a:srgbClr val="F88C89"/>
                      </a:gs>
                      <a:gs pos="86000">
                        <a:srgbClr val="F8D078"/>
                      </a:gs>
                      <a:gs pos="73000">
                        <a:srgbClr val="BAD172"/>
                      </a:gs>
                      <a:gs pos="62000">
                        <a:srgbClr val="BEC7AF"/>
                      </a:gs>
                      <a:gs pos="50000">
                        <a:srgbClr val="83D9E3"/>
                      </a:gs>
                      <a:gs pos="37000">
                        <a:srgbClr val="9C61DF"/>
                      </a:gs>
                      <a:gs pos="24000">
                        <a:srgbClr val="CA78E1"/>
                      </a:gs>
                      <a:gs pos="12000">
                        <a:srgbClr val="E564DF"/>
                      </a:gs>
                      <a:gs pos="0">
                        <a:srgbClr val="F86CC0"/>
                      </a:gs>
                    </a:gsLst>
                    <a:lin ang="0"/>
                  </a:gradFill>
                </a:ln>
                <a:gradFill>
                  <a:gsLst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0">
                      <a:srgbClr val="FF33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形声字识字法</a:t>
            </a:r>
            <a:endParaRPr lang="zh-CN" altLang="en-US" sz="6000" b="1">
              <a:ln>
                <a:gradFill>
                  <a:gsLst>
                    <a:gs pos="98000">
                      <a:srgbClr val="F88C89"/>
                    </a:gs>
                    <a:gs pos="86000">
                      <a:srgbClr val="F8D078"/>
                    </a:gs>
                    <a:gs pos="73000">
                      <a:srgbClr val="BAD172"/>
                    </a:gs>
                    <a:gs pos="62000">
                      <a:srgbClr val="BEC7AF"/>
                    </a:gs>
                    <a:gs pos="50000">
                      <a:srgbClr val="83D9E3"/>
                    </a:gs>
                    <a:gs pos="37000">
                      <a:srgbClr val="9C61DF"/>
                    </a:gs>
                    <a:gs pos="24000">
                      <a:srgbClr val="CA78E1"/>
                    </a:gs>
                    <a:gs pos="12000">
                      <a:srgbClr val="E564DF"/>
                    </a:gs>
                    <a:gs pos="0">
                      <a:srgbClr val="F86CC0"/>
                    </a:gs>
                  </a:gsLst>
                  <a:lin ang="0"/>
                </a:gradFill>
              </a:ln>
              <a:gradFill>
                <a:gsLst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0">
                    <a:srgbClr val="FF33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40305" y="1850390"/>
            <a:ext cx="889571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60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蜈  蚣  编   </a:t>
            </a:r>
            <a:endParaRPr lang="zh-CN" altLang="en-US" sz="60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789</Words>
  <Application>WPS 演示</Application>
  <PresentationFormat>宽屏</PresentationFormat>
  <Paragraphs>98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Calibri</vt:lpstr>
      <vt:lpstr>Arial Unicode MS</vt:lpstr>
      <vt:lpstr>Calibri Light</vt:lpstr>
      <vt:lpstr>楷体_GB2312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拓展阅读</vt:lpstr>
      <vt:lpstr>创新写作（二选一）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姜老师</cp:lastModifiedBy>
  <cp:revision>32</cp:revision>
  <dcterms:created xsi:type="dcterms:W3CDTF">2015-05-05T08:02:00Z</dcterms:created>
  <dcterms:modified xsi:type="dcterms:W3CDTF">2018-05-26T02:28:00Z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