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8"/>
  </p:notesMasterIdLst>
  <p:sldIdLst>
    <p:sldId id="272" r:id="rId2"/>
    <p:sldId id="258" r:id="rId3"/>
    <p:sldId id="257" r:id="rId4"/>
    <p:sldId id="259" r:id="rId5"/>
    <p:sldId id="260" r:id="rId6"/>
    <p:sldId id="256" r:id="rId7"/>
    <p:sldId id="261" r:id="rId8"/>
    <p:sldId id="262" r:id="rId9"/>
    <p:sldId id="268" r:id="rId10"/>
    <p:sldId id="269" r:id="rId11"/>
    <p:sldId id="263" r:id="rId12"/>
    <p:sldId id="264" r:id="rId13"/>
    <p:sldId id="271" r:id="rId14"/>
    <p:sldId id="270" r:id="rId15"/>
    <p:sldId id="265" r:id="rId16"/>
    <p:sldId id="267"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426"/>
    <a:srgbClr val="D6009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620" autoAdjust="0"/>
  </p:normalViewPr>
  <p:slideViewPr>
    <p:cSldViewPr>
      <p:cViewPr varScale="1">
        <p:scale>
          <a:sx n="66" d="100"/>
          <a:sy n="66" d="100"/>
        </p:scale>
        <p:origin x="-636"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FD5661-8016-4D33-A749-DB182D8637B9}" type="datetimeFigureOut">
              <a:rPr lang="zh-CN" altLang="en-US" smtClean="0"/>
              <a:t>2017/3/8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C5108E-96F5-4387-8B33-D705182DE7B0}"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9C5108E-96F5-4387-8B33-D705182DE7B0}"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530820CF-B880-4189-942D-D702A7CBA730}" type="datetimeFigureOut">
              <a:rPr lang="zh-CN" altLang="en-US" smtClean="0"/>
              <a:pPr/>
              <a:t>2017/3/8</a:t>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530820CF-B880-4189-942D-D702A7CBA730}" type="datetimeFigureOut">
              <a:rPr lang="zh-CN" altLang="en-US" smtClean="0"/>
              <a:pPr/>
              <a:t>2017/3/8</a:t>
            </a:fld>
            <a:endParaRPr lang="zh-CN" altLang="en-US"/>
          </a:p>
        </p:txBody>
      </p:sp>
      <p:sp>
        <p:nvSpPr>
          <p:cNvPr id="9" name="灯片编号占位符 8"/>
          <p:cNvSpPr>
            <a:spLocks noGrp="1"/>
          </p:cNvSpPr>
          <p:nvPr>
            <p:ph type="sldNum" sz="quarter" idx="15"/>
          </p:nvPr>
        </p:nvSpPr>
        <p:spPr/>
        <p:txBody>
          <a:bodyPr rtlCol="0"/>
          <a:lstStyle/>
          <a:p>
            <a:fld id="{0C913308-F349-4B6D-A68A-DD1791B4A57B}"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530820CF-B880-4189-942D-D702A7CBA730}" type="datetimeFigureOut">
              <a:rPr lang="zh-CN" altLang="en-US" smtClean="0"/>
              <a:pPr/>
              <a:t>2017/3/8</a:t>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2017/3/8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530820CF-B880-4189-942D-D702A7CBA730}" type="datetimeFigureOut">
              <a:rPr lang="zh-CN" altLang="en-US" smtClean="0"/>
              <a:pPr/>
              <a:t>2017/3/8</a:t>
            </a:fld>
            <a:endParaRPr lang="zh-CN" altLang="en-US"/>
          </a:p>
        </p:txBody>
      </p:sp>
      <p:sp>
        <p:nvSpPr>
          <p:cNvPr id="7" name="灯片编号占位符 6"/>
          <p:cNvSpPr>
            <a:spLocks noGrp="1"/>
          </p:cNvSpPr>
          <p:nvPr>
            <p:ph type="sldNum" sz="quarter" idx="11"/>
          </p:nvPr>
        </p:nvSpPr>
        <p:spPr/>
        <p:txBody>
          <a:bodyPr rtlCol="0"/>
          <a:lstStyle/>
          <a:p>
            <a:fld id="{0C913308-F349-4B6D-A68A-DD1791B4A57B}"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2017/3/8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530820CF-B880-4189-942D-D702A7CBA730}" type="datetimeFigureOut">
              <a:rPr lang="zh-CN" altLang="en-US" smtClean="0"/>
              <a:pPr/>
              <a:t>2017/3/8</a:t>
            </a:fld>
            <a:endParaRPr lang="zh-CN" altLang="en-US"/>
          </a:p>
        </p:txBody>
      </p:sp>
      <p:sp>
        <p:nvSpPr>
          <p:cNvPr id="22" name="灯片编号占位符 21"/>
          <p:cNvSpPr>
            <a:spLocks noGrp="1"/>
          </p:cNvSpPr>
          <p:nvPr>
            <p:ph type="sldNum" sz="quarter" idx="15"/>
          </p:nvPr>
        </p:nvSpPr>
        <p:spPr/>
        <p:txBody>
          <a:bodyPr rtlCol="0"/>
          <a:lstStyle/>
          <a:p>
            <a:fld id="{0C913308-F349-4B6D-A68A-DD1791B4A57B}"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530820CF-B880-4189-942D-D702A7CBA730}" type="datetimeFigureOut">
              <a:rPr lang="zh-CN" altLang="en-US" smtClean="0"/>
              <a:pPr/>
              <a:t>2017/3/8</a:t>
            </a:fld>
            <a:endParaRPr lang="zh-CN" altLang="en-US"/>
          </a:p>
        </p:txBody>
      </p:sp>
      <p:sp>
        <p:nvSpPr>
          <p:cNvPr id="18" name="灯片编号占位符 17"/>
          <p:cNvSpPr>
            <a:spLocks noGrp="1"/>
          </p:cNvSpPr>
          <p:nvPr>
            <p:ph type="sldNum" sz="quarter" idx="11"/>
          </p:nvPr>
        </p:nvSpPr>
        <p:spPr/>
        <p:txBody>
          <a:bodyPr rtlCol="0"/>
          <a:lstStyle/>
          <a:p>
            <a:fld id="{0C913308-F349-4B6D-A68A-DD1791B4A57B}"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30820CF-B880-4189-942D-D702A7CBA730}" type="datetimeFigureOut">
              <a:rPr lang="zh-CN" altLang="en-US" smtClean="0"/>
              <a:pPr/>
              <a:t>2017/3/8</a:t>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audio" Target="file:///D:\&#33609;&#25151;&#23376;\&#32593;&#32476;&#27468;&#25163;-&#39118;&#23621;&#20303;&#30340;&#34903;&#36947;(&#21407;&#29256;&#38050;&#29748;&#20108;&#32993;&#26354;).mp3" TargetMode="Externa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28860" y="785794"/>
            <a:ext cx="5357850" cy="3046988"/>
          </a:xfrm>
          <a:prstGeom prst="rect">
            <a:avLst/>
          </a:prstGeom>
          <a:noFill/>
        </p:spPr>
        <p:txBody>
          <a:bodyPr wrap="square" rtlCol="0">
            <a:spAutoFit/>
          </a:bodyPr>
          <a:lstStyle/>
          <a:p>
            <a:r>
              <a:rPr lang="zh-CN" altLang="en-US" sz="9600" b="1" dirty="0" smtClean="0">
                <a:solidFill>
                  <a:srgbClr val="FF0000"/>
                </a:solidFill>
                <a:latin typeface="+mj-ea"/>
                <a:ea typeface="+mj-ea"/>
              </a:rPr>
              <a:t>阅读经典</a:t>
            </a:r>
            <a:endParaRPr lang="en-US" altLang="zh-CN" sz="9600" b="1" dirty="0" smtClean="0">
              <a:solidFill>
                <a:srgbClr val="FF0000"/>
              </a:solidFill>
              <a:latin typeface="+mj-ea"/>
              <a:ea typeface="+mj-ea"/>
            </a:endParaRPr>
          </a:p>
          <a:p>
            <a:r>
              <a:rPr lang="zh-CN" altLang="en-US" sz="9600" b="1" dirty="0" smtClean="0">
                <a:solidFill>
                  <a:srgbClr val="FF0000"/>
                </a:solidFill>
                <a:latin typeface="+mj-ea"/>
                <a:ea typeface="+mj-ea"/>
              </a:rPr>
              <a:t>点亮人生</a:t>
            </a:r>
            <a:endParaRPr lang="zh-CN" altLang="en-US" sz="9600" b="1" dirty="0">
              <a:solidFill>
                <a:srgbClr val="FF0000"/>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0"/>
            <a:ext cx="7467600" cy="1143000"/>
          </a:xfrm>
        </p:spPr>
        <p:txBody>
          <a:bodyPr>
            <a:normAutofit/>
          </a:bodyPr>
          <a:lstStyle/>
          <a:p>
            <a:r>
              <a:rPr lang="zh-CN" altLang="en-US" sz="4800" b="1" dirty="0" smtClean="0">
                <a:solidFill>
                  <a:srgbClr val="FF0000"/>
                </a:solidFill>
              </a:rPr>
              <a:t>阅读要求：</a:t>
            </a:r>
            <a:endParaRPr lang="zh-CN" altLang="en-US" sz="4800" b="1" dirty="0">
              <a:solidFill>
                <a:srgbClr val="FF0000"/>
              </a:solidFill>
            </a:endParaRPr>
          </a:p>
        </p:txBody>
      </p:sp>
      <p:sp>
        <p:nvSpPr>
          <p:cNvPr id="3" name="内容占位符 2"/>
          <p:cNvSpPr>
            <a:spLocks noGrp="1"/>
          </p:cNvSpPr>
          <p:nvPr>
            <p:ph sz="quarter" idx="1"/>
          </p:nvPr>
        </p:nvSpPr>
        <p:spPr>
          <a:xfrm>
            <a:off x="500034" y="1285860"/>
            <a:ext cx="8215370" cy="4873752"/>
          </a:xfrm>
        </p:spPr>
        <p:txBody>
          <a:bodyPr>
            <a:normAutofit fontScale="40000" lnSpcReduction="20000"/>
          </a:bodyPr>
          <a:lstStyle/>
          <a:p>
            <a:pPr>
              <a:lnSpc>
                <a:spcPts val="3840"/>
              </a:lnSpc>
            </a:pPr>
            <a:r>
              <a:rPr lang="en-US" sz="7000" b="1" dirty="0" smtClean="0"/>
              <a:t>1</a:t>
            </a:r>
            <a:r>
              <a:rPr lang="zh-CN" altLang="en-US" sz="7000" b="1" dirty="0" smtClean="0"/>
              <a:t>．请同学们用快速浏览的方法了解这两个片段的主要内容并给他们加小标题。</a:t>
            </a:r>
          </a:p>
          <a:p>
            <a:pPr>
              <a:lnSpc>
                <a:spcPts val="3840"/>
              </a:lnSpc>
            </a:pPr>
            <a:r>
              <a:rPr lang="en-US" sz="7000" b="1" dirty="0" smtClean="0"/>
              <a:t>2</a:t>
            </a:r>
            <a:r>
              <a:rPr lang="zh-CN" altLang="en-US" sz="7000" b="1" dirty="0" smtClean="0"/>
              <a:t>．古人云</a:t>
            </a:r>
            <a:r>
              <a:rPr lang="en-US" sz="7000" b="1" dirty="0" smtClean="0"/>
              <a:t>“</a:t>
            </a:r>
            <a:r>
              <a:rPr lang="zh-CN" altLang="en-US" sz="7000" b="1" dirty="0" smtClean="0"/>
              <a:t>文章不厌百回改</a:t>
            </a:r>
            <a:r>
              <a:rPr lang="en-US" sz="7000" b="1" dirty="0" smtClean="0"/>
              <a:t>”</a:t>
            </a:r>
            <a:r>
              <a:rPr lang="zh-CN" altLang="en-US" sz="7000" b="1" dirty="0" smtClean="0"/>
              <a:t>，而老师要说</a:t>
            </a:r>
            <a:r>
              <a:rPr lang="en-US" sz="7000" b="1" dirty="0" smtClean="0"/>
              <a:t>“</a:t>
            </a:r>
            <a:r>
              <a:rPr lang="zh-CN" altLang="en-US" sz="7000" b="1" dirty="0" smtClean="0"/>
              <a:t>好书不厌百回读</a:t>
            </a:r>
            <a:r>
              <a:rPr lang="en-US" sz="7000" b="1" dirty="0" smtClean="0"/>
              <a:t>”</a:t>
            </a:r>
            <a:r>
              <a:rPr lang="zh-CN" altLang="en-US" sz="7000" b="1" dirty="0" smtClean="0"/>
              <a:t>，尤其对我们青少年而言，我们可以在通读全文，了解故事梗概后，再找出几个出色的片段细嚼慢咽，我们管这种读书方法叫</a:t>
            </a:r>
            <a:r>
              <a:rPr lang="en-US" sz="7000" b="1" dirty="0" smtClean="0"/>
              <a:t>“</a:t>
            </a:r>
            <a:r>
              <a:rPr lang="zh-CN" altLang="en-US" sz="7000" b="1" dirty="0" smtClean="0"/>
              <a:t>反刍式读书法</a:t>
            </a:r>
            <a:r>
              <a:rPr lang="en-US" sz="7000" b="1" dirty="0" smtClean="0"/>
              <a:t>”</a:t>
            </a:r>
            <a:r>
              <a:rPr lang="zh-CN" altLang="en-US" sz="7000" b="1" dirty="0" smtClean="0"/>
              <a:t>。现在就请同学们仔细地读片段，边读边体会，边读边想像画面，读着读着，你仿佛看见了一个怎样的桑桑？</a:t>
            </a:r>
          </a:p>
          <a:p>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28596" y="285728"/>
            <a:ext cx="8229600" cy="3911609"/>
          </a:xfrm>
        </p:spPr>
        <p:txBody>
          <a:bodyPr/>
          <a:lstStyle/>
          <a:p>
            <a:pPr>
              <a:buNone/>
            </a:pPr>
            <a:r>
              <a:rPr lang="zh-CN" altLang="en-US" sz="3600" b="1" dirty="0" smtClean="0"/>
              <a:t>母亲对他的惩罚是：</a:t>
            </a:r>
            <a:endParaRPr lang="en-US" altLang="zh-CN" sz="3600" b="1" dirty="0" smtClean="0">
              <a:solidFill>
                <a:srgbClr val="FF0000"/>
              </a:solidFill>
            </a:endParaRPr>
          </a:p>
          <a:p>
            <a:pPr>
              <a:buNone/>
            </a:pPr>
            <a:endParaRPr lang="en-US" altLang="zh-CN" sz="3600" b="1" dirty="0" smtClean="0"/>
          </a:p>
          <a:p>
            <a:pPr>
              <a:buNone/>
            </a:pPr>
            <a:r>
              <a:rPr lang="zh-CN" altLang="en-US" sz="3600" b="1" dirty="0" smtClean="0"/>
              <a:t>摘掉蚊帐的结果是：</a:t>
            </a:r>
            <a:endParaRPr lang="zh-CN" altLang="en-US" dirty="0" smtClean="0">
              <a:solidFill>
                <a:srgbClr val="FF0000"/>
              </a:solidFill>
            </a:endParaRPr>
          </a:p>
          <a:p>
            <a:pPr>
              <a:buNone/>
            </a:pPr>
            <a:endParaRPr lang="zh-CN" altLang="en-US" dirty="0"/>
          </a:p>
        </p:txBody>
      </p:sp>
      <p:pic>
        <p:nvPicPr>
          <p:cNvPr id="4" name="图片 3" descr="untitled.png"/>
          <p:cNvPicPr>
            <a:picLocks noChangeAspect="1"/>
          </p:cNvPicPr>
          <p:nvPr/>
        </p:nvPicPr>
        <p:blipFill>
          <a:blip r:embed="rId2"/>
          <a:stretch>
            <a:fillRect/>
          </a:stretch>
        </p:blipFill>
        <p:spPr>
          <a:xfrm>
            <a:off x="3714744" y="2928928"/>
            <a:ext cx="5238763" cy="3929072"/>
          </a:xfrm>
          <a:prstGeom prst="rect">
            <a:avLst/>
          </a:prstGeom>
        </p:spPr>
      </p:pic>
      <p:sp>
        <p:nvSpPr>
          <p:cNvPr id="5" name="TextBox 4"/>
          <p:cNvSpPr txBox="1"/>
          <p:nvPr/>
        </p:nvSpPr>
        <p:spPr>
          <a:xfrm>
            <a:off x="4572000" y="357166"/>
            <a:ext cx="4000528" cy="646331"/>
          </a:xfrm>
          <a:prstGeom prst="rect">
            <a:avLst/>
          </a:prstGeom>
          <a:noFill/>
        </p:spPr>
        <p:txBody>
          <a:bodyPr wrap="square" rtlCol="0">
            <a:spAutoFit/>
          </a:bodyPr>
          <a:lstStyle/>
          <a:p>
            <a:r>
              <a:rPr lang="zh-CN" altLang="en-US" sz="3600" b="1" dirty="0" smtClean="0">
                <a:solidFill>
                  <a:srgbClr val="FF0000"/>
                </a:solidFill>
              </a:rPr>
              <a:t>将他的蚊帐摘掉了。</a:t>
            </a:r>
            <a:endParaRPr lang="zh-CN" altLang="en-US" sz="3600" dirty="0"/>
          </a:p>
        </p:txBody>
      </p:sp>
      <p:sp>
        <p:nvSpPr>
          <p:cNvPr id="6" name="TextBox 5"/>
          <p:cNvSpPr txBox="1"/>
          <p:nvPr/>
        </p:nvSpPr>
        <p:spPr>
          <a:xfrm>
            <a:off x="4500562" y="1500174"/>
            <a:ext cx="4071966" cy="1569660"/>
          </a:xfrm>
          <a:prstGeom prst="rect">
            <a:avLst/>
          </a:prstGeom>
          <a:noFill/>
        </p:spPr>
        <p:txBody>
          <a:bodyPr wrap="square" rtlCol="0">
            <a:spAutoFit/>
          </a:bodyPr>
          <a:lstStyle/>
          <a:p>
            <a:r>
              <a:rPr lang="zh-CN" altLang="en-US" sz="3200" b="1" dirty="0" smtClean="0">
                <a:solidFill>
                  <a:srgbClr val="FF0000"/>
                </a:solidFill>
              </a:rPr>
              <a:t>他被蚊子叮得浑身上下到处是包，左眼红肿得发亮。</a:t>
            </a:r>
            <a:endParaRPr lang="zh-CN" altLang="en-US" sz="3200" b="1" dirty="0"/>
          </a:p>
        </p:txBody>
      </p:sp>
      <p:sp>
        <p:nvSpPr>
          <p:cNvPr id="7" name="TextBox 6"/>
          <p:cNvSpPr txBox="1"/>
          <p:nvPr/>
        </p:nvSpPr>
        <p:spPr>
          <a:xfrm>
            <a:off x="6000760" y="6488668"/>
            <a:ext cx="2928958" cy="369332"/>
          </a:xfrm>
          <a:prstGeom prst="rect">
            <a:avLst/>
          </a:prstGeom>
          <a:noFill/>
        </p:spPr>
        <p:txBody>
          <a:bodyPr wrap="square" rtlCol="0">
            <a:spAutoFit/>
          </a:bodyPr>
          <a:lstStyle/>
          <a:p>
            <a:r>
              <a:rPr lang="zh-CN" altLang="en-US" dirty="0" smtClean="0"/>
              <a:t>桑桑经常为人们制造风景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28596" y="1071546"/>
            <a:ext cx="8229600" cy="4525963"/>
          </a:xfrm>
        </p:spPr>
        <p:txBody>
          <a:bodyPr>
            <a:normAutofit/>
          </a:bodyPr>
          <a:lstStyle/>
          <a:p>
            <a:pPr>
              <a:buNone/>
            </a:pPr>
            <a:r>
              <a:rPr lang="zh-CN" altLang="en-US" sz="3600" b="1" dirty="0" smtClean="0"/>
              <a:t>桑桑的异想天开或者做出一些出人意料的古怪的行为，是</a:t>
            </a:r>
            <a:r>
              <a:rPr lang="zh-CN" altLang="en-US" sz="3600" b="1" dirty="0" smtClean="0">
                <a:solidFill>
                  <a:srgbClr val="FF0000"/>
                </a:solidFill>
              </a:rPr>
              <a:t>一贯</a:t>
            </a:r>
            <a:r>
              <a:rPr lang="zh-CN" altLang="en-US" sz="3600" b="1" dirty="0" smtClean="0"/>
              <a:t>的。</a:t>
            </a:r>
            <a:endParaRPr lang="zh-CN" altLang="en-US" sz="3600" b="1" dirty="0"/>
          </a:p>
        </p:txBody>
      </p:sp>
      <p:pic>
        <p:nvPicPr>
          <p:cNvPr id="4" name="图片 3" descr="untitled.png"/>
          <p:cNvPicPr>
            <a:picLocks noChangeAspect="1"/>
          </p:cNvPicPr>
          <p:nvPr/>
        </p:nvPicPr>
        <p:blipFill>
          <a:blip r:embed="rId2"/>
          <a:stretch>
            <a:fillRect/>
          </a:stretch>
        </p:blipFill>
        <p:spPr>
          <a:xfrm>
            <a:off x="3714744" y="2928928"/>
            <a:ext cx="5238763" cy="3929072"/>
          </a:xfrm>
          <a:prstGeom prst="rect">
            <a:avLst/>
          </a:prstGeom>
        </p:spPr>
      </p:pic>
      <p:sp>
        <p:nvSpPr>
          <p:cNvPr id="5" name="TextBox 4"/>
          <p:cNvSpPr txBox="1"/>
          <p:nvPr/>
        </p:nvSpPr>
        <p:spPr>
          <a:xfrm>
            <a:off x="5286380" y="6488668"/>
            <a:ext cx="3357586" cy="369332"/>
          </a:xfrm>
          <a:prstGeom prst="rect">
            <a:avLst/>
          </a:prstGeom>
          <a:noFill/>
        </p:spPr>
        <p:txBody>
          <a:bodyPr wrap="square" rtlCol="0">
            <a:spAutoFit/>
          </a:bodyPr>
          <a:lstStyle/>
          <a:p>
            <a:r>
              <a:rPr lang="zh-CN" altLang="en-US" dirty="0" smtClean="0"/>
              <a:t>喜欢桑桑吗？打架</a:t>
            </a:r>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timg.jpg"/>
          <p:cNvPicPr>
            <a:picLocks noGrp="1" noChangeAspect="1"/>
          </p:cNvPicPr>
          <p:nvPr>
            <p:ph sz="quarter" idx="1"/>
          </p:nvPr>
        </p:nvPicPr>
        <p:blipFill>
          <a:blip r:embed="rId2"/>
          <a:stretch>
            <a:fillRect/>
          </a:stretch>
        </p:blipFill>
        <p:spPr>
          <a:xfrm>
            <a:off x="52842" y="0"/>
            <a:ext cx="8784986" cy="6858000"/>
          </a:xfrm>
        </p:spPr>
      </p:pic>
      <p:sp>
        <p:nvSpPr>
          <p:cNvPr id="5" name="TextBox 4"/>
          <p:cNvSpPr txBox="1"/>
          <p:nvPr/>
        </p:nvSpPr>
        <p:spPr>
          <a:xfrm>
            <a:off x="5357818" y="500042"/>
            <a:ext cx="3143272" cy="369332"/>
          </a:xfrm>
          <a:prstGeom prst="rect">
            <a:avLst/>
          </a:prstGeom>
          <a:noFill/>
        </p:spPr>
        <p:txBody>
          <a:bodyPr wrap="square" rtlCol="0">
            <a:spAutoFit/>
          </a:bodyPr>
          <a:lstStyle/>
          <a:p>
            <a:r>
              <a:rPr lang="zh-CN" altLang="en-US" dirty="0" smtClean="0"/>
              <a:t>你想对桑桑说什么？</a:t>
            </a: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5720" y="0"/>
            <a:ext cx="8329642" cy="4154494"/>
          </a:xfrm>
        </p:spPr>
        <p:txBody>
          <a:bodyPr>
            <a:noAutofit/>
          </a:bodyPr>
          <a:lstStyle/>
          <a:p>
            <a:r>
              <a:rPr lang="en-US" altLang="zh-CN" sz="4000" b="1" dirty="0" smtClean="0">
                <a:solidFill>
                  <a:schemeClr val="tx1"/>
                </a:solidFill>
              </a:rPr>
              <a:t/>
            </a:r>
            <a:br>
              <a:rPr lang="en-US" altLang="zh-CN" sz="4000" b="1" dirty="0" smtClean="0">
                <a:solidFill>
                  <a:schemeClr val="tx1"/>
                </a:solidFill>
              </a:rPr>
            </a:br>
            <a:r>
              <a:rPr lang="en-US" altLang="zh-CN" sz="4000" b="1" dirty="0" smtClean="0">
                <a:solidFill>
                  <a:schemeClr val="tx1"/>
                </a:solidFill>
              </a:rPr>
              <a:t>      </a:t>
            </a:r>
            <a:r>
              <a:rPr lang="zh-CN" altLang="en-US" sz="4000" b="1" dirty="0" smtClean="0">
                <a:solidFill>
                  <a:schemeClr val="tx1"/>
                </a:solidFill>
              </a:rPr>
              <a:t>在桑桑身上，发生的神奇事情还有很多很多，桑桑就以这种方式告诉我们：</a:t>
            </a:r>
            <a:r>
              <a:rPr lang="zh-CN" altLang="en-US" sz="4000" b="1" dirty="0" smtClean="0">
                <a:solidFill>
                  <a:srgbClr val="FF0000"/>
                </a:solidFill>
              </a:rPr>
              <a:t>我就是桑桑，天不怕地不怕的桑桑。</a:t>
            </a:r>
            <a:endParaRPr lang="zh-CN" altLang="en-US" sz="4000" b="1" dirty="0">
              <a:solidFill>
                <a:srgbClr val="FF0000"/>
              </a:solidFill>
            </a:endParaRPr>
          </a:p>
        </p:txBody>
      </p:sp>
      <p:pic>
        <p:nvPicPr>
          <p:cNvPr id="4" name="内容占位符 3" descr="untitled.png"/>
          <p:cNvPicPr>
            <a:picLocks noGrp="1" noChangeAspect="1"/>
          </p:cNvPicPr>
          <p:nvPr>
            <p:ph sz="quarter" idx="1"/>
          </p:nvPr>
        </p:nvPicPr>
        <p:blipFill>
          <a:blip r:embed="rId2"/>
          <a:stretch>
            <a:fillRect/>
          </a:stretch>
        </p:blipFill>
        <p:spPr>
          <a:xfrm>
            <a:off x="4286248" y="3527423"/>
            <a:ext cx="4654033" cy="3330577"/>
          </a:xfrm>
          <a:prstGeom prst="rect">
            <a:avLst/>
          </a:prstGeom>
        </p:spPr>
      </p:pic>
      <p:sp>
        <p:nvSpPr>
          <p:cNvPr id="5" name="TextBox 4"/>
          <p:cNvSpPr txBox="1"/>
          <p:nvPr/>
        </p:nvSpPr>
        <p:spPr>
          <a:xfrm>
            <a:off x="571472" y="4857760"/>
            <a:ext cx="3857652" cy="1077218"/>
          </a:xfrm>
          <a:prstGeom prst="rect">
            <a:avLst/>
          </a:prstGeom>
          <a:noFill/>
        </p:spPr>
        <p:txBody>
          <a:bodyPr wrap="square" rtlCol="0">
            <a:spAutoFit/>
          </a:bodyPr>
          <a:lstStyle/>
          <a:p>
            <a:r>
              <a:rPr lang="zh-CN" altLang="en-US" sz="3200" b="1" dirty="0" smtClean="0"/>
              <a:t>同学们，你们希望他过着怎样的生活呢？</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ntitled.png"/>
          <p:cNvPicPr>
            <a:picLocks noChangeAspect="1"/>
          </p:cNvPicPr>
          <p:nvPr/>
        </p:nvPicPr>
        <p:blipFill>
          <a:blip r:embed="rId2"/>
          <a:stretch>
            <a:fillRect/>
          </a:stretch>
        </p:blipFill>
        <p:spPr>
          <a:xfrm>
            <a:off x="3714744" y="2928928"/>
            <a:ext cx="5238763" cy="3929072"/>
          </a:xfrm>
          <a:prstGeom prst="rect">
            <a:avLst/>
          </a:prstGeom>
        </p:spPr>
      </p:pic>
      <p:sp>
        <p:nvSpPr>
          <p:cNvPr id="2" name="标题 1"/>
          <p:cNvSpPr>
            <a:spLocks noGrp="1"/>
          </p:cNvSpPr>
          <p:nvPr>
            <p:ph type="title"/>
          </p:nvPr>
        </p:nvSpPr>
        <p:spPr/>
        <p:txBody>
          <a:bodyPr>
            <a:normAutofit fontScale="90000"/>
          </a:bodyPr>
          <a:lstStyle/>
          <a:p>
            <a:r>
              <a:rPr lang="en-US" altLang="zh-CN" sz="7300" b="1" dirty="0" smtClean="0">
                <a:solidFill>
                  <a:srgbClr val="FF0000"/>
                </a:solidFill>
              </a:rPr>
              <a:t>《</a:t>
            </a:r>
            <a:r>
              <a:rPr lang="zh-CN" altLang="en-US" sz="7300" b="1" dirty="0" smtClean="0">
                <a:solidFill>
                  <a:srgbClr val="FF0000"/>
                </a:solidFill>
              </a:rPr>
              <a:t>等你</a:t>
            </a:r>
            <a:r>
              <a:rPr lang="en-US" altLang="zh-CN" sz="7300" b="1" dirty="0" smtClean="0">
                <a:solidFill>
                  <a:srgbClr val="FF0000"/>
                </a:solidFill>
              </a:rPr>
              <a:t>》</a:t>
            </a:r>
            <a:r>
              <a:rPr lang="en-US" altLang="zh-CN" dirty="0" smtClean="0"/>
              <a:t/>
            </a:r>
            <a:br>
              <a:rPr lang="en-US" altLang="zh-CN" dirty="0" smtClean="0"/>
            </a:br>
            <a:endParaRPr lang="zh-CN" altLang="en-US" dirty="0"/>
          </a:p>
        </p:txBody>
      </p:sp>
      <p:sp>
        <p:nvSpPr>
          <p:cNvPr id="3" name="内容占位符 2"/>
          <p:cNvSpPr>
            <a:spLocks noGrp="1"/>
          </p:cNvSpPr>
          <p:nvPr>
            <p:ph sz="quarter" idx="1"/>
          </p:nvPr>
        </p:nvSpPr>
        <p:spPr>
          <a:xfrm>
            <a:off x="457200" y="1600200"/>
            <a:ext cx="8229600" cy="4900634"/>
          </a:xfrm>
        </p:spPr>
        <p:txBody>
          <a:bodyPr>
            <a:normAutofit fontScale="85000" lnSpcReduction="20000"/>
          </a:bodyPr>
          <a:lstStyle/>
          <a:p>
            <a:pPr>
              <a:buNone/>
            </a:pPr>
            <a:r>
              <a:rPr lang="zh-CN" altLang="en-US" sz="4200" b="1" dirty="0" smtClean="0"/>
              <a:t>       等你</a:t>
            </a:r>
          </a:p>
          <a:p>
            <a:pPr>
              <a:buNone/>
            </a:pPr>
            <a:r>
              <a:rPr lang="zh-CN" altLang="en-US" sz="4200" b="1" dirty="0" smtClean="0"/>
              <a:t>       带着渴望，</a:t>
            </a:r>
          </a:p>
          <a:p>
            <a:pPr>
              <a:buNone/>
            </a:pPr>
            <a:r>
              <a:rPr lang="zh-CN" altLang="en-US" sz="4200" b="1" dirty="0" smtClean="0"/>
              <a:t>       带着梦想，</a:t>
            </a:r>
          </a:p>
          <a:p>
            <a:pPr>
              <a:buNone/>
            </a:pPr>
            <a:r>
              <a:rPr lang="zh-CN" altLang="en-US" sz="4200" b="1" dirty="0" smtClean="0"/>
              <a:t>       带着追寻，</a:t>
            </a:r>
          </a:p>
          <a:p>
            <a:pPr>
              <a:buNone/>
            </a:pPr>
            <a:r>
              <a:rPr lang="zh-CN" altLang="en-US" sz="4200" b="1" dirty="0" smtClean="0"/>
              <a:t>       走到书里来。</a:t>
            </a:r>
          </a:p>
          <a:p>
            <a:pPr>
              <a:buNone/>
            </a:pPr>
            <a:r>
              <a:rPr lang="zh-CN" altLang="en-US" sz="4200" b="1" dirty="0" smtClean="0"/>
              <a:t>       这里有世间最迷人的景致，</a:t>
            </a:r>
          </a:p>
          <a:p>
            <a:pPr>
              <a:buNone/>
            </a:pPr>
            <a:r>
              <a:rPr lang="zh-CN" altLang="en-US" sz="4200" b="1" dirty="0" smtClean="0"/>
              <a:t>       这里有人间最动人的情感，</a:t>
            </a:r>
          </a:p>
          <a:p>
            <a:pPr>
              <a:buNone/>
            </a:pPr>
            <a:r>
              <a:rPr lang="zh-CN" altLang="en-US" sz="4200" b="1" dirty="0" smtClean="0"/>
              <a:t>       这里有最好的朋友，</a:t>
            </a:r>
          </a:p>
          <a:p>
            <a:pPr>
              <a:buNone/>
            </a:pPr>
            <a:r>
              <a:rPr lang="zh-CN" altLang="en-US" sz="4200" b="1" dirty="0" smtClean="0"/>
              <a:t>       在书中等你。</a:t>
            </a:r>
          </a:p>
          <a:p>
            <a:pPr>
              <a:buNone/>
            </a:pP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ntitled.png"/>
          <p:cNvPicPr>
            <a:picLocks noChangeAspect="1"/>
          </p:cNvPicPr>
          <p:nvPr/>
        </p:nvPicPr>
        <p:blipFill>
          <a:blip r:embed="rId2"/>
          <a:stretch>
            <a:fillRect/>
          </a:stretch>
        </p:blipFill>
        <p:spPr>
          <a:xfrm>
            <a:off x="3714744" y="2928928"/>
            <a:ext cx="5238763" cy="3929072"/>
          </a:xfrm>
          <a:prstGeom prst="rect">
            <a:avLst/>
          </a:prstGeom>
        </p:spPr>
      </p:pic>
      <p:sp>
        <p:nvSpPr>
          <p:cNvPr id="2" name="标题 1"/>
          <p:cNvSpPr>
            <a:spLocks noGrp="1"/>
          </p:cNvSpPr>
          <p:nvPr>
            <p:ph type="title"/>
          </p:nvPr>
        </p:nvSpPr>
        <p:spPr/>
        <p:txBody>
          <a:bodyPr>
            <a:normAutofit/>
          </a:bodyPr>
          <a:lstStyle/>
          <a:p>
            <a:r>
              <a:rPr lang="zh-CN" altLang="en-US" sz="6000" b="1" dirty="0" smtClean="0">
                <a:solidFill>
                  <a:srgbClr val="FF0000"/>
                </a:solidFill>
              </a:rPr>
              <a:t>推荐书目</a:t>
            </a:r>
            <a:endParaRPr lang="zh-CN" altLang="en-US" sz="6000" b="1" dirty="0">
              <a:solidFill>
                <a:srgbClr val="FF0000"/>
              </a:solidFill>
            </a:endParaRPr>
          </a:p>
        </p:txBody>
      </p:sp>
      <p:sp>
        <p:nvSpPr>
          <p:cNvPr id="3" name="内容占位符 2"/>
          <p:cNvSpPr>
            <a:spLocks noGrp="1"/>
          </p:cNvSpPr>
          <p:nvPr>
            <p:ph sz="quarter" idx="1"/>
          </p:nvPr>
        </p:nvSpPr>
        <p:spPr/>
        <p:txBody>
          <a:bodyPr>
            <a:normAutofit/>
          </a:bodyPr>
          <a:lstStyle/>
          <a:p>
            <a:pPr>
              <a:buNone/>
            </a:pPr>
            <a:r>
              <a:rPr lang="en-US" altLang="zh-CN" sz="4000" b="1" dirty="0" smtClean="0"/>
              <a:t>      《</a:t>
            </a:r>
            <a:r>
              <a:rPr lang="zh-CN" altLang="en-US" sz="4000" b="1" dirty="0" smtClean="0"/>
              <a:t>野风车</a:t>
            </a:r>
            <a:r>
              <a:rPr lang="en-US" altLang="zh-CN" sz="4000" b="1" dirty="0" smtClean="0"/>
              <a:t>》</a:t>
            </a:r>
          </a:p>
          <a:p>
            <a:pPr>
              <a:buNone/>
            </a:pPr>
            <a:r>
              <a:rPr lang="en-US" altLang="zh-CN" sz="4000" b="1" dirty="0" smtClean="0"/>
              <a:t>      《</a:t>
            </a:r>
            <a:r>
              <a:rPr lang="zh-CN" altLang="en-US" sz="4000" b="1" dirty="0" smtClean="0"/>
              <a:t>青铜葵花</a:t>
            </a:r>
            <a:r>
              <a:rPr lang="en-US" altLang="zh-CN" sz="4000" b="1" dirty="0" smtClean="0"/>
              <a:t>》</a:t>
            </a:r>
          </a:p>
          <a:p>
            <a:pPr>
              <a:buNone/>
            </a:pPr>
            <a:r>
              <a:rPr lang="en-US" altLang="zh-CN" sz="4000" b="1" dirty="0" smtClean="0"/>
              <a:t>      《</a:t>
            </a:r>
            <a:r>
              <a:rPr lang="zh-CN" altLang="en-US" sz="4000" b="1" dirty="0" smtClean="0"/>
              <a:t>红瓦黑瓦</a:t>
            </a:r>
            <a:r>
              <a:rPr lang="en-US" altLang="zh-CN" sz="4000" b="1" dirty="0" smtClean="0"/>
              <a:t>》</a:t>
            </a:r>
          </a:p>
          <a:p>
            <a:pPr>
              <a:buNone/>
            </a:pPr>
            <a:r>
              <a:rPr lang="en-US" altLang="zh-CN" sz="4000" b="1" dirty="0" smtClean="0"/>
              <a:t>      《</a:t>
            </a:r>
            <a:r>
              <a:rPr lang="zh-CN" altLang="en-US" sz="4000" b="1" dirty="0" smtClean="0"/>
              <a:t>山羊不吃天堂草</a:t>
            </a:r>
            <a:r>
              <a:rPr lang="en-US" altLang="zh-CN" sz="4000" b="1" dirty="0" smtClean="0"/>
              <a:t>》</a:t>
            </a:r>
          </a:p>
          <a:p>
            <a:pPr>
              <a:buNone/>
            </a:pPr>
            <a:r>
              <a:rPr lang="en-US" altLang="zh-CN" sz="4000" b="1" dirty="0" smtClean="0"/>
              <a:t>      《</a:t>
            </a:r>
            <a:r>
              <a:rPr lang="zh-CN" altLang="en-US" sz="4000" b="1" dirty="0" smtClean="0"/>
              <a:t>没有角的牛</a:t>
            </a:r>
            <a:r>
              <a:rPr lang="en-US" altLang="zh-CN" sz="4000" b="1" dirty="0" smtClean="0"/>
              <a:t>》</a:t>
            </a:r>
          </a:p>
          <a:p>
            <a:pPr>
              <a:buNone/>
            </a:pPr>
            <a:r>
              <a:rPr lang="en-US" altLang="zh-CN" sz="4000" b="1" dirty="0" smtClean="0"/>
              <a:t>      《</a:t>
            </a:r>
            <a:r>
              <a:rPr lang="zh-CN" altLang="en-US" sz="4000" b="1" dirty="0" smtClean="0"/>
              <a:t>古老的围墙</a:t>
            </a:r>
            <a:r>
              <a:rPr lang="en-US" altLang="zh-CN" sz="4000" b="1" dirty="0" smtClean="0"/>
              <a:t>》</a:t>
            </a:r>
          </a:p>
          <a:p>
            <a:pPr>
              <a:buNone/>
            </a:pPr>
            <a:r>
              <a:rPr lang="en-US" altLang="zh-CN" sz="4000" b="1" dirty="0" smtClean="0"/>
              <a:t>      《</a:t>
            </a:r>
            <a:r>
              <a:rPr lang="zh-CN" altLang="en-US" sz="4000" b="1" dirty="0" smtClean="0"/>
              <a:t>根鸟</a:t>
            </a:r>
            <a:r>
              <a:rPr lang="en-US" altLang="zh-CN" sz="4000" b="1" dirty="0" smtClean="0"/>
              <a:t>》</a:t>
            </a:r>
            <a:endParaRPr lang="zh-CN" altLang="en-US" sz="4000" b="1" dirty="0" smtClean="0"/>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ntitled.png"/>
          <p:cNvPicPr>
            <a:picLocks noChangeAspect="1"/>
          </p:cNvPicPr>
          <p:nvPr/>
        </p:nvPicPr>
        <p:blipFill>
          <a:blip r:embed="rId2"/>
          <a:stretch>
            <a:fillRect/>
          </a:stretch>
        </p:blipFill>
        <p:spPr>
          <a:xfrm>
            <a:off x="3476589" y="3286124"/>
            <a:ext cx="5667411" cy="3571876"/>
          </a:xfrm>
          <a:prstGeom prst="rect">
            <a:avLst/>
          </a:prstGeom>
        </p:spPr>
      </p:pic>
      <p:sp>
        <p:nvSpPr>
          <p:cNvPr id="3" name="副标题 2"/>
          <p:cNvSpPr>
            <a:spLocks noGrp="1"/>
          </p:cNvSpPr>
          <p:nvPr>
            <p:ph type="subTitle" idx="1"/>
          </p:nvPr>
        </p:nvSpPr>
        <p:spPr>
          <a:xfrm>
            <a:off x="285720" y="642918"/>
            <a:ext cx="8501122" cy="2609856"/>
          </a:xfrm>
        </p:spPr>
        <p:txBody>
          <a:bodyPr>
            <a:noAutofit/>
          </a:bodyPr>
          <a:lstStyle/>
          <a:p>
            <a:r>
              <a:rPr lang="zh-CN" altLang="en-US" sz="4000" b="1" dirty="0" smtClean="0">
                <a:solidFill>
                  <a:srgbClr val="FF0000"/>
                </a:solidFill>
              </a:rPr>
              <a:t>有人说，童年像一首诗，纯净、甜美；</a:t>
            </a:r>
            <a:endParaRPr lang="en-US" altLang="zh-CN" sz="4000" b="1" dirty="0" smtClean="0">
              <a:solidFill>
                <a:srgbClr val="FF0000"/>
              </a:solidFill>
            </a:endParaRPr>
          </a:p>
          <a:p>
            <a:endParaRPr lang="en-US" altLang="zh-CN" sz="4000" dirty="0" smtClean="0">
              <a:solidFill>
                <a:schemeClr val="tx1"/>
              </a:solidFill>
            </a:endParaRPr>
          </a:p>
          <a:p>
            <a:r>
              <a:rPr lang="zh-CN" altLang="en-US" sz="4000" b="1" dirty="0" smtClean="0">
                <a:solidFill>
                  <a:srgbClr val="D60093"/>
                </a:solidFill>
              </a:rPr>
              <a:t>有人说，童年是一幅画，绚丽、多彩；</a:t>
            </a:r>
            <a:endParaRPr lang="en-US" altLang="zh-CN" sz="4000" b="1" dirty="0" smtClean="0">
              <a:solidFill>
                <a:srgbClr val="D60093"/>
              </a:solidFill>
            </a:endParaRPr>
          </a:p>
          <a:p>
            <a:endParaRPr lang="en-US" altLang="zh-CN" sz="4000" dirty="0" smtClean="0">
              <a:solidFill>
                <a:schemeClr val="tx1"/>
              </a:solidFill>
            </a:endParaRPr>
          </a:p>
          <a:p>
            <a:r>
              <a:rPr lang="zh-CN" altLang="en-US" sz="4000" b="1" dirty="0" smtClean="0">
                <a:solidFill>
                  <a:srgbClr val="005426"/>
                </a:solidFill>
              </a:rPr>
              <a:t>我说，童年是一支歌谣，天真、童趣</a:t>
            </a:r>
            <a:r>
              <a:rPr lang="zh-CN" altLang="en-US" sz="2800" b="1" dirty="0" smtClean="0">
                <a:solidFill>
                  <a:srgbClr val="005426"/>
                </a:solidFill>
              </a:rPr>
              <a:t>。</a:t>
            </a:r>
            <a:endParaRPr lang="zh-CN" altLang="en-US" sz="2800" b="1" dirty="0">
              <a:solidFill>
                <a:srgbClr val="005426"/>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untitled.png"/>
          <p:cNvPicPr>
            <a:picLocks noChangeAspect="1"/>
          </p:cNvPicPr>
          <p:nvPr/>
        </p:nvPicPr>
        <p:blipFill>
          <a:blip r:embed="rId2"/>
          <a:stretch>
            <a:fillRect/>
          </a:stretch>
        </p:blipFill>
        <p:spPr>
          <a:xfrm>
            <a:off x="4000496" y="2786058"/>
            <a:ext cx="5143504" cy="4071942"/>
          </a:xfrm>
          <a:prstGeom prst="rect">
            <a:avLst/>
          </a:prstGeom>
        </p:spPr>
      </p:pic>
      <p:sp>
        <p:nvSpPr>
          <p:cNvPr id="3" name="内容占位符 2"/>
          <p:cNvSpPr>
            <a:spLocks noGrp="1"/>
          </p:cNvSpPr>
          <p:nvPr>
            <p:ph sz="quarter" idx="1"/>
          </p:nvPr>
        </p:nvSpPr>
        <p:spPr/>
        <p:txBody>
          <a:bodyPr/>
          <a:lstStyle/>
          <a:p>
            <a:pPr>
              <a:buNone/>
            </a:pPr>
            <a:endParaRPr lang="en-US" altLang="zh-CN" dirty="0" smtClean="0"/>
          </a:p>
          <a:p>
            <a:pPr>
              <a:buNone/>
            </a:pPr>
            <a:r>
              <a:rPr lang="en-US" altLang="zh-CN" dirty="0" smtClean="0"/>
              <a:t>         </a:t>
            </a:r>
            <a:r>
              <a:rPr lang="zh-CN" altLang="en-US" sz="3200" b="1" dirty="0" smtClean="0"/>
              <a:t>姐姐十五我十六，妈生姐姐我煮粥，</a:t>
            </a:r>
          </a:p>
          <a:p>
            <a:pPr>
              <a:buNone/>
            </a:pPr>
            <a:r>
              <a:rPr lang="zh-CN" altLang="en-US" sz="3200" b="1" dirty="0" smtClean="0"/>
              <a:t>       </a:t>
            </a:r>
            <a:endParaRPr lang="en-US" altLang="zh-CN" sz="3200" b="1" dirty="0" smtClean="0"/>
          </a:p>
          <a:p>
            <a:pPr>
              <a:buNone/>
            </a:pPr>
            <a:r>
              <a:rPr lang="en-US" altLang="zh-CN" sz="3200" b="1" dirty="0" smtClean="0"/>
              <a:t>      </a:t>
            </a:r>
            <a:r>
              <a:rPr lang="zh-CN" altLang="en-US" sz="3200" b="1" dirty="0" smtClean="0"/>
              <a:t>爸爸睡在摇篮里，没有奶吃向我哭，</a:t>
            </a:r>
          </a:p>
          <a:p>
            <a:pPr>
              <a:buNone/>
            </a:pPr>
            <a:r>
              <a:rPr lang="zh-CN" altLang="en-US" sz="3200" b="1" dirty="0" smtClean="0"/>
              <a:t>        </a:t>
            </a:r>
            <a:endParaRPr lang="en-US" altLang="zh-CN" sz="3200" b="1" dirty="0" smtClean="0"/>
          </a:p>
          <a:p>
            <a:pPr>
              <a:buNone/>
            </a:pPr>
            <a:r>
              <a:rPr lang="en-US" altLang="zh-CN" sz="3200" b="1" dirty="0" smtClean="0"/>
              <a:t>      </a:t>
            </a:r>
            <a:r>
              <a:rPr lang="zh-CN" altLang="en-US" sz="3200" b="1" dirty="0" smtClean="0"/>
              <a:t>记得外公娶外婆，我在轿前放爆竹。</a:t>
            </a:r>
          </a:p>
          <a:p>
            <a:endParaRPr lang="zh-CN" altLang="en-US" sz="3200" b="1" dirty="0"/>
          </a:p>
        </p:txBody>
      </p:sp>
      <p:sp>
        <p:nvSpPr>
          <p:cNvPr id="4" name="TextBox 3"/>
          <p:cNvSpPr txBox="1"/>
          <p:nvPr/>
        </p:nvSpPr>
        <p:spPr>
          <a:xfrm>
            <a:off x="1357290" y="642918"/>
            <a:ext cx="4429156" cy="923330"/>
          </a:xfrm>
          <a:prstGeom prst="rect">
            <a:avLst/>
          </a:prstGeom>
          <a:noFill/>
        </p:spPr>
        <p:txBody>
          <a:bodyPr wrap="square" rtlCol="0">
            <a:spAutoFit/>
          </a:bodyPr>
          <a:lstStyle/>
          <a:p>
            <a:r>
              <a:rPr lang="zh-CN" altLang="en-US" sz="5400" b="1" dirty="0" smtClean="0">
                <a:solidFill>
                  <a:srgbClr val="FF0000"/>
                </a:solidFill>
              </a:rPr>
              <a:t>         颠倒歌</a:t>
            </a:r>
            <a:endParaRPr lang="zh-CN" altLang="en-US" sz="5400" b="1" dirty="0">
              <a:solidFill>
                <a:srgbClr val="FF0000"/>
              </a:solidFill>
            </a:endParaRPr>
          </a:p>
        </p:txBody>
      </p:sp>
      <p:sp>
        <p:nvSpPr>
          <p:cNvPr id="6" name="TextBox 5"/>
          <p:cNvSpPr txBox="1"/>
          <p:nvPr/>
        </p:nvSpPr>
        <p:spPr>
          <a:xfrm>
            <a:off x="6357950" y="6286520"/>
            <a:ext cx="1500198" cy="646331"/>
          </a:xfrm>
          <a:prstGeom prst="rect">
            <a:avLst/>
          </a:prstGeom>
          <a:noFill/>
        </p:spPr>
        <p:txBody>
          <a:bodyPr wrap="square" rtlCol="0">
            <a:spAutoFit/>
          </a:bodyPr>
          <a:lstStyle/>
          <a:p>
            <a:r>
              <a:rPr lang="zh-CN" altLang="en-US" dirty="0" smtClean="0"/>
              <a:t>感受？齐读、男孩桑桑</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ntitled.png"/>
          <p:cNvPicPr>
            <a:picLocks noChangeAspect="1"/>
          </p:cNvPicPr>
          <p:nvPr/>
        </p:nvPicPr>
        <p:blipFill>
          <a:blip r:embed="rId2"/>
          <a:stretch>
            <a:fillRect/>
          </a:stretch>
        </p:blipFill>
        <p:spPr>
          <a:xfrm>
            <a:off x="1" y="0"/>
            <a:ext cx="8950056" cy="6857999"/>
          </a:xfrm>
          <a:prstGeom prst="rect">
            <a:avLst/>
          </a:prstGeom>
        </p:spPr>
      </p:pic>
      <p:sp>
        <p:nvSpPr>
          <p:cNvPr id="2" name="标题 1"/>
          <p:cNvSpPr>
            <a:spLocks noGrp="1"/>
          </p:cNvSpPr>
          <p:nvPr>
            <p:ph type="title"/>
          </p:nvPr>
        </p:nvSpPr>
        <p:spPr/>
        <p:txBody>
          <a:bodyPr>
            <a:normAutofit/>
          </a:bodyPr>
          <a:lstStyle/>
          <a:p>
            <a:r>
              <a:rPr lang="zh-CN" altLang="en-US" sz="6000" b="1" dirty="0" smtClean="0">
                <a:solidFill>
                  <a:srgbClr val="FF0000"/>
                </a:solidFill>
              </a:rPr>
              <a:t>专家评价</a:t>
            </a:r>
            <a:endParaRPr lang="zh-CN" altLang="en-US" sz="6000" b="1" dirty="0">
              <a:solidFill>
                <a:srgbClr val="FF0000"/>
              </a:solidFill>
            </a:endParaRPr>
          </a:p>
        </p:txBody>
      </p:sp>
      <p:sp>
        <p:nvSpPr>
          <p:cNvPr id="3" name="内容占位符 2"/>
          <p:cNvSpPr>
            <a:spLocks noGrp="1"/>
          </p:cNvSpPr>
          <p:nvPr>
            <p:ph sz="quarter" idx="1"/>
          </p:nvPr>
        </p:nvSpPr>
        <p:spPr>
          <a:xfrm>
            <a:off x="457200" y="1600200"/>
            <a:ext cx="8472518" cy="4525963"/>
          </a:xfrm>
        </p:spPr>
        <p:txBody>
          <a:bodyPr>
            <a:normAutofit fontScale="92500" lnSpcReduction="10000"/>
          </a:bodyPr>
          <a:lstStyle/>
          <a:p>
            <a:pPr>
              <a:lnSpc>
                <a:spcPct val="150000"/>
              </a:lnSpc>
            </a:pPr>
            <a:r>
              <a:rPr lang="en-US" altLang="zh-CN" sz="3600" b="1" dirty="0" smtClean="0"/>
              <a:t>《</a:t>
            </a:r>
            <a:r>
              <a:rPr lang="zh-CN" altLang="en-US" sz="3600" b="1" dirty="0" smtClean="0"/>
              <a:t>草房子</a:t>
            </a:r>
            <a:r>
              <a:rPr lang="en-US" altLang="zh-CN" sz="3600" b="1" dirty="0" smtClean="0"/>
              <a:t>》</a:t>
            </a:r>
            <a:r>
              <a:rPr lang="zh-CN" altLang="en-US" sz="3600" b="1" dirty="0" smtClean="0"/>
              <a:t>就是当代中国之</a:t>
            </a:r>
            <a:r>
              <a:rPr lang="en-US" altLang="zh-CN" sz="3600" b="1" dirty="0" smtClean="0"/>
              <a:t>《</a:t>
            </a:r>
            <a:r>
              <a:rPr lang="zh-CN" altLang="en-US" sz="3600" b="1" dirty="0" smtClean="0"/>
              <a:t>爱的教育</a:t>
            </a:r>
            <a:r>
              <a:rPr lang="en-US" altLang="zh-CN" sz="3600" b="1" dirty="0" smtClean="0"/>
              <a:t>》</a:t>
            </a:r>
            <a:r>
              <a:rPr lang="zh-CN" altLang="en-US" sz="3600" b="1" dirty="0" smtClean="0"/>
              <a:t>。</a:t>
            </a:r>
            <a:r>
              <a:rPr lang="en-US" sz="3600" b="1" dirty="0" smtClean="0"/>
              <a:t>——</a:t>
            </a:r>
            <a:r>
              <a:rPr lang="zh-CN" altLang="en-US" sz="3600" b="1" dirty="0" smtClean="0"/>
              <a:t>崔道怡</a:t>
            </a:r>
          </a:p>
          <a:p>
            <a:pPr>
              <a:lnSpc>
                <a:spcPct val="150000"/>
              </a:lnSpc>
            </a:pPr>
            <a:r>
              <a:rPr lang="zh-CN" altLang="en-US" sz="3600" b="1" dirty="0" smtClean="0"/>
              <a:t>读</a:t>
            </a:r>
            <a:r>
              <a:rPr lang="en-US" altLang="zh-CN" sz="3600" b="1" dirty="0" smtClean="0"/>
              <a:t>《</a:t>
            </a:r>
            <a:r>
              <a:rPr lang="zh-CN" altLang="en-US" sz="3600" b="1" dirty="0" smtClean="0"/>
              <a:t>草房子</a:t>
            </a:r>
            <a:r>
              <a:rPr lang="en-US" altLang="zh-CN" sz="3600" b="1" dirty="0" smtClean="0"/>
              <a:t>》</a:t>
            </a:r>
            <a:r>
              <a:rPr lang="zh-CN" altLang="en-US" sz="3600" b="1" dirty="0" smtClean="0"/>
              <a:t>真正是一种享受，是一种文学的享受、艺术的享受，是一种真、善、美的享受。</a:t>
            </a:r>
            <a:r>
              <a:rPr lang="en-US" sz="3600" b="1" dirty="0" smtClean="0"/>
              <a:t>——</a:t>
            </a:r>
            <a:r>
              <a:rPr lang="zh-CN" altLang="en-US" sz="3600" b="1" dirty="0" smtClean="0"/>
              <a:t>樊发稼</a:t>
            </a:r>
          </a:p>
          <a:p>
            <a:pPr>
              <a:lnSpc>
                <a:spcPct val="150000"/>
              </a:lnSpc>
            </a:pPr>
            <a:r>
              <a:rPr lang="en-US" altLang="zh-CN" sz="3600" b="1" dirty="0" smtClean="0"/>
              <a:t>《</a:t>
            </a:r>
            <a:r>
              <a:rPr lang="zh-CN" altLang="en-US" sz="3600" b="1" dirty="0" smtClean="0"/>
              <a:t>草房子</a:t>
            </a:r>
            <a:r>
              <a:rPr lang="en-US" altLang="zh-CN" sz="3600" b="1" dirty="0" smtClean="0"/>
              <a:t>》</a:t>
            </a:r>
            <a:r>
              <a:rPr lang="zh-CN" altLang="en-US" sz="3600" b="1" dirty="0" smtClean="0"/>
              <a:t>是一首诗。</a:t>
            </a:r>
            <a:r>
              <a:rPr lang="en-US" sz="3600" b="1" dirty="0" smtClean="0"/>
              <a:t>——</a:t>
            </a:r>
            <a:r>
              <a:rPr lang="zh-CN" altLang="en-US" sz="3600" b="1" dirty="0" smtClean="0"/>
              <a:t>肖复兴</a:t>
            </a:r>
          </a:p>
          <a:p>
            <a:endParaRPr lang="zh-CN" altLang="en-US" dirty="0"/>
          </a:p>
        </p:txBody>
      </p:sp>
      <p:sp>
        <p:nvSpPr>
          <p:cNvPr id="5" name="TextBox 4"/>
          <p:cNvSpPr txBox="1"/>
          <p:nvPr/>
        </p:nvSpPr>
        <p:spPr>
          <a:xfrm>
            <a:off x="7000892" y="6488668"/>
            <a:ext cx="1643074" cy="369332"/>
          </a:xfrm>
          <a:prstGeom prst="rect">
            <a:avLst/>
          </a:prstGeom>
          <a:noFill/>
        </p:spPr>
        <p:txBody>
          <a:bodyPr wrap="square" rtlCol="0">
            <a:spAutoFit/>
          </a:bodyPr>
          <a:lstStyle/>
          <a:p>
            <a:r>
              <a:rPr lang="zh-CN" altLang="en-US" dirty="0" smtClean="0"/>
              <a:t>你是怎么想的</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untitled.png"/>
          <p:cNvPicPr>
            <a:picLocks noChangeAspect="1"/>
          </p:cNvPicPr>
          <p:nvPr/>
        </p:nvPicPr>
        <p:blipFill>
          <a:blip r:embed="rId2"/>
          <a:stretch>
            <a:fillRect/>
          </a:stretch>
        </p:blipFill>
        <p:spPr>
          <a:xfrm>
            <a:off x="0" y="0"/>
            <a:ext cx="8953508" cy="6858000"/>
          </a:xfrm>
          <a:prstGeom prst="rect">
            <a:avLst/>
          </a:prstGeom>
        </p:spPr>
      </p:pic>
      <p:sp>
        <p:nvSpPr>
          <p:cNvPr id="2" name="标题 1"/>
          <p:cNvSpPr>
            <a:spLocks noGrp="1"/>
          </p:cNvSpPr>
          <p:nvPr>
            <p:ph type="title"/>
          </p:nvPr>
        </p:nvSpPr>
        <p:spPr>
          <a:xfrm>
            <a:off x="428596" y="0"/>
            <a:ext cx="8229600" cy="1143000"/>
          </a:xfrm>
        </p:spPr>
        <p:txBody>
          <a:bodyPr>
            <a:normAutofit/>
          </a:bodyPr>
          <a:lstStyle/>
          <a:p>
            <a:r>
              <a:rPr lang="zh-CN" altLang="en-US" sz="5400" b="1" dirty="0" smtClean="0">
                <a:solidFill>
                  <a:srgbClr val="FF0000"/>
                </a:solidFill>
              </a:rPr>
              <a:t>走进作者</a:t>
            </a:r>
            <a:endParaRPr lang="zh-CN" altLang="en-US" sz="5400" b="1" dirty="0">
              <a:solidFill>
                <a:srgbClr val="FF0000"/>
              </a:solidFill>
            </a:endParaRPr>
          </a:p>
        </p:txBody>
      </p:sp>
      <p:sp>
        <p:nvSpPr>
          <p:cNvPr id="3" name="内容占位符 2"/>
          <p:cNvSpPr>
            <a:spLocks noGrp="1"/>
          </p:cNvSpPr>
          <p:nvPr>
            <p:ph sz="quarter" idx="1"/>
          </p:nvPr>
        </p:nvSpPr>
        <p:spPr>
          <a:xfrm>
            <a:off x="0" y="1071546"/>
            <a:ext cx="5000628" cy="4911741"/>
          </a:xfrm>
        </p:spPr>
        <p:txBody>
          <a:bodyPr>
            <a:noAutofit/>
          </a:bodyPr>
          <a:lstStyle/>
          <a:p>
            <a:pPr>
              <a:buNone/>
            </a:pPr>
            <a:r>
              <a:rPr lang="zh-CN" altLang="en-US" sz="3200" dirty="0" smtClean="0"/>
              <a:t>     </a:t>
            </a:r>
            <a:r>
              <a:rPr lang="zh-CN" altLang="en-US" sz="3200" b="1" dirty="0" smtClean="0"/>
              <a:t>曹文轩，</a:t>
            </a:r>
            <a:r>
              <a:rPr lang="en-US" sz="3200" b="1" dirty="0" smtClean="0"/>
              <a:t>1954</a:t>
            </a:r>
            <a:r>
              <a:rPr lang="zh-CN" altLang="en-US" sz="3200" b="1" dirty="0" smtClean="0"/>
              <a:t>年</a:t>
            </a:r>
            <a:r>
              <a:rPr lang="en-US" sz="3200" b="1" dirty="0" smtClean="0"/>
              <a:t>1</a:t>
            </a:r>
            <a:r>
              <a:rPr lang="zh-CN" altLang="en-US" sz="3200" b="1" dirty="0" smtClean="0"/>
              <a:t>月生于江苏盐城。中国作家协会全国委员会委员，北京大学教授、博士生导师。主要文学作品集有长篇小说</a:t>
            </a:r>
            <a:r>
              <a:rPr lang="en-US" altLang="zh-CN" sz="3200" b="1" dirty="0" smtClean="0"/>
              <a:t>《</a:t>
            </a:r>
            <a:r>
              <a:rPr lang="zh-CN" altLang="en-US" sz="3200" b="1" dirty="0" smtClean="0"/>
              <a:t>山羊不吃天堂草</a:t>
            </a:r>
            <a:r>
              <a:rPr lang="en-US" altLang="zh-CN" sz="3200" b="1" dirty="0" smtClean="0"/>
              <a:t>》</a:t>
            </a:r>
            <a:r>
              <a:rPr lang="zh-CN" altLang="en-US" sz="3200" b="1" dirty="0" smtClean="0"/>
              <a:t>、</a:t>
            </a:r>
            <a:r>
              <a:rPr lang="en-US" altLang="zh-CN" sz="3200" b="1" dirty="0" smtClean="0"/>
              <a:t>《</a:t>
            </a:r>
            <a:r>
              <a:rPr lang="zh-CN" altLang="en-US" sz="3200" b="1" dirty="0" smtClean="0"/>
              <a:t>草房子</a:t>
            </a:r>
            <a:r>
              <a:rPr lang="en-US" altLang="zh-CN" sz="3200" b="1" dirty="0" smtClean="0"/>
              <a:t>》</a:t>
            </a:r>
            <a:r>
              <a:rPr lang="zh-CN" altLang="en-US" sz="3200" b="1" dirty="0" smtClean="0"/>
              <a:t>、</a:t>
            </a:r>
            <a:r>
              <a:rPr lang="en-US" altLang="zh-CN" sz="3200" b="1" dirty="0" smtClean="0"/>
              <a:t>《</a:t>
            </a:r>
            <a:r>
              <a:rPr lang="zh-CN" altLang="en-US" sz="3200" b="1" dirty="0" smtClean="0"/>
              <a:t>红瓦</a:t>
            </a:r>
            <a:r>
              <a:rPr lang="en-US" altLang="zh-CN" sz="3200" b="1" dirty="0" smtClean="0"/>
              <a:t>》</a:t>
            </a:r>
            <a:r>
              <a:rPr lang="zh-CN" altLang="en-US" sz="3200" b="1" dirty="0" smtClean="0"/>
              <a:t>、</a:t>
            </a:r>
            <a:r>
              <a:rPr lang="en-US" altLang="zh-CN" sz="3200" b="1" dirty="0" smtClean="0"/>
              <a:t>《</a:t>
            </a:r>
            <a:r>
              <a:rPr lang="zh-CN" altLang="en-US" sz="3200" b="1" dirty="0" smtClean="0"/>
              <a:t>根鸟</a:t>
            </a:r>
            <a:r>
              <a:rPr lang="en-US" altLang="zh-CN" sz="3200" b="1" dirty="0" smtClean="0"/>
              <a:t>》</a:t>
            </a:r>
            <a:r>
              <a:rPr lang="zh-CN" altLang="en-US" sz="3200" b="1" dirty="0" smtClean="0"/>
              <a:t>等。其中</a:t>
            </a:r>
            <a:r>
              <a:rPr lang="en-US" altLang="zh-CN" sz="3200" b="1" dirty="0" smtClean="0"/>
              <a:t>《</a:t>
            </a:r>
            <a:r>
              <a:rPr lang="zh-CN" altLang="en-US" sz="3200" b="1" dirty="0" smtClean="0"/>
              <a:t>草房子</a:t>
            </a:r>
            <a:r>
              <a:rPr lang="en-US" altLang="zh-CN" sz="3200" b="1" dirty="0" smtClean="0"/>
              <a:t>》</a:t>
            </a:r>
            <a:r>
              <a:rPr lang="zh-CN" altLang="en-US" sz="3200" b="1" dirty="0" smtClean="0"/>
              <a:t>、</a:t>
            </a:r>
            <a:r>
              <a:rPr lang="en-US" altLang="zh-CN" sz="3200" b="1" dirty="0" smtClean="0"/>
              <a:t>《</a:t>
            </a:r>
            <a:r>
              <a:rPr lang="zh-CN" altLang="en-US" sz="3200" b="1" dirty="0" smtClean="0"/>
              <a:t>红瓦</a:t>
            </a:r>
            <a:r>
              <a:rPr lang="en-US" altLang="zh-CN" sz="3200" b="1" dirty="0" smtClean="0"/>
              <a:t>》</a:t>
            </a:r>
            <a:r>
              <a:rPr lang="zh-CN" altLang="en-US" sz="3200" b="1" dirty="0" smtClean="0"/>
              <a:t>、</a:t>
            </a:r>
            <a:r>
              <a:rPr lang="en-US" altLang="zh-CN" sz="3200" b="1" dirty="0" smtClean="0"/>
              <a:t>《</a:t>
            </a:r>
            <a:r>
              <a:rPr lang="zh-CN" altLang="en-US" sz="3200" b="1" dirty="0" smtClean="0"/>
              <a:t>根鸟</a:t>
            </a:r>
            <a:r>
              <a:rPr lang="en-US" altLang="zh-CN" sz="3200" b="1" dirty="0" smtClean="0"/>
              <a:t>》</a:t>
            </a:r>
            <a:r>
              <a:rPr lang="zh-CN" altLang="en-US" sz="3200" b="1" dirty="0" smtClean="0"/>
              <a:t>以及一些短篇小说分别被译成英、法、日、韩等文字。 </a:t>
            </a:r>
            <a:endParaRPr lang="zh-CN" altLang="en-US" sz="3200" b="1" dirty="0"/>
          </a:p>
        </p:txBody>
      </p:sp>
      <p:pic>
        <p:nvPicPr>
          <p:cNvPr id="4" name="图片 3" descr="untitled.png"/>
          <p:cNvPicPr>
            <a:picLocks noChangeAspect="1"/>
          </p:cNvPicPr>
          <p:nvPr/>
        </p:nvPicPr>
        <p:blipFill>
          <a:blip r:embed="rId3"/>
          <a:stretch>
            <a:fillRect/>
          </a:stretch>
        </p:blipFill>
        <p:spPr>
          <a:xfrm>
            <a:off x="5143504" y="1214422"/>
            <a:ext cx="3786214" cy="5214974"/>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dirty="0"/>
          </a:p>
        </p:txBody>
      </p:sp>
      <p:sp>
        <p:nvSpPr>
          <p:cNvPr id="3" name="副标题 2"/>
          <p:cNvSpPr>
            <a:spLocks noGrp="1"/>
          </p:cNvSpPr>
          <p:nvPr>
            <p:ph type="subTitle" idx="1"/>
          </p:nvPr>
        </p:nvSpPr>
        <p:spPr/>
        <p:txBody>
          <a:bodyPr/>
          <a:lstStyle/>
          <a:p>
            <a:endParaRPr lang="zh-CN" altLang="en-US" dirty="0"/>
          </a:p>
        </p:txBody>
      </p:sp>
      <p:pic>
        <p:nvPicPr>
          <p:cNvPr id="5" name="图片 4" descr="untitled.png"/>
          <p:cNvPicPr>
            <a:picLocks noChangeAspect="1"/>
          </p:cNvPicPr>
          <p:nvPr/>
        </p:nvPicPr>
        <p:blipFill>
          <a:blip r:embed="rId2"/>
          <a:stretch>
            <a:fillRect/>
          </a:stretch>
        </p:blipFill>
        <p:spPr>
          <a:xfrm>
            <a:off x="2209718" y="0"/>
            <a:ext cx="4724564" cy="6858000"/>
          </a:xfrm>
          <a:prstGeom prst="rect">
            <a:avLst/>
          </a:prstGeom>
        </p:spPr>
      </p:pic>
      <p:sp>
        <p:nvSpPr>
          <p:cNvPr id="6" name="TextBox 5"/>
          <p:cNvSpPr txBox="1"/>
          <p:nvPr/>
        </p:nvSpPr>
        <p:spPr>
          <a:xfrm>
            <a:off x="500034" y="6488668"/>
            <a:ext cx="7572428" cy="369332"/>
          </a:xfrm>
          <a:prstGeom prst="rect">
            <a:avLst/>
          </a:prstGeom>
          <a:noFill/>
        </p:spPr>
        <p:txBody>
          <a:bodyPr wrap="square" rtlCol="0">
            <a:spAutoFit/>
          </a:bodyPr>
          <a:lstStyle/>
          <a:p>
            <a:r>
              <a:rPr lang="zh-CN" altLang="en-US" dirty="0" smtClean="0"/>
              <a:t>看到什么？谁与众不同？迫不及待读书中的故事。讲读书方法</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ntitled.png"/>
          <p:cNvPicPr>
            <a:picLocks noChangeAspect="1"/>
          </p:cNvPicPr>
          <p:nvPr/>
        </p:nvPicPr>
        <p:blipFill>
          <a:blip r:embed="rId2"/>
          <a:stretch>
            <a:fillRect/>
          </a:stretch>
        </p:blipFill>
        <p:spPr>
          <a:xfrm>
            <a:off x="5619756" y="4214819"/>
            <a:ext cx="3524244" cy="2643182"/>
          </a:xfrm>
          <a:prstGeom prst="rect">
            <a:avLst/>
          </a:prstGeom>
        </p:spPr>
      </p:pic>
      <p:sp>
        <p:nvSpPr>
          <p:cNvPr id="2" name="标题 1"/>
          <p:cNvSpPr>
            <a:spLocks noGrp="1"/>
          </p:cNvSpPr>
          <p:nvPr>
            <p:ph type="title"/>
          </p:nvPr>
        </p:nvSpPr>
        <p:spPr>
          <a:xfrm>
            <a:off x="357158" y="0"/>
            <a:ext cx="8229600" cy="1143000"/>
          </a:xfrm>
        </p:spPr>
        <p:txBody>
          <a:bodyPr>
            <a:normAutofit/>
          </a:bodyPr>
          <a:lstStyle/>
          <a:p>
            <a:r>
              <a:rPr lang="zh-CN" altLang="en-US" sz="5400" b="1" dirty="0" smtClean="0">
                <a:solidFill>
                  <a:srgbClr val="FF0000"/>
                </a:solidFill>
              </a:rPr>
              <a:t>内容提要：</a:t>
            </a:r>
            <a:endParaRPr lang="zh-CN" altLang="en-US" sz="5400" b="1" dirty="0">
              <a:solidFill>
                <a:srgbClr val="FF0000"/>
              </a:solidFill>
            </a:endParaRPr>
          </a:p>
        </p:txBody>
      </p:sp>
      <p:sp>
        <p:nvSpPr>
          <p:cNvPr id="3" name="内容占位符 2"/>
          <p:cNvSpPr>
            <a:spLocks noGrp="1"/>
          </p:cNvSpPr>
          <p:nvPr>
            <p:ph sz="quarter" idx="1"/>
          </p:nvPr>
        </p:nvSpPr>
        <p:spPr>
          <a:xfrm>
            <a:off x="0" y="1071546"/>
            <a:ext cx="9144000" cy="5786454"/>
          </a:xfrm>
        </p:spPr>
        <p:txBody>
          <a:bodyPr>
            <a:normAutofit fontScale="25000" lnSpcReduction="20000"/>
          </a:bodyPr>
          <a:lstStyle/>
          <a:p>
            <a:pPr>
              <a:lnSpc>
                <a:spcPct val="120000"/>
              </a:lnSpc>
              <a:buNone/>
            </a:pPr>
            <a:r>
              <a:rPr lang="zh-CN" altLang="en-US" sz="8000" b="1" dirty="0" smtClean="0"/>
              <a:t>               </a:t>
            </a:r>
            <a:r>
              <a:rPr lang="zh-CN" altLang="en-US" sz="12800" b="1" dirty="0" smtClean="0"/>
              <a:t>这是一部讲究品位的少年长篇小说。</a:t>
            </a:r>
          </a:p>
          <a:p>
            <a:pPr>
              <a:lnSpc>
                <a:spcPct val="120000"/>
              </a:lnSpc>
              <a:buNone/>
            </a:pPr>
            <a:r>
              <a:rPr lang="zh-CN" altLang="en-US" sz="12800" b="1" dirty="0" smtClean="0"/>
              <a:t>         作品写了男孩桑桑刻骨铭心、终身难忘的六年小学生活。六年中，他亲眼目睹了或直接参与了一连串看似寻常但又催人泪下、撼动人心的故事：少男少女之间毫无瑕疵的纯情，不幸少男与厄运相拼时的悲怆与优雅，残疾男孩对尊严的执著坚守，垂暮老人在最后一瞬所闪耀的人格光彩，在死亡体验中对生命深切而优美的领悟，大人们之间扑朔迷离且又充满诗情画意的情感纠葛</a:t>
            </a:r>
            <a:r>
              <a:rPr lang="en-US" sz="12800" b="1" dirty="0" smtClean="0"/>
              <a:t>? </a:t>
            </a:r>
            <a:r>
              <a:rPr lang="zh-CN" altLang="en-US" sz="12800" b="1" dirty="0" smtClean="0"/>
              <a:t>这一切，既清楚又朦胧地展现在少年桑桑的世界里。这六年，是他接受人生启蒙教育的六年。</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0"/>
            <a:ext cx="8229600" cy="1214422"/>
          </a:xfrm>
        </p:spPr>
        <p:txBody>
          <a:bodyPr>
            <a:normAutofit/>
          </a:bodyPr>
          <a:lstStyle/>
          <a:p>
            <a:r>
              <a:rPr lang="zh-CN" altLang="en-US" sz="6600" b="1" dirty="0" smtClean="0">
                <a:solidFill>
                  <a:srgbClr val="FF0000"/>
                </a:solidFill>
              </a:rPr>
              <a:t>目录</a:t>
            </a:r>
            <a:endParaRPr lang="zh-CN" altLang="en-US" sz="6600" b="1" dirty="0">
              <a:solidFill>
                <a:srgbClr val="FF0000"/>
              </a:solidFill>
            </a:endParaRPr>
          </a:p>
        </p:txBody>
      </p:sp>
      <p:sp>
        <p:nvSpPr>
          <p:cNvPr id="3" name="内容占位符 2"/>
          <p:cNvSpPr>
            <a:spLocks noGrp="1"/>
          </p:cNvSpPr>
          <p:nvPr>
            <p:ph sz="quarter" idx="1"/>
          </p:nvPr>
        </p:nvSpPr>
        <p:spPr>
          <a:xfrm>
            <a:off x="457200" y="928670"/>
            <a:ext cx="4972056" cy="5572164"/>
          </a:xfrm>
        </p:spPr>
        <p:txBody>
          <a:bodyPr>
            <a:noAutofit/>
          </a:bodyPr>
          <a:lstStyle/>
          <a:p>
            <a:r>
              <a:rPr lang="zh-CN" altLang="en-US" sz="3600" b="1" dirty="0" smtClean="0"/>
              <a:t>第一章 秃鹤</a:t>
            </a:r>
          </a:p>
          <a:p>
            <a:r>
              <a:rPr lang="zh-CN" altLang="en-US" sz="3600" b="1" dirty="0" smtClean="0"/>
              <a:t>第二章 纸月</a:t>
            </a:r>
          </a:p>
          <a:p>
            <a:r>
              <a:rPr lang="zh-CN" altLang="en-US" sz="3600" b="1" dirty="0" smtClean="0"/>
              <a:t>第三章 白雀（一）</a:t>
            </a:r>
          </a:p>
          <a:p>
            <a:r>
              <a:rPr lang="zh-CN" altLang="en-US" sz="3600" b="1" dirty="0" smtClean="0"/>
              <a:t>第四章 </a:t>
            </a:r>
            <a:r>
              <a:rPr lang="zh-CN" altLang="en-US" sz="3600" b="1" dirty="0" smtClean="0">
                <a:solidFill>
                  <a:srgbClr val="FF0000"/>
                </a:solidFill>
              </a:rPr>
              <a:t>艾地</a:t>
            </a:r>
          </a:p>
          <a:p>
            <a:r>
              <a:rPr lang="zh-CN" altLang="en-US" sz="3600" b="1" dirty="0" smtClean="0"/>
              <a:t>第五章 </a:t>
            </a:r>
            <a:r>
              <a:rPr lang="zh-CN" altLang="en-US" sz="3600" b="1" dirty="0" smtClean="0">
                <a:solidFill>
                  <a:srgbClr val="FF0000"/>
                </a:solidFill>
              </a:rPr>
              <a:t>红门（一）</a:t>
            </a:r>
          </a:p>
          <a:p>
            <a:r>
              <a:rPr lang="zh-CN" altLang="en-US" sz="3600" b="1" dirty="0" smtClean="0"/>
              <a:t>第六章 细马</a:t>
            </a:r>
          </a:p>
          <a:p>
            <a:r>
              <a:rPr lang="zh-CN" altLang="en-US" sz="3600" b="1" dirty="0" smtClean="0"/>
              <a:t>第七章 白雀（二）</a:t>
            </a:r>
          </a:p>
          <a:p>
            <a:r>
              <a:rPr lang="zh-CN" altLang="en-US" sz="3600" b="1" dirty="0" smtClean="0"/>
              <a:t>第八章 </a:t>
            </a:r>
            <a:r>
              <a:rPr lang="zh-CN" altLang="en-US" sz="3600" b="1" dirty="0" smtClean="0">
                <a:solidFill>
                  <a:srgbClr val="FF0000"/>
                </a:solidFill>
              </a:rPr>
              <a:t>红门（二）</a:t>
            </a:r>
          </a:p>
          <a:p>
            <a:r>
              <a:rPr lang="zh-CN" altLang="en-US" sz="3600" b="1" dirty="0" smtClean="0"/>
              <a:t>第九章 </a:t>
            </a:r>
            <a:r>
              <a:rPr lang="zh-CN" altLang="en-US" sz="3600" b="1" dirty="0" smtClean="0">
                <a:solidFill>
                  <a:srgbClr val="FF0000"/>
                </a:solidFill>
              </a:rPr>
              <a:t>药寮</a:t>
            </a:r>
          </a:p>
          <a:p>
            <a:pPr>
              <a:buNone/>
            </a:pPr>
            <a:endParaRPr lang="zh-CN" altLang="en-US" sz="2800" dirty="0"/>
          </a:p>
        </p:txBody>
      </p:sp>
      <p:pic>
        <p:nvPicPr>
          <p:cNvPr id="5" name="图片 4" descr="untitled.png"/>
          <p:cNvPicPr>
            <a:picLocks noChangeAspect="1"/>
          </p:cNvPicPr>
          <p:nvPr/>
        </p:nvPicPr>
        <p:blipFill>
          <a:blip r:embed="rId2"/>
          <a:stretch>
            <a:fillRect/>
          </a:stretch>
        </p:blipFill>
        <p:spPr>
          <a:xfrm>
            <a:off x="4500562" y="0"/>
            <a:ext cx="4643438" cy="7286604"/>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201603241436242228.jpg"/>
          <p:cNvPicPr>
            <a:picLocks noGrp="1" noChangeAspect="1"/>
          </p:cNvPicPr>
          <p:nvPr>
            <p:ph sz="quarter" idx="1"/>
          </p:nvPr>
        </p:nvPicPr>
        <p:blipFill>
          <a:blip r:embed="rId3"/>
          <a:stretch>
            <a:fillRect/>
          </a:stretch>
        </p:blipFill>
        <p:spPr>
          <a:xfrm>
            <a:off x="34210" y="2838"/>
            <a:ext cx="9174165" cy="6855162"/>
          </a:xfrm>
        </p:spPr>
      </p:pic>
      <p:pic>
        <p:nvPicPr>
          <p:cNvPr id="5" name="网络歌手-风居住的街道(原版钢琴二胡曲).mp3">
            <a:hlinkClick r:id="" action="ppaction://media"/>
          </p:cNvPr>
          <p:cNvPicPr>
            <a:picLocks noRot="1" noChangeAspect="1"/>
          </p:cNvPicPr>
          <p:nvPr>
            <a:audioFile r:link="rId1"/>
          </p:nvPr>
        </p:nvPicPr>
        <p:blipFill>
          <a:blip r:embed="rId4"/>
          <a:stretch>
            <a:fillRect/>
          </a:stretch>
        </p:blipFill>
        <p:spPr>
          <a:xfrm>
            <a:off x="6500826" y="5929330"/>
            <a:ext cx="642942" cy="723904"/>
          </a:xfrm>
          <a:prstGeom prst="rect">
            <a:avLst/>
          </a:prstGeom>
        </p:spPr>
      </p:pic>
      <p:sp>
        <p:nvSpPr>
          <p:cNvPr id="6" name="TextBox 5"/>
          <p:cNvSpPr txBox="1"/>
          <p:nvPr/>
        </p:nvSpPr>
        <p:spPr>
          <a:xfrm>
            <a:off x="4786282" y="6488668"/>
            <a:ext cx="4357718" cy="369332"/>
          </a:xfrm>
          <a:prstGeom prst="rect">
            <a:avLst/>
          </a:prstGeom>
          <a:noFill/>
        </p:spPr>
        <p:txBody>
          <a:bodyPr wrap="square" rtlCol="0">
            <a:spAutoFit/>
          </a:bodyPr>
          <a:lstStyle/>
          <a:p>
            <a:r>
              <a:rPr lang="zh-CN" altLang="en-US" dirty="0" smtClean="0"/>
              <a:t>草房子，主人公桑桑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652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515</TotalTime>
  <Words>764</Words>
  <PresentationFormat>全屏显示(4:3)</PresentationFormat>
  <Paragraphs>70</Paragraphs>
  <Slides>16</Slides>
  <Notes>1</Notes>
  <HiddenSlides>0</HiddenSlides>
  <MMClips>1</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凸显</vt:lpstr>
      <vt:lpstr>幻灯片 1</vt:lpstr>
      <vt:lpstr>幻灯片 2</vt:lpstr>
      <vt:lpstr>幻灯片 3</vt:lpstr>
      <vt:lpstr>专家评价</vt:lpstr>
      <vt:lpstr>走进作者</vt:lpstr>
      <vt:lpstr>幻灯片 6</vt:lpstr>
      <vt:lpstr>内容提要：</vt:lpstr>
      <vt:lpstr>目录</vt:lpstr>
      <vt:lpstr>幻灯片 9</vt:lpstr>
      <vt:lpstr>阅读要求：</vt:lpstr>
      <vt:lpstr>幻灯片 11</vt:lpstr>
      <vt:lpstr>幻灯片 12</vt:lpstr>
      <vt:lpstr>幻灯片 13</vt:lpstr>
      <vt:lpstr>       在桑桑身上，发生的神奇事情还有很多很多，桑桑就以这种方式告诉我们：我就是桑桑，天不怕地不怕的桑桑。</vt:lpstr>
      <vt:lpstr>《等你》 </vt:lpstr>
      <vt:lpstr>推荐书目</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Microsoft</cp:lastModifiedBy>
  <cp:revision>62</cp:revision>
  <dcterms:created xsi:type="dcterms:W3CDTF">2017-02-28T03:21:05Z</dcterms:created>
  <dcterms:modified xsi:type="dcterms:W3CDTF">2017-03-07T23:15:22Z</dcterms:modified>
</cp:coreProperties>
</file>