
<file path=[Content_Types].xml><?xml version="1.0" encoding="utf-8"?>
<Types xmlns="http://schemas.openxmlformats.org/package/2006/content-types">
  <Default Extension="jpeg" ContentType="image/jpeg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97" r:id="rId3"/>
    <p:sldId id="256" r:id="rId4"/>
    <p:sldId id="302" r:id="rId5"/>
    <p:sldId id="303" r:id="rId7"/>
    <p:sldId id="296" r:id="rId8"/>
    <p:sldId id="298" r:id="rId9"/>
    <p:sldId id="291" r:id="rId1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164" y="-96"/>
      </p:cViewPr>
      <p:guideLst>
        <p:guide orient="horz" pos="2204"/>
        <p:guide pos="283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EE224B-FE67-4E95-8D4D-2DBFF041EE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5B8AAB-F5B7-4221-87E5-1B9D634290E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5B8AAB-F5B7-4221-87E5-1B9D634290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5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5" name="Group 9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6" name="Freeform 14"/>
            <p:cNvSpPr/>
            <p:nvPr/>
          </p:nvSpPr>
          <p:spPr bwMode="hidden">
            <a:xfrm>
              <a:off x="4810681" y="4499676"/>
              <a:ext cx="4295219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" name="Freeform 18"/>
            <p:cNvSpPr/>
            <p:nvPr/>
          </p:nvSpPr>
          <p:spPr bwMode="hidden">
            <a:xfrm>
              <a:off x="-308538" y="4319027"/>
              <a:ext cx="8280254" cy="1208092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" name="Freeform 22"/>
            <p:cNvSpPr/>
            <p:nvPr/>
          </p:nvSpPr>
          <p:spPr bwMode="hidden">
            <a:xfrm>
              <a:off x="4014" y="4334834"/>
              <a:ext cx="8164231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" name="Freeform 26"/>
            <p:cNvSpPr/>
            <p:nvPr/>
          </p:nvSpPr>
          <p:spPr bwMode="hidden">
            <a:xfrm>
              <a:off x="4157164" y="4316769"/>
              <a:ext cx="4939265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 useBgFill="1">
          <p:nvSpPr>
            <p:cNvPr id="10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E01862-066A-4D32-924C-EC8A2FE5D228}" type="datetimeFigureOut">
              <a:rPr lang="zh-CN" altLang="en-US"/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4E8D1F-CBC2-4712-A06F-1756DEFAB2E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B5B624-F1F5-4D44-8862-F9CD32A96FCF}" type="datetimeFigureOut">
              <a:rPr lang="zh-CN" altLang="en-US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977C6F-64AC-47AF-90CE-A179639BA37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20"/>
          <p:cNvSpPr/>
          <p:nvPr/>
        </p:nvSpPr>
        <p:spPr bwMode="hidden"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5" name="Group 14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6" name="Freeform 14"/>
            <p:cNvSpPr/>
            <p:nvPr/>
          </p:nvSpPr>
          <p:spPr bwMode="hidden">
            <a:xfrm>
              <a:off x="4810681" y="4501687"/>
              <a:ext cx="4295219" cy="101494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" name="Freeform 18"/>
            <p:cNvSpPr/>
            <p:nvPr/>
          </p:nvSpPr>
          <p:spPr bwMode="hidden">
            <a:xfrm>
              <a:off x="-308538" y="4318998"/>
              <a:ext cx="8280254" cy="1208906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" name="Freeform 22"/>
            <p:cNvSpPr/>
            <p:nvPr/>
          </p:nvSpPr>
          <p:spPr bwMode="hidden">
            <a:xfrm>
              <a:off x="4014" y="4334786"/>
              <a:ext cx="8164231" cy="1102902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" name="Freeform 26"/>
            <p:cNvSpPr/>
            <p:nvPr/>
          </p:nvSpPr>
          <p:spPr bwMode="hidden">
            <a:xfrm>
              <a:off x="4157164" y="4316742"/>
              <a:ext cx="4939265" cy="926979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 useBgFill="1">
          <p:nvSpPr>
            <p:cNvPr id="10" name="Freeform 19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35BF66-9227-4473-8E74-95D882FC9F7B}" type="datetimeFigureOut">
              <a:rPr lang="zh-CN" altLang="en-US"/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67377B-8C4E-406A-B605-2269832D129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5164138" y="6249988"/>
            <a:ext cx="3786187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85D196-7695-429A-BAEF-CE834389759B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193675" y="6249988"/>
            <a:ext cx="378618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3990975" y="6249988"/>
            <a:ext cx="116205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422D9A-474A-4266-92F2-80FBA236C80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EA4D18-6278-4317-9435-CDB7C211770E}" type="datetimeFigureOut">
              <a:rPr lang="zh-CN" altLang="en-US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6A36C2-7CCC-43C4-8953-BF7D65F5EAA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3"/>
          <p:cNvSpPr/>
          <p:nvPr/>
        </p:nvSpPr>
        <p:spPr>
          <a:xfrm>
            <a:off x="228600" y="228600"/>
            <a:ext cx="8696325" cy="473710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Freeform 14"/>
          <p:cNvSpPr/>
          <p:nvPr/>
        </p:nvSpPr>
        <p:spPr bwMode="hidden">
          <a:xfrm>
            <a:off x="6046788" y="4203700"/>
            <a:ext cx="2876550" cy="714375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</a:ln>
        </p:spPr>
        <p:txBody>
          <a:bodyPr/>
          <a:lstStyle/>
          <a:p>
            <a:pPr>
              <a:defRPr/>
            </a:pPr>
            <a:endParaRPr 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Freeform 18"/>
          <p:cNvSpPr/>
          <p:nvPr/>
        </p:nvSpPr>
        <p:spPr bwMode="hidden">
          <a:xfrm>
            <a:off x="2619375" y="4075113"/>
            <a:ext cx="5545138" cy="850900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</a:ln>
        </p:spPr>
        <p:txBody>
          <a:bodyPr/>
          <a:lstStyle/>
          <a:p>
            <a:pPr>
              <a:defRPr/>
            </a:pPr>
            <a:endParaRPr 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Freeform 22"/>
          <p:cNvSpPr/>
          <p:nvPr/>
        </p:nvSpPr>
        <p:spPr bwMode="hidden">
          <a:xfrm>
            <a:off x="2828925" y="4087813"/>
            <a:ext cx="5467350" cy="774700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</a:ln>
        </p:spPr>
        <p:txBody>
          <a:bodyPr/>
          <a:lstStyle/>
          <a:p>
            <a:pPr>
              <a:defRPr/>
            </a:pPr>
            <a:endParaRPr 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Freeform 26"/>
          <p:cNvSpPr/>
          <p:nvPr/>
        </p:nvSpPr>
        <p:spPr bwMode="hidden">
          <a:xfrm>
            <a:off x="5610225" y="4073525"/>
            <a:ext cx="3306763" cy="652463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</a:ln>
        </p:spPr>
        <p:txBody>
          <a:bodyPr/>
          <a:lstStyle/>
          <a:p>
            <a:pPr>
              <a:defRPr/>
            </a:pPr>
            <a:endParaRPr 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 useBgFill="1">
        <p:nvSpPr>
          <p:cNvPr id="9" name="Freeform 10"/>
          <p:cNvSpPr/>
          <p:nvPr/>
        </p:nvSpPr>
        <p:spPr bwMode="hidden">
          <a:xfrm>
            <a:off x="211138" y="4059238"/>
            <a:ext cx="8723312" cy="1328737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</a:ln>
        </p:spPr>
        <p:txBody>
          <a:bodyPr/>
          <a:lstStyle/>
          <a:p>
            <a:pPr>
              <a:defRPr/>
            </a:pPr>
            <a:endParaRPr 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826083-872D-493D-951C-F926B4007959}" type="datetimeFigureOut">
              <a:rPr lang="zh-CN" altLang="en-US"/>
            </a:fld>
            <a:endParaRPr lang="zh-CN" alt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CCB8ED-63C1-44D3-8CA0-14EA86F339F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919AC-A104-49C7-8B0B-4C9AA83A6EF1}" type="datetimeFigureOut">
              <a:rPr lang="zh-CN" altLang="en-US"/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2F4821-A7AC-4733-AA7E-506BDCF1277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A7332-BD89-4AAE-A0B0-54544C6B61F2}" type="datetimeFigureOut">
              <a:rPr lang="zh-CN" altLang="en-US"/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292DC-03E4-41FE-B34A-255CB8103EF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54CB0B-2206-45AC-9BEA-17EBCB626015}" type="datetimeFigureOut">
              <a:rPr lang="zh-CN" altLang="en-US"/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477D07-6FAF-4A63-957B-52C9ED1C3B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1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3" name="Group 5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0325"/>
            <a:chOff x="-3905251" y="4294188"/>
            <a:chExt cx="13027839" cy="1892300"/>
          </a:xfrm>
        </p:grpSpPr>
        <p:sp>
          <p:nvSpPr>
            <p:cNvPr id="4" name="Freeform 14"/>
            <p:cNvSpPr/>
            <p:nvPr/>
          </p:nvSpPr>
          <p:spPr bwMode="hidden">
            <a:xfrm>
              <a:off x="4810006" y="4499677"/>
              <a:ext cx="4295986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" name="Freeform 18"/>
            <p:cNvSpPr/>
            <p:nvPr/>
          </p:nvSpPr>
          <p:spPr bwMode="hidden">
            <a:xfrm>
              <a:off x="-308667" y="4319028"/>
              <a:ext cx="8279020" cy="1208091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" name="Freeform 22"/>
            <p:cNvSpPr/>
            <p:nvPr/>
          </p:nvSpPr>
          <p:spPr bwMode="hidden">
            <a:xfrm>
              <a:off x="4286" y="4334834"/>
              <a:ext cx="8165219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" name="Freeform 26"/>
            <p:cNvSpPr/>
            <p:nvPr/>
          </p:nvSpPr>
          <p:spPr bwMode="hidden">
            <a:xfrm>
              <a:off x="4155651" y="4316769"/>
              <a:ext cx="4940859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 useBgFill="1">
          <p:nvSpPr>
            <p:cNvPr id="8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927D0B-C534-4DB9-92FB-4DA374874AD2}" type="datetimeFigureOut">
              <a:rPr lang="zh-CN" altLang="en-US"/>
            </a:fld>
            <a:endParaRPr lang="zh-CN" altLang="en-US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4DEC9E-BA1D-43DD-9ACD-6CEF03740E8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6" name="Group 23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7" name="Freeform 14"/>
            <p:cNvSpPr/>
            <p:nvPr/>
          </p:nvSpPr>
          <p:spPr bwMode="hidden">
            <a:xfrm>
              <a:off x="4810681" y="4501687"/>
              <a:ext cx="4295219" cy="101494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" name="Freeform 18"/>
            <p:cNvSpPr/>
            <p:nvPr/>
          </p:nvSpPr>
          <p:spPr bwMode="hidden">
            <a:xfrm>
              <a:off x="-308538" y="4318998"/>
              <a:ext cx="8280254" cy="1208906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" name="Freeform 22"/>
            <p:cNvSpPr/>
            <p:nvPr/>
          </p:nvSpPr>
          <p:spPr bwMode="hidden">
            <a:xfrm>
              <a:off x="4014" y="4334786"/>
              <a:ext cx="8164231" cy="1102902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" name="Freeform 26"/>
            <p:cNvSpPr/>
            <p:nvPr/>
          </p:nvSpPr>
          <p:spPr bwMode="hidden">
            <a:xfrm>
              <a:off x="4157164" y="4316742"/>
              <a:ext cx="4939265" cy="926979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 useBgFill="1">
          <p:nvSpPr>
            <p:cNvPr id="11" name="Freeform 28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DEE59-7D0D-4C71-89AE-C390DF014270}" type="datetimeFigureOut">
              <a:rPr lang="zh-CN" altLang="en-US"/>
            </a:fld>
            <a:endParaRPr lang="zh-CN" altLang="en-US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5A0178-3206-4B05-8976-F482BB00C57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6" name="Group 8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7" name="Freeform 14"/>
            <p:cNvSpPr/>
            <p:nvPr/>
          </p:nvSpPr>
          <p:spPr bwMode="hidden">
            <a:xfrm>
              <a:off x="4810681" y="4499676"/>
              <a:ext cx="4295219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" name="Freeform 18"/>
            <p:cNvSpPr/>
            <p:nvPr/>
          </p:nvSpPr>
          <p:spPr bwMode="hidden">
            <a:xfrm>
              <a:off x="-308538" y="4319027"/>
              <a:ext cx="8280254" cy="1208092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" name="Freeform 22"/>
            <p:cNvSpPr/>
            <p:nvPr/>
          </p:nvSpPr>
          <p:spPr bwMode="hidden">
            <a:xfrm>
              <a:off x="4014" y="4334834"/>
              <a:ext cx="8164231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" name="Freeform 26"/>
            <p:cNvSpPr/>
            <p:nvPr/>
          </p:nvSpPr>
          <p:spPr bwMode="hidden">
            <a:xfrm>
              <a:off x="4157164" y="4316769"/>
              <a:ext cx="4939265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 useBgFill="1">
          <p:nvSpPr>
            <p:cNvPr id="11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 rtlCol="0">
            <a:norm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8270EA-E80F-4E85-81EE-0C9A602CB1C5}" type="datetimeFigureOut">
              <a:rPr lang="zh-CN" altLang="en-US"/>
            </a:fld>
            <a:endParaRPr lang="zh-CN" altLang="en-US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2C5570-A7F8-42DE-AE8A-4FD0A6D8127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6325" cy="2468563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1027" name="Group 15"/>
          <p:cNvGrpSpPr>
            <a:grpSpLocks noChangeAspect="1"/>
          </p:cNvGrpSpPr>
          <p:nvPr/>
        </p:nvGrpSpPr>
        <p:grpSpPr bwMode="auto">
          <a:xfrm>
            <a:off x="211138" y="1679575"/>
            <a:ext cx="8723312" cy="1330325"/>
            <a:chOff x="-3905251" y="4294188"/>
            <a:chExt cx="13027839" cy="1892300"/>
          </a:xfrm>
        </p:grpSpPr>
        <p:sp>
          <p:nvSpPr>
            <p:cNvPr id="17" name="Freeform 14"/>
            <p:cNvSpPr/>
            <p:nvPr/>
          </p:nvSpPr>
          <p:spPr bwMode="hidden">
            <a:xfrm>
              <a:off x="4810006" y="4499677"/>
              <a:ext cx="4295986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" name="Freeform 18"/>
            <p:cNvSpPr/>
            <p:nvPr/>
          </p:nvSpPr>
          <p:spPr bwMode="hidden">
            <a:xfrm>
              <a:off x="-308667" y="4319028"/>
              <a:ext cx="8279020" cy="1208091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" name="Freeform 22"/>
            <p:cNvSpPr/>
            <p:nvPr/>
          </p:nvSpPr>
          <p:spPr bwMode="hidden">
            <a:xfrm>
              <a:off x="4286" y="4334834"/>
              <a:ext cx="8165219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" name="Freeform 26"/>
            <p:cNvSpPr/>
            <p:nvPr/>
          </p:nvSpPr>
          <p:spPr bwMode="hidden">
            <a:xfrm>
              <a:off x="4155651" y="4316769"/>
              <a:ext cx="4940859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 useBgFill="1">
          <p:nvSpPr>
            <p:cNvPr id="21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338138"/>
            <a:ext cx="8229600" cy="12525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4138" y="6249988"/>
            <a:ext cx="37861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mtClean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937736F-2606-4EEF-A9C3-9E1F40C74079}" type="datetimeFigureOut">
              <a:rPr lang="zh-CN" altLang="en-US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75" y="6249988"/>
            <a:ext cx="3786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0975" y="6249988"/>
            <a:ext cx="1162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 smtClean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4AE2E79-EDB9-464E-B4E6-E6208A2397F3}" type="slidenum">
              <a:rPr lang="zh-CN" altLang="en-US"/>
            </a:fld>
            <a:endParaRPr lang="zh-CN" altLang="en-US"/>
          </a:p>
        </p:txBody>
      </p:sp>
      <p:sp>
        <p:nvSpPr>
          <p:cNvPr id="103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71538" y="2674938"/>
            <a:ext cx="7408862" cy="3451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rgbClr val="FFFFFF"/>
          </a:solidFill>
          <a:latin typeface="+mj-lt"/>
          <a:ea typeface="+mj-ea"/>
          <a:cs typeface="华文新魏" panose="02010800040101010101" charset="-122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anose="020E0502030303020204" pitchFamily="34" charset="0"/>
          <a:ea typeface="华文新魏" panose="02010800040101010101" charset="-122"/>
          <a:cs typeface="华文新魏" panose="02010800040101010101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anose="020E0502030303020204" pitchFamily="34" charset="0"/>
          <a:ea typeface="华文新魏" panose="02010800040101010101" charset="-122"/>
          <a:cs typeface="华文新魏" panose="02010800040101010101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anose="020E0502030303020204" pitchFamily="34" charset="0"/>
          <a:ea typeface="华文新魏" panose="02010800040101010101" charset="-122"/>
          <a:cs typeface="华文新魏" panose="02010800040101010101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anose="020E0502030303020204" pitchFamily="34" charset="0"/>
          <a:ea typeface="华文新魏" panose="02010800040101010101" charset="-122"/>
          <a:cs typeface="华文新魏" panose="02010800040101010101" charset="-122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anose="05050102010706020507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华文楷体" panose="02010600040101010101" charset="-122"/>
        </a:defRPr>
      </a:lvl1pPr>
      <a:lvl2pPr marL="576580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anose="05050102010706020507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华文楷体" panose="02010600040101010101" charset="-122"/>
        </a:defRPr>
      </a:lvl2pPr>
      <a:lvl3pPr marL="85598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anose="05050102010706020507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华文楷体" panose="02010600040101010101" charset="-122"/>
        </a:defRPr>
      </a:lvl3pPr>
      <a:lvl4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anose="05050102010706020507" pitchFamily="18" charset="2"/>
        <a:buChar char=""/>
        <a:defRPr kern="1200">
          <a:solidFill>
            <a:schemeClr val="tx2"/>
          </a:solidFill>
          <a:latin typeface="+mn-lt"/>
          <a:ea typeface="+mn-ea"/>
          <a:cs typeface="华文楷体" panose="02010600040101010101" charset="-122"/>
        </a:defRPr>
      </a:lvl4pPr>
      <a:lvl5pPr marL="1462405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anose="05050102010706020507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华文楷体" panose="02010600040101010101" charset="-122"/>
        </a:defRPr>
      </a:lvl5pPr>
      <a:lvl6pPr marL="1783080" indent="-228600" algn="l" defTabSz="914400" rtl="0" eaLnBrk="1" latinLnBrk="0" hangingPunct="1">
        <a:spcBef>
          <a:spcPts val="385"/>
        </a:spcBef>
        <a:buClr>
          <a:schemeClr val="accent1"/>
        </a:buClr>
        <a:buFont typeface="Symbol" panose="05050102010706020507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5"/>
        </a:spcBef>
        <a:buClr>
          <a:schemeClr val="accent1"/>
        </a:buClr>
        <a:buFont typeface="Symbol" panose="05050102010706020507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5"/>
        </a:spcBef>
        <a:buClr>
          <a:schemeClr val="accent1"/>
        </a:buClr>
        <a:buFont typeface="Symbol" panose="05050102010706020507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5"/>
        </a:spcBef>
        <a:buClr>
          <a:schemeClr val="accent1"/>
        </a:buClr>
        <a:buFont typeface="Symbol" panose="05050102010706020507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GIF"/><Relationship Id="rId3" Type="http://schemas.openxmlformats.org/officeDocument/2006/relationships/hyperlink" Target="Unit6chores/Let's%20sing..swf" TargetMode="Externa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GIF"/><Relationship Id="rId1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标题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1538288"/>
          </a:xfrm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2051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8"/>
            <a:ext cx="6400800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 2" panose="05020102010507070707"/>
              <a:buNone/>
              <a:defRPr/>
            </a:pPr>
            <a:endParaRPr lang="zh-CN" altLang="en-US" smtClean="0"/>
          </a:p>
        </p:txBody>
      </p:sp>
      <p:pic>
        <p:nvPicPr>
          <p:cNvPr id="13315" name="Picture 2" descr="C:\Documents and Settings\Administrator\桌面\school.bmp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1750" y="-458788"/>
            <a:ext cx="9112250" cy="7488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TextBox 4"/>
          <p:cNvSpPr txBox="1">
            <a:spLocks noChangeArrowheads="1"/>
          </p:cNvSpPr>
          <p:nvPr/>
        </p:nvSpPr>
        <p:spPr bwMode="auto">
          <a:xfrm flipH="1">
            <a:off x="1062038" y="346075"/>
            <a:ext cx="7056437" cy="15557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9600" b="1">
                <a:solidFill>
                  <a:srgbClr val="FF0000"/>
                </a:solidFill>
              </a:rPr>
              <a:t>our school</a:t>
            </a:r>
            <a:endParaRPr lang="zh-CN" altLang="en-US" sz="9600" b="1">
              <a:solidFill>
                <a:srgbClr val="FF0000"/>
              </a:solidFill>
            </a:endParaRPr>
          </a:p>
        </p:txBody>
      </p:sp>
      <p:pic>
        <p:nvPicPr>
          <p:cNvPr id="1331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Picture 5" descr="wel5">
            <a:hlinkClick r:id="rId3" action="ppaction://hlinkfile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1235674">
            <a:off x="4284663" y="1484313"/>
            <a:ext cx="45720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1" descr="2.jpg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-20638" y="0"/>
            <a:ext cx="91646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椭圆 1"/>
          <p:cNvSpPr>
            <a:spLocks noChangeArrowheads="1"/>
          </p:cNvSpPr>
          <p:nvPr/>
        </p:nvSpPr>
        <p:spPr bwMode="auto">
          <a:xfrm>
            <a:off x="3491880" y="2996952"/>
            <a:ext cx="2867025" cy="1008063"/>
          </a:xfrm>
          <a:prstGeom prst="ellipse">
            <a:avLst/>
          </a:prstGeom>
          <a:solidFill>
            <a:srgbClr val="FFFFFF"/>
          </a:solidFill>
          <a:ln w="38100">
            <a:solidFill>
              <a:schemeClr val="tx1"/>
            </a:solidFill>
            <a:prstDash val="solid"/>
            <a:miter lim="800000"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4800" b="1" dirty="0" smtClean="0">
                <a:ea typeface="Arial Unicode MS" panose="020B0604020202020204" pitchFamily="34" charset="-122"/>
                <a:cs typeface="Times New Roman" panose="02020603050405020304" pitchFamily="18" charset="0"/>
                <a:sym typeface="宋体" panose="02010600030101010101" pitchFamily="2" charset="-122"/>
              </a:rPr>
              <a:t>chores</a:t>
            </a:r>
            <a:endParaRPr lang="en-US" altLang="zh-CN" sz="4800" b="1" dirty="0">
              <a:ea typeface="Arial Unicode MS" panose="020B0604020202020204" pitchFamily="34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cxnSp>
        <p:nvCxnSpPr>
          <p:cNvPr id="13315" name="直接箭头连接符 3"/>
          <p:cNvCxnSpPr>
            <a:cxnSpLocks noChangeShapeType="1"/>
          </p:cNvCxnSpPr>
          <p:nvPr/>
        </p:nvCxnSpPr>
        <p:spPr bwMode="auto">
          <a:xfrm flipV="1">
            <a:off x="5580112" y="2708920"/>
            <a:ext cx="360040" cy="306834"/>
          </a:xfrm>
          <a:prstGeom prst="straightConnector1">
            <a:avLst/>
          </a:prstGeom>
          <a:noFill/>
          <a:ln w="25400">
            <a:solidFill>
              <a:srgbClr val="000000"/>
            </a:solidFill>
            <a:miter lim="800000"/>
            <a:tailEnd type="arrow" w="med" len="med"/>
          </a:ln>
        </p:spPr>
      </p:cxnSp>
      <p:cxnSp>
        <p:nvCxnSpPr>
          <p:cNvPr id="13316" name="直接箭头连接符 7"/>
          <p:cNvCxnSpPr>
            <a:cxnSpLocks noChangeShapeType="1"/>
            <a:endCxn id="13320" idx="0"/>
          </p:cNvCxnSpPr>
          <p:nvPr/>
        </p:nvCxnSpPr>
        <p:spPr bwMode="auto">
          <a:xfrm>
            <a:off x="5364088" y="3933056"/>
            <a:ext cx="50714" cy="432048"/>
          </a:xfrm>
          <a:prstGeom prst="straightConnector1">
            <a:avLst/>
          </a:prstGeom>
          <a:noFill/>
          <a:ln w="25400">
            <a:solidFill>
              <a:srgbClr val="000000"/>
            </a:solidFill>
            <a:miter lim="800000"/>
            <a:tailEnd type="arrow" w="med" len="med"/>
          </a:ln>
        </p:spPr>
      </p:cxnSp>
      <p:cxnSp>
        <p:nvCxnSpPr>
          <p:cNvPr id="13317" name="直接箭头连接符 8"/>
          <p:cNvCxnSpPr>
            <a:cxnSpLocks noChangeShapeType="1"/>
          </p:cNvCxnSpPr>
          <p:nvPr/>
        </p:nvCxnSpPr>
        <p:spPr bwMode="auto">
          <a:xfrm>
            <a:off x="2267744" y="2420888"/>
            <a:ext cx="0" cy="360040"/>
          </a:xfrm>
          <a:prstGeom prst="straightConnector1">
            <a:avLst/>
          </a:prstGeom>
          <a:noFill/>
          <a:ln w="25400">
            <a:solidFill>
              <a:srgbClr val="000000"/>
            </a:solidFill>
            <a:miter lim="800000"/>
            <a:tailEnd type="arrow" w="med" len="med"/>
          </a:ln>
        </p:spPr>
      </p:cxnSp>
      <p:sp>
        <p:nvSpPr>
          <p:cNvPr id="13319" name="椭圆 23"/>
          <p:cNvSpPr>
            <a:spLocks noChangeArrowheads="1"/>
          </p:cNvSpPr>
          <p:nvPr/>
        </p:nvSpPr>
        <p:spPr bwMode="auto">
          <a:xfrm>
            <a:off x="4427984" y="1772816"/>
            <a:ext cx="3503612" cy="841375"/>
          </a:xfrm>
          <a:prstGeom prst="ellipse">
            <a:avLst/>
          </a:prstGeom>
          <a:solidFill>
            <a:srgbClr val="FFFFFF"/>
          </a:solidFill>
          <a:ln w="25400">
            <a:solidFill>
              <a:srgbClr val="92D050"/>
            </a:solidFill>
            <a:miter lim="800000"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000" b="1" dirty="0" smtClean="0">
                <a:solidFill>
                  <a:srgbClr val="000000"/>
                </a:solidFill>
                <a:ea typeface="黑体" panose="02010600030101010101" pitchFamily="2" charset="-122"/>
                <a:cs typeface="Times New Roman" panose="02020603050405020304" pitchFamily="18" charset="0"/>
                <a:sym typeface="宋体" panose="02010600030101010101" pitchFamily="2" charset="-122"/>
              </a:rPr>
              <a:t>Do</a:t>
            </a:r>
            <a:endParaRPr lang="en-US" altLang="zh-CN" sz="4000" b="1" dirty="0">
              <a:solidFill>
                <a:srgbClr val="000000"/>
              </a:solidFill>
              <a:ea typeface="黑体" panose="02010600030101010101" pitchFamily="2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13320" name="椭圆 25"/>
          <p:cNvSpPr>
            <a:spLocks noChangeArrowheads="1"/>
          </p:cNvSpPr>
          <p:nvPr/>
        </p:nvSpPr>
        <p:spPr bwMode="auto">
          <a:xfrm>
            <a:off x="3563888" y="4365104"/>
            <a:ext cx="3701827" cy="1045567"/>
          </a:xfrm>
          <a:prstGeom prst="ellipse">
            <a:avLst/>
          </a:prstGeom>
          <a:solidFill>
            <a:srgbClr val="FFFFFF"/>
          </a:solidFill>
          <a:ln w="25400">
            <a:solidFill>
              <a:srgbClr val="00B050"/>
            </a:solidFill>
            <a:miter lim="800000"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000" b="1" dirty="0" smtClean="0">
                <a:solidFill>
                  <a:srgbClr val="000000"/>
                </a:solidFill>
                <a:cs typeface="Times New Roman" panose="02020603050405020304" pitchFamily="18" charset="0"/>
                <a:sym typeface="Calibri" panose="020F0502020204030204" pitchFamily="34" charset="0"/>
              </a:rPr>
              <a:t>How often?</a:t>
            </a:r>
            <a:endParaRPr lang="en-US" altLang="zh-CN" sz="4000" b="1" dirty="0">
              <a:solidFill>
                <a:srgbClr val="000000"/>
              </a:solidFill>
              <a:cs typeface="Times New Roman" panose="02020603050405020304" pitchFamily="18" charset="0"/>
              <a:sym typeface="Calibri" panose="020F0502020204030204" pitchFamily="34" charset="0"/>
            </a:endParaRPr>
          </a:p>
        </p:txBody>
      </p:sp>
      <p:cxnSp>
        <p:nvCxnSpPr>
          <p:cNvPr id="13322" name="直接箭头连接符 38"/>
          <p:cNvCxnSpPr>
            <a:cxnSpLocks noChangeShapeType="1"/>
          </p:cNvCxnSpPr>
          <p:nvPr/>
        </p:nvCxnSpPr>
        <p:spPr bwMode="auto">
          <a:xfrm flipH="1" flipV="1">
            <a:off x="5724128" y="1196752"/>
            <a:ext cx="646932" cy="581274"/>
          </a:xfrm>
          <a:prstGeom prst="straightConnector1">
            <a:avLst/>
          </a:prstGeom>
          <a:noFill/>
          <a:ln w="25400">
            <a:solidFill>
              <a:srgbClr val="000000"/>
            </a:solidFill>
            <a:miter lim="800000"/>
            <a:tailEnd type="arrow" w="med" len="med"/>
          </a:ln>
        </p:spPr>
      </p:cxnSp>
      <p:cxnSp>
        <p:nvCxnSpPr>
          <p:cNvPr id="13323" name="直接箭头连接符 7"/>
          <p:cNvCxnSpPr>
            <a:cxnSpLocks noChangeShapeType="1"/>
          </p:cNvCxnSpPr>
          <p:nvPr/>
        </p:nvCxnSpPr>
        <p:spPr bwMode="auto">
          <a:xfrm flipH="1" flipV="1">
            <a:off x="3275856" y="2132856"/>
            <a:ext cx="936278" cy="792660"/>
          </a:xfrm>
          <a:prstGeom prst="straightConnector1">
            <a:avLst/>
          </a:prstGeom>
          <a:noFill/>
          <a:ln w="25400">
            <a:solidFill>
              <a:srgbClr val="000000"/>
            </a:solidFill>
            <a:miter lim="800000"/>
            <a:tailEnd type="arrow" w="med" len="med"/>
          </a:ln>
        </p:spPr>
      </p:cxnSp>
      <p:sp>
        <p:nvSpPr>
          <p:cNvPr id="13324" name="椭圆 25"/>
          <p:cNvSpPr>
            <a:spLocks noChangeArrowheads="1"/>
          </p:cNvSpPr>
          <p:nvPr/>
        </p:nvSpPr>
        <p:spPr bwMode="auto">
          <a:xfrm>
            <a:off x="6372200" y="-98425"/>
            <a:ext cx="2489225" cy="1079153"/>
          </a:xfrm>
          <a:prstGeom prst="ellipse">
            <a:avLst/>
          </a:prstGeom>
          <a:solidFill>
            <a:srgbClr val="FFFFFF"/>
          </a:solidFill>
          <a:ln w="25400">
            <a:solidFill>
              <a:srgbClr val="00B050"/>
            </a:solidFill>
            <a:miter lim="800000"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800" b="1" dirty="0" smtClean="0">
                <a:cs typeface="Times New Roman" panose="02020603050405020304" pitchFamily="18" charset="0"/>
                <a:sym typeface="Calibri" panose="020F0502020204030204" pitchFamily="34" charset="0"/>
              </a:rPr>
              <a:t>like doing chores</a:t>
            </a:r>
            <a:endParaRPr lang="en-US" altLang="zh-CN" sz="2800" b="1" dirty="0">
              <a:cs typeface="Times New Roman" panose="02020603050405020304" pitchFamily="18" charset="0"/>
              <a:sym typeface="Calibri" panose="020F0502020204030204" pitchFamily="34" charset="0"/>
            </a:endParaRPr>
          </a:p>
        </p:txBody>
      </p:sp>
      <p:cxnSp>
        <p:nvCxnSpPr>
          <p:cNvPr id="13327" name="直接箭头连接符 3"/>
          <p:cNvCxnSpPr>
            <a:cxnSpLocks noChangeShapeType="1"/>
          </p:cNvCxnSpPr>
          <p:nvPr/>
        </p:nvCxnSpPr>
        <p:spPr bwMode="auto">
          <a:xfrm flipV="1">
            <a:off x="6804248" y="980728"/>
            <a:ext cx="504056" cy="792088"/>
          </a:xfrm>
          <a:prstGeom prst="straightConnector1">
            <a:avLst/>
          </a:prstGeom>
          <a:noFill/>
          <a:ln w="25400">
            <a:solidFill>
              <a:srgbClr val="000000"/>
            </a:solidFill>
            <a:miter lim="800000"/>
            <a:tailEnd type="arrow" w="med" len="med"/>
          </a:ln>
        </p:spPr>
      </p:cxnSp>
      <p:sp>
        <p:nvSpPr>
          <p:cNvPr id="13328" name="椭圆 25"/>
          <p:cNvSpPr>
            <a:spLocks noChangeArrowheads="1"/>
          </p:cNvSpPr>
          <p:nvPr/>
        </p:nvSpPr>
        <p:spPr bwMode="auto">
          <a:xfrm>
            <a:off x="2411760" y="188640"/>
            <a:ext cx="4049018" cy="108012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00B050"/>
            </a:solidFill>
            <a:miter lim="800000"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3200" b="1" dirty="0" smtClean="0">
                <a:cs typeface="Times New Roman" panose="02020603050405020304" pitchFamily="18" charset="0"/>
                <a:sym typeface="Calibri" panose="020F0502020204030204" pitchFamily="34" charset="0"/>
              </a:rPr>
              <a:t>help your…do chores</a:t>
            </a:r>
            <a:endParaRPr lang="en-US" altLang="zh-CN" sz="3200" b="1" dirty="0">
              <a:cs typeface="Times New Roman" panose="02020603050405020304" pitchFamily="18" charset="0"/>
              <a:sym typeface="Calibri" panose="020F0502020204030204" pitchFamily="34" charset="0"/>
            </a:endParaRPr>
          </a:p>
        </p:txBody>
      </p:sp>
      <p:sp>
        <p:nvSpPr>
          <p:cNvPr id="13329" name="椭圆 25"/>
          <p:cNvSpPr>
            <a:spLocks noChangeArrowheads="1"/>
          </p:cNvSpPr>
          <p:nvPr/>
        </p:nvSpPr>
        <p:spPr bwMode="auto">
          <a:xfrm>
            <a:off x="1043608" y="1700808"/>
            <a:ext cx="2168525" cy="687388"/>
          </a:xfrm>
          <a:prstGeom prst="ellipse">
            <a:avLst/>
          </a:prstGeom>
          <a:solidFill>
            <a:srgbClr val="FFFFFF"/>
          </a:solidFill>
          <a:ln w="25400">
            <a:solidFill>
              <a:srgbClr val="00B050"/>
            </a:solidFill>
            <a:miter lim="800000"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000" b="1" dirty="0" smtClean="0">
                <a:solidFill>
                  <a:srgbClr val="000000"/>
                </a:solidFill>
                <a:cs typeface="Times New Roman" panose="02020603050405020304" pitchFamily="18" charset="0"/>
                <a:sym typeface="宋体" panose="02010600030101010101" pitchFamily="2" charset="-122"/>
              </a:rPr>
              <a:t>what</a:t>
            </a:r>
            <a:endParaRPr lang="en-US" altLang="zh-CN" sz="4000" b="1" dirty="0">
              <a:solidFill>
                <a:srgbClr val="000000"/>
              </a:solidFill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67544" y="2780928"/>
            <a:ext cx="3291286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Times New Roman" panose="02020603050405020304" pitchFamily="18" charset="0"/>
              </a:rPr>
              <a:t>clean the room</a:t>
            </a:r>
            <a:endParaRPr lang="en-US" altLang="zh-CN" sz="2800" b="1" dirty="0" smtClean="0">
              <a:solidFill>
                <a:schemeClr val="tx2">
                  <a:lumMod val="60000"/>
                  <a:lumOff val="40000"/>
                </a:schemeClr>
              </a:solidFill>
              <a:cs typeface="Times New Roman" panose="02020603050405020304" pitchFamily="18" charset="0"/>
            </a:endParaRPr>
          </a:p>
          <a:p>
            <a:r>
              <a:rPr lang="en-US" altLang="zh-CN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Times New Roman" panose="02020603050405020304" pitchFamily="18" charset="0"/>
              </a:rPr>
              <a:t>make the bed</a:t>
            </a:r>
            <a:endParaRPr lang="en-US" altLang="zh-CN" sz="2800" b="1" dirty="0" smtClean="0">
              <a:solidFill>
                <a:schemeClr val="tx2">
                  <a:lumMod val="60000"/>
                  <a:lumOff val="40000"/>
                </a:schemeClr>
              </a:solidFill>
              <a:cs typeface="Times New Roman" panose="02020603050405020304" pitchFamily="18" charset="0"/>
            </a:endParaRPr>
          </a:p>
          <a:p>
            <a:r>
              <a:rPr lang="en-US" altLang="zh-CN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Times New Roman" panose="02020603050405020304" pitchFamily="18" charset="0"/>
              </a:rPr>
              <a:t>take out the rubbish</a:t>
            </a:r>
            <a:endParaRPr lang="en-US" altLang="zh-CN" sz="2800" b="1" dirty="0" smtClean="0">
              <a:solidFill>
                <a:schemeClr val="tx2">
                  <a:lumMod val="60000"/>
                  <a:lumOff val="40000"/>
                </a:schemeClr>
              </a:solidFill>
              <a:cs typeface="Times New Roman" panose="02020603050405020304" pitchFamily="18" charset="0"/>
            </a:endParaRPr>
          </a:p>
          <a:p>
            <a:r>
              <a:rPr lang="en-US" altLang="zh-CN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Times New Roman" panose="02020603050405020304" pitchFamily="18" charset="0"/>
              </a:rPr>
              <a:t>wash clothes</a:t>
            </a:r>
            <a:endParaRPr lang="en-US" altLang="zh-CN" sz="2800" b="1" dirty="0" smtClean="0">
              <a:solidFill>
                <a:schemeClr val="tx2">
                  <a:lumMod val="60000"/>
                  <a:lumOff val="40000"/>
                </a:schemeClr>
              </a:solidFill>
              <a:cs typeface="Times New Roman" panose="02020603050405020304" pitchFamily="18" charset="0"/>
            </a:endParaRPr>
          </a:p>
          <a:p>
            <a:r>
              <a:rPr lang="en-US" altLang="zh-CN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Times New Roman" panose="02020603050405020304" pitchFamily="18" charset="0"/>
              </a:rPr>
              <a:t>tidy the desk</a:t>
            </a:r>
            <a:endParaRPr lang="en-US" altLang="zh-CN" sz="2800" b="1" dirty="0" smtClean="0">
              <a:solidFill>
                <a:schemeClr val="tx2">
                  <a:lumMod val="60000"/>
                  <a:lumOff val="40000"/>
                </a:schemeClr>
              </a:solidFill>
              <a:cs typeface="Times New Roman" panose="02020603050405020304" pitchFamily="18" charset="0"/>
            </a:endParaRPr>
          </a:p>
          <a:p>
            <a:r>
              <a:rPr lang="en-US" altLang="zh-CN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Times New Roman" panose="02020603050405020304" pitchFamily="18" charset="0"/>
              </a:rPr>
              <a:t>sweep the floor</a:t>
            </a:r>
            <a:endParaRPr lang="en-US" altLang="zh-CN" sz="2800" b="1" dirty="0" smtClean="0">
              <a:solidFill>
                <a:schemeClr val="tx2">
                  <a:lumMod val="60000"/>
                  <a:lumOff val="40000"/>
                </a:schemeClr>
              </a:solidFill>
              <a:cs typeface="Times New Roman" panose="02020603050405020304" pitchFamily="18" charset="0"/>
            </a:endParaRPr>
          </a:p>
          <a:p>
            <a:r>
              <a:rPr lang="en-US" altLang="zh-CN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Times New Roman" panose="02020603050405020304" pitchFamily="18" charset="0"/>
              </a:rPr>
              <a:t>water the plants</a:t>
            </a:r>
            <a:endParaRPr lang="en-US" altLang="zh-CN" sz="2800" b="1" dirty="0" smtClean="0">
              <a:solidFill>
                <a:schemeClr val="tx2">
                  <a:lumMod val="60000"/>
                  <a:lumOff val="40000"/>
                </a:schemeClr>
              </a:solidFill>
              <a:cs typeface="Times New Roman" panose="02020603050405020304" pitchFamily="18" charset="0"/>
            </a:endParaRPr>
          </a:p>
          <a:p>
            <a:r>
              <a:rPr lang="en-US" altLang="zh-CN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Times New Roman" panose="02020603050405020304" pitchFamily="18" charset="0"/>
              </a:rPr>
              <a:t>feed the fish</a:t>
            </a:r>
            <a:endParaRPr lang="en-US" altLang="zh-CN" sz="2800" b="1" dirty="0" smtClean="0">
              <a:solidFill>
                <a:schemeClr val="tx2">
                  <a:lumMod val="60000"/>
                  <a:lumOff val="40000"/>
                </a:schemeClr>
              </a:solidFill>
              <a:cs typeface="Times New Roman" panose="02020603050405020304" pitchFamily="18" charset="0"/>
            </a:endParaRPr>
          </a:p>
          <a:p>
            <a:r>
              <a:rPr lang="en-US" altLang="zh-CN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Times New Roman" panose="02020603050405020304" pitchFamily="18" charset="0"/>
              </a:rPr>
              <a:t>walk the dog….</a:t>
            </a:r>
            <a:endParaRPr lang="zh-CN" altLang="en-US" sz="2800" b="1" dirty="0">
              <a:solidFill>
                <a:schemeClr val="tx2">
                  <a:lumMod val="60000"/>
                  <a:lumOff val="40000"/>
                </a:schemeClr>
              </a:solidFill>
              <a:cs typeface="Times New Roman" panose="02020603050405020304" pitchFamily="18" charset="0"/>
            </a:endParaRPr>
          </a:p>
        </p:txBody>
      </p:sp>
      <p:cxnSp>
        <p:nvCxnSpPr>
          <p:cNvPr id="36" name="直接箭头连接符 7"/>
          <p:cNvCxnSpPr>
            <a:cxnSpLocks noChangeShapeType="1"/>
          </p:cNvCxnSpPr>
          <p:nvPr/>
        </p:nvCxnSpPr>
        <p:spPr bwMode="auto">
          <a:xfrm>
            <a:off x="6228184" y="3501008"/>
            <a:ext cx="648072" cy="288032"/>
          </a:xfrm>
          <a:prstGeom prst="straightConnector1">
            <a:avLst/>
          </a:prstGeom>
          <a:noFill/>
          <a:ln w="25400">
            <a:solidFill>
              <a:srgbClr val="000000"/>
            </a:solidFill>
            <a:miter lim="800000"/>
            <a:tailEnd type="arrow" w="med" len="med"/>
          </a:ln>
        </p:spPr>
      </p:cxnSp>
      <p:sp>
        <p:nvSpPr>
          <p:cNvPr id="38" name="椭圆 25"/>
          <p:cNvSpPr>
            <a:spLocks noChangeArrowheads="1"/>
          </p:cNvSpPr>
          <p:nvPr/>
        </p:nvSpPr>
        <p:spPr bwMode="auto">
          <a:xfrm>
            <a:off x="7020272" y="3429000"/>
            <a:ext cx="1872208" cy="864097"/>
          </a:xfrm>
          <a:prstGeom prst="ellipse">
            <a:avLst/>
          </a:prstGeom>
          <a:solidFill>
            <a:srgbClr val="FFFFFF"/>
          </a:solidFill>
          <a:ln w="25400">
            <a:solidFill>
              <a:srgbClr val="00B050"/>
            </a:solidFill>
            <a:miter lim="800000"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000" b="1" dirty="0" smtClean="0">
                <a:solidFill>
                  <a:srgbClr val="000000"/>
                </a:solidFill>
                <a:cs typeface="Times New Roman" panose="02020603050405020304" pitchFamily="18" charset="0"/>
                <a:sym typeface="Calibri" panose="020F0502020204030204" pitchFamily="34" charset="0"/>
              </a:rPr>
              <a:t>….</a:t>
            </a:r>
            <a:endParaRPr lang="en-US" altLang="zh-CN" sz="4000" b="1" dirty="0">
              <a:solidFill>
                <a:srgbClr val="000000"/>
              </a:solidFill>
              <a:cs typeface="Times New Roman" panose="02020603050405020304" pitchFamily="18" charset="0"/>
              <a:sym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1" name="Picture 13" descr="I:\2016-2017\Unit6Chores第二课时\Unit6chores\tidy the desk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508104" y="0"/>
            <a:ext cx="3995936" cy="3429000"/>
          </a:xfrm>
          <a:prstGeom prst="rect">
            <a:avLst/>
          </a:prstGeom>
          <a:noFill/>
        </p:spPr>
      </p:pic>
      <p:pic>
        <p:nvPicPr>
          <p:cNvPr id="2056" name="Picture 8" descr="I:\2016-2017\Unit6Chores第二课时\Unit6chores\wash cloth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29000"/>
            <a:ext cx="2987824" cy="3429000"/>
          </a:xfrm>
          <a:prstGeom prst="rect">
            <a:avLst/>
          </a:prstGeom>
          <a:noFill/>
        </p:spPr>
      </p:pic>
      <p:pic>
        <p:nvPicPr>
          <p:cNvPr id="2057" name="Picture 9" descr="I:\2016-2017\Unit6Chores第二课时\Unit6chores\clean the roo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3212976"/>
            <a:ext cx="2808312" cy="3645024"/>
          </a:xfrm>
          <a:prstGeom prst="rect">
            <a:avLst/>
          </a:prstGeom>
          <a:noFill/>
        </p:spPr>
      </p:pic>
      <p:pic>
        <p:nvPicPr>
          <p:cNvPr id="2058" name="Picture 10" descr="I:\2016-2017\Unit6Chores第二课时\Unit6chores\make the be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86211" y="3356992"/>
            <a:ext cx="3357789" cy="3501008"/>
          </a:xfrm>
          <a:prstGeom prst="rect">
            <a:avLst/>
          </a:prstGeom>
          <a:noFill/>
        </p:spPr>
      </p:pic>
      <p:pic>
        <p:nvPicPr>
          <p:cNvPr id="2059" name="Picture 11" descr="I:\2016-2017\Unit6Chores第二课时\Unit6chores\sweep the floor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3275856" cy="3429000"/>
          </a:xfrm>
          <a:prstGeom prst="rect">
            <a:avLst/>
          </a:prstGeom>
          <a:noFill/>
        </p:spPr>
      </p:pic>
      <p:pic>
        <p:nvPicPr>
          <p:cNvPr id="2060" name="Picture 12" descr="I:\2016-2017\Unit6Chores第二课时\Unit6chores\take out the rubbish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87824" y="-315416"/>
            <a:ext cx="3168352" cy="37444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074" name="Picture 2" descr="C:\Users\Administrator\Desktop\mmexport1479214310046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724128" y="0"/>
            <a:ext cx="3419872" cy="6858000"/>
          </a:xfrm>
          <a:prstGeom prst="rect">
            <a:avLst/>
          </a:prstGeom>
          <a:noFill/>
        </p:spPr>
      </p:pic>
      <p:pic>
        <p:nvPicPr>
          <p:cNvPr id="3075" name="Picture 3" descr="C:\Users\Administrator\Desktop\mmexport14791985208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0"/>
            <a:ext cx="2969568" cy="6858000"/>
          </a:xfrm>
          <a:prstGeom prst="rect">
            <a:avLst/>
          </a:prstGeom>
          <a:noFill/>
        </p:spPr>
      </p:pic>
      <p:pic>
        <p:nvPicPr>
          <p:cNvPr id="3076" name="Picture 4" descr="C:\Users\Administrator\Desktop\mmexport147911914069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02332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1" descr="2.jpg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-20638" y="0"/>
            <a:ext cx="91646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椭圆 1"/>
          <p:cNvSpPr>
            <a:spLocks noChangeArrowheads="1"/>
          </p:cNvSpPr>
          <p:nvPr/>
        </p:nvSpPr>
        <p:spPr bwMode="auto">
          <a:xfrm>
            <a:off x="3433763" y="2924175"/>
            <a:ext cx="2867025" cy="1008063"/>
          </a:xfrm>
          <a:prstGeom prst="ellipse">
            <a:avLst/>
          </a:prstGeom>
          <a:solidFill>
            <a:srgbClr val="FFFFFF"/>
          </a:solidFill>
          <a:ln w="38100">
            <a:solidFill>
              <a:schemeClr val="tx1"/>
            </a:solidFill>
            <a:prstDash val="solid"/>
            <a:miter lim="800000"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4800" b="1" dirty="0" smtClean="0">
                <a:ea typeface="Arial Unicode MS" panose="020B0604020202020204" pitchFamily="34" charset="-122"/>
                <a:cs typeface="Times New Roman" panose="02020603050405020304" pitchFamily="18" charset="0"/>
                <a:sym typeface="宋体" panose="02010600030101010101" pitchFamily="2" charset="-122"/>
              </a:rPr>
              <a:t>chores</a:t>
            </a:r>
            <a:endParaRPr lang="en-US" altLang="zh-CN" sz="4800" b="1" dirty="0">
              <a:ea typeface="Arial Unicode MS" panose="020B0604020202020204" pitchFamily="34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cxnSp>
        <p:nvCxnSpPr>
          <p:cNvPr id="13315" name="直接箭头连接符 3"/>
          <p:cNvCxnSpPr>
            <a:cxnSpLocks noChangeShapeType="1"/>
          </p:cNvCxnSpPr>
          <p:nvPr/>
        </p:nvCxnSpPr>
        <p:spPr bwMode="auto">
          <a:xfrm flipV="1">
            <a:off x="5580112" y="2636912"/>
            <a:ext cx="0" cy="378842"/>
          </a:xfrm>
          <a:prstGeom prst="straightConnector1">
            <a:avLst/>
          </a:prstGeom>
          <a:noFill/>
          <a:ln w="25400">
            <a:solidFill>
              <a:srgbClr val="000000"/>
            </a:solidFill>
            <a:miter lim="800000"/>
            <a:tailEnd type="arrow" w="med" len="med"/>
          </a:ln>
        </p:spPr>
      </p:cxnSp>
      <p:cxnSp>
        <p:nvCxnSpPr>
          <p:cNvPr id="13316" name="直接箭头连接符 7"/>
          <p:cNvCxnSpPr>
            <a:cxnSpLocks noChangeShapeType="1"/>
            <a:endCxn id="13320" idx="0"/>
          </p:cNvCxnSpPr>
          <p:nvPr/>
        </p:nvCxnSpPr>
        <p:spPr bwMode="auto">
          <a:xfrm>
            <a:off x="5364088" y="3933056"/>
            <a:ext cx="50714" cy="432048"/>
          </a:xfrm>
          <a:prstGeom prst="straightConnector1">
            <a:avLst/>
          </a:prstGeom>
          <a:noFill/>
          <a:ln w="25400">
            <a:solidFill>
              <a:srgbClr val="000000"/>
            </a:solidFill>
            <a:miter lim="800000"/>
            <a:tailEnd type="arrow" w="med" len="med"/>
          </a:ln>
        </p:spPr>
      </p:cxnSp>
      <p:cxnSp>
        <p:nvCxnSpPr>
          <p:cNvPr id="13317" name="直接箭头连接符 8"/>
          <p:cNvCxnSpPr>
            <a:cxnSpLocks noChangeShapeType="1"/>
          </p:cNvCxnSpPr>
          <p:nvPr/>
        </p:nvCxnSpPr>
        <p:spPr bwMode="auto">
          <a:xfrm>
            <a:off x="2267744" y="2420888"/>
            <a:ext cx="0" cy="360040"/>
          </a:xfrm>
          <a:prstGeom prst="straightConnector1">
            <a:avLst/>
          </a:prstGeom>
          <a:noFill/>
          <a:ln w="25400">
            <a:solidFill>
              <a:srgbClr val="000000"/>
            </a:solidFill>
            <a:miter lim="800000"/>
            <a:tailEnd type="arrow" w="med" len="med"/>
          </a:ln>
        </p:spPr>
      </p:cxnSp>
      <p:sp>
        <p:nvSpPr>
          <p:cNvPr id="13319" name="椭圆 23"/>
          <p:cNvSpPr>
            <a:spLocks noChangeArrowheads="1"/>
          </p:cNvSpPr>
          <p:nvPr/>
        </p:nvSpPr>
        <p:spPr bwMode="auto">
          <a:xfrm>
            <a:off x="4716016" y="1772816"/>
            <a:ext cx="2376264" cy="841375"/>
          </a:xfrm>
          <a:prstGeom prst="ellipse">
            <a:avLst/>
          </a:prstGeom>
          <a:solidFill>
            <a:srgbClr val="FFFFFF"/>
          </a:solidFill>
          <a:ln w="25400">
            <a:solidFill>
              <a:srgbClr val="92D050"/>
            </a:solidFill>
            <a:miter lim="800000"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000" b="1" dirty="0" smtClean="0">
                <a:solidFill>
                  <a:srgbClr val="000000"/>
                </a:solidFill>
                <a:ea typeface="黑体" panose="02010600030101010101" pitchFamily="2" charset="-122"/>
                <a:cs typeface="Times New Roman" panose="02020603050405020304" pitchFamily="18" charset="0"/>
                <a:sym typeface="宋体" panose="02010600030101010101" pitchFamily="2" charset="-122"/>
              </a:rPr>
              <a:t>Do</a:t>
            </a:r>
            <a:endParaRPr lang="en-US" altLang="zh-CN" sz="4000" b="1" dirty="0">
              <a:solidFill>
                <a:srgbClr val="000000"/>
              </a:solidFill>
              <a:ea typeface="黑体" panose="02010600030101010101" pitchFamily="2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13320" name="椭圆 25"/>
          <p:cNvSpPr>
            <a:spLocks noChangeArrowheads="1"/>
          </p:cNvSpPr>
          <p:nvPr/>
        </p:nvSpPr>
        <p:spPr bwMode="auto">
          <a:xfrm>
            <a:off x="3563888" y="4365104"/>
            <a:ext cx="3701827" cy="1045567"/>
          </a:xfrm>
          <a:prstGeom prst="ellipse">
            <a:avLst/>
          </a:prstGeom>
          <a:solidFill>
            <a:srgbClr val="FFFFFF"/>
          </a:solidFill>
          <a:ln w="25400">
            <a:solidFill>
              <a:srgbClr val="00B050"/>
            </a:solidFill>
            <a:miter lim="800000"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000" b="1" dirty="0" smtClean="0">
                <a:solidFill>
                  <a:srgbClr val="000000"/>
                </a:solidFill>
                <a:cs typeface="Times New Roman" panose="02020603050405020304" pitchFamily="18" charset="0"/>
                <a:sym typeface="Calibri" panose="020F0502020204030204" pitchFamily="34" charset="0"/>
              </a:rPr>
              <a:t>How often?</a:t>
            </a:r>
            <a:endParaRPr lang="en-US" altLang="zh-CN" sz="4000" b="1" dirty="0">
              <a:solidFill>
                <a:srgbClr val="000000"/>
              </a:solidFill>
              <a:cs typeface="Times New Roman" panose="02020603050405020304" pitchFamily="18" charset="0"/>
              <a:sym typeface="Calibri" panose="020F0502020204030204" pitchFamily="34" charset="0"/>
            </a:endParaRPr>
          </a:p>
        </p:txBody>
      </p:sp>
      <p:cxnSp>
        <p:nvCxnSpPr>
          <p:cNvPr id="13322" name="直接箭头连接符 38"/>
          <p:cNvCxnSpPr>
            <a:cxnSpLocks noChangeShapeType="1"/>
          </p:cNvCxnSpPr>
          <p:nvPr/>
        </p:nvCxnSpPr>
        <p:spPr bwMode="auto">
          <a:xfrm flipH="1" flipV="1">
            <a:off x="5724128" y="1196752"/>
            <a:ext cx="646932" cy="581274"/>
          </a:xfrm>
          <a:prstGeom prst="straightConnector1">
            <a:avLst/>
          </a:prstGeom>
          <a:noFill/>
          <a:ln w="25400">
            <a:solidFill>
              <a:srgbClr val="000000"/>
            </a:solidFill>
            <a:miter lim="800000"/>
            <a:tailEnd type="arrow" w="med" len="med"/>
          </a:ln>
        </p:spPr>
      </p:cxnSp>
      <p:cxnSp>
        <p:nvCxnSpPr>
          <p:cNvPr id="13323" name="直接箭头连接符 7"/>
          <p:cNvCxnSpPr>
            <a:cxnSpLocks noChangeShapeType="1"/>
          </p:cNvCxnSpPr>
          <p:nvPr/>
        </p:nvCxnSpPr>
        <p:spPr bwMode="auto">
          <a:xfrm flipH="1" flipV="1">
            <a:off x="3275856" y="2132856"/>
            <a:ext cx="936278" cy="792660"/>
          </a:xfrm>
          <a:prstGeom prst="straightConnector1">
            <a:avLst/>
          </a:prstGeom>
          <a:noFill/>
          <a:ln w="25400">
            <a:solidFill>
              <a:srgbClr val="000000"/>
            </a:solidFill>
            <a:miter lim="800000"/>
            <a:tailEnd type="arrow" w="med" len="med"/>
          </a:ln>
        </p:spPr>
      </p:cxnSp>
      <p:sp>
        <p:nvSpPr>
          <p:cNvPr id="13324" name="椭圆 25"/>
          <p:cNvSpPr>
            <a:spLocks noChangeArrowheads="1"/>
          </p:cNvSpPr>
          <p:nvPr/>
        </p:nvSpPr>
        <p:spPr bwMode="auto">
          <a:xfrm>
            <a:off x="6372200" y="-98425"/>
            <a:ext cx="2489225" cy="1079153"/>
          </a:xfrm>
          <a:prstGeom prst="ellipse">
            <a:avLst/>
          </a:prstGeom>
          <a:solidFill>
            <a:srgbClr val="FFFFFF"/>
          </a:solidFill>
          <a:ln w="25400">
            <a:solidFill>
              <a:srgbClr val="00B050"/>
            </a:solidFill>
            <a:miter lim="800000"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800" b="1" dirty="0" smtClean="0">
                <a:cs typeface="Times New Roman" panose="02020603050405020304" pitchFamily="18" charset="0"/>
                <a:sym typeface="Calibri" panose="020F0502020204030204" pitchFamily="34" charset="0"/>
              </a:rPr>
              <a:t>like doing chores</a:t>
            </a:r>
            <a:endParaRPr lang="en-US" altLang="zh-CN" sz="2800" b="1" dirty="0">
              <a:cs typeface="Times New Roman" panose="02020603050405020304" pitchFamily="18" charset="0"/>
              <a:sym typeface="Calibri" panose="020F0502020204030204" pitchFamily="34" charset="0"/>
            </a:endParaRPr>
          </a:p>
        </p:txBody>
      </p:sp>
      <p:cxnSp>
        <p:nvCxnSpPr>
          <p:cNvPr id="13327" name="直接箭头连接符 3"/>
          <p:cNvCxnSpPr>
            <a:cxnSpLocks noChangeShapeType="1"/>
          </p:cNvCxnSpPr>
          <p:nvPr/>
        </p:nvCxnSpPr>
        <p:spPr bwMode="auto">
          <a:xfrm flipV="1">
            <a:off x="6804248" y="980728"/>
            <a:ext cx="504056" cy="792088"/>
          </a:xfrm>
          <a:prstGeom prst="straightConnector1">
            <a:avLst/>
          </a:prstGeom>
          <a:noFill/>
          <a:ln w="25400">
            <a:solidFill>
              <a:srgbClr val="000000"/>
            </a:solidFill>
            <a:miter lim="800000"/>
            <a:tailEnd type="arrow" w="med" len="med"/>
          </a:ln>
        </p:spPr>
      </p:cxnSp>
      <p:sp>
        <p:nvSpPr>
          <p:cNvPr id="13328" name="椭圆 25"/>
          <p:cNvSpPr>
            <a:spLocks noChangeArrowheads="1"/>
          </p:cNvSpPr>
          <p:nvPr/>
        </p:nvSpPr>
        <p:spPr bwMode="auto">
          <a:xfrm>
            <a:off x="2411760" y="188640"/>
            <a:ext cx="4049018" cy="108012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00B050"/>
            </a:solidFill>
            <a:miter lim="800000"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3200" b="1" dirty="0" smtClean="0">
                <a:cs typeface="Times New Roman" panose="02020603050405020304" pitchFamily="18" charset="0"/>
                <a:sym typeface="Calibri" panose="020F0502020204030204" pitchFamily="34" charset="0"/>
              </a:rPr>
              <a:t>help your…do chores</a:t>
            </a:r>
            <a:endParaRPr lang="en-US" altLang="zh-CN" sz="3200" b="1" dirty="0">
              <a:cs typeface="Times New Roman" panose="02020603050405020304" pitchFamily="18" charset="0"/>
              <a:sym typeface="Calibri" panose="020F0502020204030204" pitchFamily="34" charset="0"/>
            </a:endParaRPr>
          </a:p>
        </p:txBody>
      </p:sp>
      <p:sp>
        <p:nvSpPr>
          <p:cNvPr id="13329" name="椭圆 25"/>
          <p:cNvSpPr>
            <a:spLocks noChangeArrowheads="1"/>
          </p:cNvSpPr>
          <p:nvPr/>
        </p:nvSpPr>
        <p:spPr bwMode="auto">
          <a:xfrm>
            <a:off x="1043608" y="1700808"/>
            <a:ext cx="2168525" cy="687388"/>
          </a:xfrm>
          <a:prstGeom prst="ellipse">
            <a:avLst/>
          </a:prstGeom>
          <a:solidFill>
            <a:srgbClr val="FFFFFF"/>
          </a:solidFill>
          <a:ln w="25400">
            <a:solidFill>
              <a:srgbClr val="00B050"/>
            </a:solidFill>
            <a:miter lim="800000"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000" b="1" dirty="0" smtClean="0">
                <a:solidFill>
                  <a:srgbClr val="000000"/>
                </a:solidFill>
                <a:cs typeface="Times New Roman" panose="02020603050405020304" pitchFamily="18" charset="0"/>
                <a:sym typeface="宋体" panose="02010600030101010101" pitchFamily="2" charset="-122"/>
              </a:rPr>
              <a:t>what</a:t>
            </a:r>
            <a:endParaRPr lang="en-US" altLang="zh-CN" sz="4000" b="1" dirty="0">
              <a:solidFill>
                <a:srgbClr val="000000"/>
              </a:solidFill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67544" y="2780928"/>
            <a:ext cx="7806690" cy="39319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Times New Roman" panose="02020603050405020304" pitchFamily="18" charset="0"/>
              </a:rPr>
              <a:t>clean the room</a:t>
            </a:r>
            <a:endParaRPr lang="en-US" altLang="zh-CN" sz="2800" b="1" dirty="0" smtClean="0">
              <a:solidFill>
                <a:schemeClr val="tx2">
                  <a:lumMod val="60000"/>
                  <a:lumOff val="40000"/>
                </a:schemeClr>
              </a:solidFill>
              <a:cs typeface="Times New Roman" panose="02020603050405020304" pitchFamily="18" charset="0"/>
            </a:endParaRPr>
          </a:p>
          <a:p>
            <a:r>
              <a:rPr lang="en-US" altLang="zh-CN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Times New Roman" panose="02020603050405020304" pitchFamily="18" charset="0"/>
              </a:rPr>
              <a:t>make the bed</a:t>
            </a:r>
            <a:endParaRPr lang="en-US" altLang="zh-CN" sz="2800" b="1" dirty="0" smtClean="0">
              <a:solidFill>
                <a:schemeClr val="tx2">
                  <a:lumMod val="60000"/>
                  <a:lumOff val="40000"/>
                </a:schemeClr>
              </a:solidFill>
              <a:cs typeface="Times New Roman" panose="02020603050405020304" pitchFamily="18" charset="0"/>
            </a:endParaRPr>
          </a:p>
          <a:p>
            <a:r>
              <a:rPr lang="en-US" altLang="zh-CN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Times New Roman" panose="02020603050405020304" pitchFamily="18" charset="0"/>
              </a:rPr>
              <a:t>take out the rubbish</a:t>
            </a:r>
            <a:endParaRPr lang="en-US" altLang="zh-CN" sz="2800" b="1" dirty="0" smtClean="0">
              <a:solidFill>
                <a:schemeClr val="tx2">
                  <a:lumMod val="60000"/>
                  <a:lumOff val="40000"/>
                </a:schemeClr>
              </a:solidFill>
              <a:cs typeface="Times New Roman" panose="02020603050405020304" pitchFamily="18" charset="0"/>
            </a:endParaRPr>
          </a:p>
          <a:p>
            <a:r>
              <a:rPr lang="en-US" altLang="zh-CN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Times New Roman" panose="02020603050405020304" pitchFamily="18" charset="0"/>
              </a:rPr>
              <a:t>wash clothes</a:t>
            </a:r>
            <a:endParaRPr lang="en-US" altLang="zh-CN" sz="2800" b="1" dirty="0" smtClean="0">
              <a:solidFill>
                <a:schemeClr val="tx2">
                  <a:lumMod val="60000"/>
                  <a:lumOff val="40000"/>
                </a:schemeClr>
              </a:solidFill>
              <a:cs typeface="Times New Roman" panose="02020603050405020304" pitchFamily="18" charset="0"/>
            </a:endParaRPr>
          </a:p>
          <a:p>
            <a:r>
              <a:rPr lang="en-US" altLang="zh-CN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Times New Roman" panose="02020603050405020304" pitchFamily="18" charset="0"/>
              </a:rPr>
              <a:t>tidy the desk</a:t>
            </a:r>
            <a:endParaRPr lang="en-US" altLang="zh-CN" sz="2800" b="1" dirty="0" smtClean="0">
              <a:solidFill>
                <a:schemeClr val="tx2">
                  <a:lumMod val="60000"/>
                  <a:lumOff val="40000"/>
                </a:schemeClr>
              </a:solidFill>
              <a:cs typeface="Times New Roman" panose="02020603050405020304" pitchFamily="18" charset="0"/>
            </a:endParaRPr>
          </a:p>
          <a:p>
            <a:r>
              <a:rPr lang="en-US" altLang="zh-CN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Times New Roman" panose="02020603050405020304" pitchFamily="18" charset="0"/>
              </a:rPr>
              <a:t>sweep the floor</a:t>
            </a:r>
            <a:endParaRPr lang="en-US" altLang="zh-CN" sz="2800" b="1" dirty="0" smtClean="0">
              <a:solidFill>
                <a:schemeClr val="tx2">
                  <a:lumMod val="60000"/>
                  <a:lumOff val="40000"/>
                </a:schemeClr>
              </a:solidFill>
              <a:cs typeface="Times New Roman" panose="02020603050405020304" pitchFamily="18" charset="0"/>
            </a:endParaRPr>
          </a:p>
          <a:p>
            <a:r>
              <a:rPr lang="en-US" altLang="zh-CN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Times New Roman" panose="02020603050405020304" pitchFamily="18" charset="0"/>
              </a:rPr>
              <a:t>water the plants</a:t>
            </a:r>
            <a:endParaRPr lang="en-US" altLang="zh-CN" sz="2800" b="1" dirty="0" smtClean="0">
              <a:solidFill>
                <a:schemeClr val="tx2">
                  <a:lumMod val="60000"/>
                  <a:lumOff val="40000"/>
                </a:schemeClr>
              </a:solidFill>
              <a:cs typeface="Times New Roman" panose="02020603050405020304" pitchFamily="18" charset="0"/>
            </a:endParaRPr>
          </a:p>
          <a:p>
            <a:r>
              <a:rPr lang="en-US" altLang="zh-CN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Times New Roman" panose="02020603050405020304" pitchFamily="18" charset="0"/>
              </a:rPr>
              <a:t>feed the fish</a:t>
            </a:r>
            <a:endParaRPr lang="en-US" altLang="zh-CN" sz="2800" b="1" dirty="0" smtClean="0">
              <a:solidFill>
                <a:schemeClr val="tx2">
                  <a:lumMod val="60000"/>
                  <a:lumOff val="40000"/>
                </a:schemeClr>
              </a:solidFill>
              <a:cs typeface="Times New Roman" panose="02020603050405020304" pitchFamily="18" charset="0"/>
            </a:endParaRPr>
          </a:p>
          <a:p>
            <a:r>
              <a:rPr lang="en-US" altLang="zh-CN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Times New Roman" panose="02020603050405020304" pitchFamily="18" charset="0"/>
              </a:rPr>
              <a:t>walk the dog, </a:t>
            </a:r>
            <a:r>
              <a:rPr lang="en-US" altLang="zh-CN" sz="2800" b="1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wash the windows,cook the meals</a:t>
            </a:r>
            <a:r>
              <a:rPr lang="en-US" altLang="zh-CN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Times New Roman" panose="02020603050405020304" pitchFamily="18" charset="0"/>
              </a:rPr>
              <a:t>….</a:t>
            </a:r>
            <a:endParaRPr lang="zh-CN" altLang="en-US" sz="2800" b="1" dirty="0">
              <a:solidFill>
                <a:schemeClr val="tx2">
                  <a:lumMod val="60000"/>
                  <a:lumOff val="40000"/>
                </a:schemeClr>
              </a:solidFill>
              <a:cs typeface="Times New Roman" panose="02020603050405020304" pitchFamily="18" charset="0"/>
            </a:endParaRPr>
          </a:p>
        </p:txBody>
      </p:sp>
      <p:cxnSp>
        <p:nvCxnSpPr>
          <p:cNvPr id="36" name="直接箭头连接符 7"/>
          <p:cNvCxnSpPr>
            <a:cxnSpLocks noChangeShapeType="1"/>
          </p:cNvCxnSpPr>
          <p:nvPr/>
        </p:nvCxnSpPr>
        <p:spPr bwMode="auto">
          <a:xfrm>
            <a:off x="6300192" y="3501008"/>
            <a:ext cx="648072" cy="288032"/>
          </a:xfrm>
          <a:prstGeom prst="straightConnector1">
            <a:avLst/>
          </a:prstGeom>
          <a:noFill/>
          <a:ln w="25400">
            <a:solidFill>
              <a:srgbClr val="000000"/>
            </a:solidFill>
            <a:miter lim="800000"/>
            <a:tailEnd type="arrow" w="med" len="med"/>
          </a:ln>
        </p:spPr>
      </p:cxnSp>
      <p:sp>
        <p:nvSpPr>
          <p:cNvPr id="38" name="椭圆 25"/>
          <p:cNvSpPr>
            <a:spLocks noChangeArrowheads="1"/>
          </p:cNvSpPr>
          <p:nvPr/>
        </p:nvSpPr>
        <p:spPr bwMode="auto">
          <a:xfrm>
            <a:off x="7020272" y="3429000"/>
            <a:ext cx="1872208" cy="864097"/>
          </a:xfrm>
          <a:prstGeom prst="ellipse">
            <a:avLst/>
          </a:prstGeom>
          <a:solidFill>
            <a:srgbClr val="FFFFFF"/>
          </a:solidFill>
          <a:ln w="25400">
            <a:solidFill>
              <a:srgbClr val="00B050"/>
            </a:solidFill>
            <a:miter lim="800000"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000" b="1" dirty="0" smtClean="0">
                <a:solidFill>
                  <a:srgbClr val="FF0000"/>
                </a:solidFill>
                <a:cs typeface="Times New Roman" panose="02020603050405020304" pitchFamily="18" charset="0"/>
                <a:sym typeface="Calibri" panose="020F0502020204030204" pitchFamily="34" charset="0"/>
              </a:rPr>
              <a:t>who</a:t>
            </a:r>
            <a:endParaRPr lang="en-US" altLang="zh-CN" sz="4000" b="1" dirty="0">
              <a:solidFill>
                <a:srgbClr val="FF0000"/>
              </a:solidFill>
              <a:cs typeface="Times New Roman" panose="02020603050405020304" pitchFamily="18" charset="0"/>
              <a:sym typeface="Calibri" panose="020F0502020204030204" pitchFamily="34" charset="0"/>
            </a:endParaRPr>
          </a:p>
        </p:txBody>
      </p:sp>
      <p:cxnSp>
        <p:nvCxnSpPr>
          <p:cNvPr id="18" name="直接箭头连接符 3"/>
          <p:cNvCxnSpPr>
            <a:cxnSpLocks noChangeShapeType="1"/>
          </p:cNvCxnSpPr>
          <p:nvPr/>
        </p:nvCxnSpPr>
        <p:spPr bwMode="auto">
          <a:xfrm>
            <a:off x="7164288" y="2132856"/>
            <a:ext cx="432048" cy="144016"/>
          </a:xfrm>
          <a:prstGeom prst="straightConnector1">
            <a:avLst/>
          </a:prstGeom>
          <a:noFill/>
          <a:ln w="25400">
            <a:solidFill>
              <a:srgbClr val="000000"/>
            </a:solidFill>
            <a:miter lim="800000"/>
            <a:tailEnd type="arrow" w="med" len="med"/>
          </a:ln>
        </p:spPr>
      </p:cxnSp>
      <p:sp>
        <p:nvSpPr>
          <p:cNvPr id="20" name="椭圆 25"/>
          <p:cNvSpPr>
            <a:spLocks noChangeArrowheads="1"/>
          </p:cNvSpPr>
          <p:nvPr/>
        </p:nvSpPr>
        <p:spPr bwMode="auto">
          <a:xfrm>
            <a:off x="7020272" y="2276872"/>
            <a:ext cx="1872208" cy="648072"/>
          </a:xfrm>
          <a:prstGeom prst="ellipse">
            <a:avLst/>
          </a:prstGeom>
          <a:solidFill>
            <a:srgbClr val="FFFFFF"/>
          </a:solidFill>
          <a:ln w="25400">
            <a:solidFill>
              <a:srgbClr val="00B050"/>
            </a:solidFill>
            <a:miter lim="800000"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800" b="1" dirty="0" smtClean="0">
                <a:cs typeface="Times New Roman" panose="02020603050405020304" pitchFamily="18" charset="0"/>
                <a:sym typeface="Calibri" panose="020F0502020204030204" pitchFamily="34" charset="0"/>
              </a:rPr>
              <a:t>usually</a:t>
            </a:r>
            <a:endParaRPr lang="en-US" altLang="zh-CN" sz="2800" b="1" dirty="0">
              <a:cs typeface="Times New Roman" panose="02020603050405020304" pitchFamily="18" charset="0"/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4" descr="C:\Documents and Settings\Administrator\桌面\a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-540568" y="0"/>
            <a:ext cx="1007826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0" name="TextBox 1"/>
          <p:cNvSpPr txBox="1">
            <a:spLocks noChangeArrowheads="1"/>
          </p:cNvSpPr>
          <p:nvPr/>
        </p:nvSpPr>
        <p:spPr bwMode="auto">
          <a:xfrm>
            <a:off x="146050" y="980728"/>
            <a:ext cx="8997950" cy="40010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7030A0"/>
                </a:solidFill>
              </a:rPr>
              <a:t>  </a:t>
            </a:r>
            <a:r>
              <a:rPr lang="en-US" altLang="zh-CN" sz="6600" b="1" dirty="0"/>
              <a:t>Let’s share!(</a:t>
            </a:r>
            <a:r>
              <a:rPr lang="zh-CN" altLang="en-US" sz="6600" b="1" dirty="0"/>
              <a:t>分享</a:t>
            </a:r>
            <a:r>
              <a:rPr lang="en-US" altLang="zh-CN" sz="6600" b="1" dirty="0"/>
              <a:t>)</a:t>
            </a:r>
            <a:r>
              <a:rPr lang="zh-CN" altLang="en-US" sz="6600" b="1" dirty="0" smtClean="0"/>
              <a:t>：</a:t>
            </a:r>
            <a:endParaRPr lang="en-US" altLang="zh-CN" sz="6600" b="1" dirty="0" smtClean="0"/>
          </a:p>
          <a:p>
            <a:r>
              <a:rPr lang="en-US" altLang="zh-CN" sz="8000" b="1" dirty="0" smtClean="0">
                <a:solidFill>
                  <a:srgbClr val="FF0000"/>
                </a:solidFill>
              </a:rPr>
              <a:t>Be a helpful person!</a:t>
            </a:r>
            <a:endParaRPr lang="en-US" altLang="zh-CN" sz="8000" b="1" dirty="0" smtClean="0">
              <a:solidFill>
                <a:srgbClr val="FF0000"/>
              </a:solidFill>
            </a:endParaRPr>
          </a:p>
          <a:p>
            <a:r>
              <a:rPr lang="en-US" altLang="zh-CN" sz="3600" b="1" dirty="0" smtClean="0"/>
              <a:t>           (</a:t>
            </a:r>
            <a:r>
              <a:rPr lang="zh-CN" altLang="en-US" sz="3600" b="1" dirty="0" smtClean="0"/>
              <a:t>做一个乐于助人的人</a:t>
            </a:r>
            <a:r>
              <a:rPr lang="en-US" altLang="zh-CN" sz="3600" b="1" dirty="0" smtClean="0"/>
              <a:t>)</a:t>
            </a:r>
            <a:endParaRPr lang="en-US" altLang="zh-CN" sz="3600" b="1" dirty="0" smtClean="0"/>
          </a:p>
          <a:p>
            <a:r>
              <a:rPr lang="en-US" altLang="zh-CN" sz="3600" b="1" dirty="0" smtClean="0">
                <a:solidFill>
                  <a:srgbClr val="FF0000"/>
                </a:solidFill>
              </a:rPr>
              <a:t>      </a:t>
            </a:r>
            <a:endParaRPr lang="en-US" altLang="zh-CN" sz="3600" b="1" dirty="0" smtClean="0">
              <a:solidFill>
                <a:srgbClr val="FF0000"/>
              </a:solidFill>
            </a:endParaRPr>
          </a:p>
          <a:p>
            <a:r>
              <a:rPr lang="en-US" altLang="zh-CN" sz="3600" b="1" dirty="0" smtClean="0">
                <a:solidFill>
                  <a:srgbClr val="FF0000"/>
                </a:solidFill>
              </a:rPr>
              <a:t>         </a:t>
            </a:r>
            <a:r>
              <a:rPr lang="en-US" altLang="zh-CN" sz="3600" b="1" dirty="0" smtClean="0">
                <a:solidFill>
                  <a:schemeClr val="accent2"/>
                </a:solidFill>
              </a:rPr>
              <a:t>Help your parents. </a:t>
            </a:r>
            <a:endParaRPr lang="en-US" altLang="zh-CN" sz="3600" b="1" dirty="0">
              <a:solidFill>
                <a:schemeClr val="accent2"/>
              </a:solidFill>
            </a:endParaRPr>
          </a:p>
        </p:txBody>
      </p:sp>
      <p:pic>
        <p:nvPicPr>
          <p:cNvPr id="1026" name="Picture 2" descr="C:\Users\Administrator\Desktop\871359.jpg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3501008"/>
            <a:ext cx="1428750" cy="17145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图片 101377" descr="5hecct5z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0890" r="15137" b="5539"/>
          <a:stretch>
            <a:fillRect/>
          </a:stretch>
        </p:blipFill>
        <p:spPr bwMode="auto">
          <a:xfrm flipH="1">
            <a:off x="-325438" y="2038350"/>
            <a:ext cx="3600451" cy="479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8" name="图片 101378" descr="hou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3861048"/>
            <a:ext cx="3744912" cy="2852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图片 101379" descr="5hecct5z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9652" r="75449" b="30301"/>
          <a:stretch>
            <a:fillRect/>
          </a:stretch>
        </p:blipFill>
        <p:spPr bwMode="auto">
          <a:xfrm rot="8709247">
            <a:off x="-541338" y="-666750"/>
            <a:ext cx="3313113" cy="133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0" name="文本框 101380"/>
          <p:cNvSpPr txBox="1">
            <a:spLocks noChangeArrowheads="1"/>
          </p:cNvSpPr>
          <p:nvPr/>
        </p:nvSpPr>
        <p:spPr bwMode="auto">
          <a:xfrm>
            <a:off x="-612576" y="0"/>
            <a:ext cx="10417176" cy="264687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5400" b="1" dirty="0" smtClean="0">
                <a:solidFill>
                  <a:srgbClr val="FF0066"/>
                </a:solidFill>
                <a:latin typeface="Arial" panose="020B0604020202020204" pitchFamily="34" charset="0"/>
              </a:rPr>
              <a:t>Homework:</a:t>
            </a:r>
            <a:endParaRPr lang="en-US" altLang="zh-CN" sz="5400" b="1" dirty="0" smtClean="0">
              <a:solidFill>
                <a:srgbClr val="FF0066"/>
              </a:solidFill>
              <a:latin typeface="Arial" panose="020B0604020202020204" pitchFamily="34" charset="0"/>
            </a:endParaRPr>
          </a:p>
          <a:p>
            <a:pPr algn="ctr"/>
            <a:r>
              <a:rPr lang="en-US" altLang="zh-CN" sz="3600" b="1" dirty="0" smtClean="0">
                <a:solidFill>
                  <a:srgbClr val="FF0066"/>
                </a:solidFill>
                <a:latin typeface="Arial" panose="020B0604020202020204" pitchFamily="34" charset="0"/>
              </a:rPr>
              <a:t>1.17zuoye</a:t>
            </a:r>
            <a:r>
              <a:rPr lang="en-US" altLang="zh-CN" sz="3600" b="1" dirty="0">
                <a:solidFill>
                  <a:srgbClr val="FF0066"/>
                </a:solidFill>
                <a:latin typeface="Arial" panose="020B0604020202020204" pitchFamily="34" charset="0"/>
              </a:rPr>
              <a:t>.</a:t>
            </a:r>
            <a:endParaRPr lang="en-US" altLang="zh-CN" sz="3600" b="1" dirty="0">
              <a:solidFill>
                <a:srgbClr val="FF0066"/>
              </a:solidFill>
              <a:latin typeface="Arial" panose="020B0604020202020204" pitchFamily="34" charset="0"/>
            </a:endParaRPr>
          </a:p>
          <a:p>
            <a:pPr algn="ctr"/>
            <a:r>
              <a:rPr lang="en-US" altLang="zh-CN" sz="3600" b="1" dirty="0">
                <a:solidFill>
                  <a:srgbClr val="FF0066"/>
                </a:solidFill>
                <a:latin typeface="Arial" panose="020B0604020202020204" pitchFamily="34" charset="0"/>
              </a:rPr>
              <a:t>     </a:t>
            </a:r>
            <a:r>
              <a:rPr lang="en-US" altLang="zh-CN" sz="3600" b="1" dirty="0" smtClean="0">
                <a:solidFill>
                  <a:srgbClr val="FF0066"/>
                </a:solidFill>
                <a:latin typeface="Arial" panose="020B0604020202020204" pitchFamily="34" charset="0"/>
              </a:rPr>
              <a:t>2.Talk about chores.</a:t>
            </a:r>
            <a:endParaRPr lang="en-US" altLang="zh-CN" sz="3600" b="1" dirty="0" smtClean="0">
              <a:solidFill>
                <a:srgbClr val="FF0066"/>
              </a:solidFill>
              <a:latin typeface="Arial" panose="020B0604020202020204" pitchFamily="34" charset="0"/>
            </a:endParaRPr>
          </a:p>
          <a:p>
            <a:pPr algn="ctr"/>
            <a:endParaRPr lang="en-US" altLang="zh-CN" sz="4000" b="1" dirty="0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55976" y="2852936"/>
            <a:ext cx="1368152" cy="3600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chores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 flipV="1">
            <a:off x="5724128" y="2636912"/>
            <a:ext cx="432048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/>
        </p:nvCxnSpPr>
        <p:spPr>
          <a:xfrm flipH="1">
            <a:off x="4067944" y="3212976"/>
            <a:ext cx="288032" cy="1440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/>
          <p:nvPr/>
        </p:nvCxnSpPr>
        <p:spPr>
          <a:xfrm flipH="1" flipV="1">
            <a:off x="3995936" y="2636912"/>
            <a:ext cx="432048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>
            <a:off x="5724128" y="3284984"/>
            <a:ext cx="432048" cy="1440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6156176" y="3429000"/>
            <a:ext cx="1080120" cy="3600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</a:rPr>
              <a:t>….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411760" y="3429000"/>
            <a:ext cx="2592288" cy="3600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 father…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331640" y="2348880"/>
            <a:ext cx="2592288" cy="3600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 mother…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156176" y="2348880"/>
            <a:ext cx="1080120" cy="3600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chemeClr val="tx1"/>
                </a:solidFill>
              </a:rPr>
              <a:t>I…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波形">
  <a:themeElements>
    <a:clrScheme name="波形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波形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波形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0</TotalTime>
  <Words>598</Words>
  <Application>WPS 演示</Application>
  <PresentationFormat>全屏显示(4:3)</PresentationFormat>
  <Paragraphs>73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Arial</vt:lpstr>
      <vt:lpstr>宋体</vt:lpstr>
      <vt:lpstr>Wingdings</vt:lpstr>
      <vt:lpstr>Times New Roman</vt:lpstr>
      <vt:lpstr>华文新魏</vt:lpstr>
      <vt:lpstr>Candara</vt:lpstr>
      <vt:lpstr>Symbol</vt:lpstr>
      <vt:lpstr>华文楷体</vt:lpstr>
      <vt:lpstr>Wingdings 2</vt:lpstr>
      <vt:lpstr>Arial Unicode MS</vt:lpstr>
      <vt:lpstr>黑体</vt:lpstr>
      <vt:lpstr>Calibri</vt:lpstr>
      <vt:lpstr>微软雅黑</vt:lpstr>
      <vt:lpstr>波形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58</cp:revision>
  <dcterms:created xsi:type="dcterms:W3CDTF">2016-09-06T04:23:00Z</dcterms:created>
  <dcterms:modified xsi:type="dcterms:W3CDTF">2017-03-23T08:39:24Z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