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90" r:id="rId8"/>
    <p:sldId id="266" r:id="rId9"/>
    <p:sldId id="268" r:id="rId10"/>
    <p:sldId id="270" r:id="rId11"/>
    <p:sldId id="269" r:id="rId12"/>
    <p:sldId id="272" r:id="rId13"/>
    <p:sldId id="311" r:id="rId14"/>
    <p:sldId id="273" r:id="rId15"/>
    <p:sldId id="275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23E6-089F-4B47-89AF-92823BBFEF03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B17C-C363-4D78-8C8A-E92C27878A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F5E8-A500-4690-8E89-CF581805DAE5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9487-5030-4610-A53A-B37850943B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1225-9835-42B6-81B1-83B8424112A5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1863-ADBC-49A7-9197-438AB6F5AB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1377-86A5-4173-8368-03B4E583590F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9278-07E9-469B-801F-F2BB9B104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433A-469F-4B34-90E2-44A667C9E497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A566-A015-4179-A1C2-91ADC9EE80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2A71-8F6B-4071-B886-F2BF0F631F70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60BB-F3C9-4678-B526-7B699C5826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0312-F67B-491F-A395-D0E10090E1FA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67E7-E733-4DA8-ACBA-67BA3F94A2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4656-432C-4DDC-9C9F-94231E412CF0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04B6-8C6F-4940-910F-8D1F619644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5193-68CD-4391-861B-43D30845C853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F375B-E11F-4346-A4FB-866CA8D6D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E754-0FE4-415F-A140-24A1AF8D340A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6D7E-EC97-42ED-8600-8E554D8ACA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0BBB-ACC7-4D64-85B4-EC37897AC057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58D2F-C702-4EEF-B6CF-BC74DF3FCC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0E7412-CB72-4F42-A7F3-803FD7E57D32}" type="datetimeFigureOut">
              <a:rPr lang="zh-CN" altLang="en-US"/>
              <a:pPr>
                <a:defRPr/>
              </a:pPr>
              <a:t>2016/11/28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76030D-E21B-4A7A-AFBA-E009C74B7F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1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779838" y="5084763"/>
            <a:ext cx="42481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>
                <a:solidFill>
                  <a:srgbClr val="FF33CC"/>
                </a:solidFill>
                <a:latin typeface="楷体"/>
                <a:ea typeface="楷体"/>
                <a:cs typeface="楷体"/>
              </a:rPr>
              <a:t>福泉市第一小学</a:t>
            </a:r>
            <a:endParaRPr lang="en-US" altLang="zh-CN" sz="4400" b="1">
              <a:solidFill>
                <a:srgbClr val="FF33CC"/>
              </a:solidFill>
              <a:latin typeface="楷体"/>
              <a:ea typeface="楷体"/>
              <a:cs typeface="楷体"/>
            </a:endParaRPr>
          </a:p>
          <a:p>
            <a:pPr algn="ctr"/>
            <a:r>
              <a:rPr lang="zh-CN" altLang="en-US" sz="4400" b="1">
                <a:solidFill>
                  <a:srgbClr val="FF33CC"/>
                </a:solidFill>
                <a:latin typeface="楷体"/>
                <a:ea typeface="楷体"/>
                <a:cs typeface="楷体"/>
              </a:rPr>
              <a:t>屠梦云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200710190_56580"/>
          <p:cNvPicPr>
            <a:picLocks noChangeAspect="1" noChangeArrowheads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79475" y="-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413" y="1125538"/>
            <a:ext cx="47529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700" b="1">
                <a:solidFill>
                  <a:srgbClr val="FF0000"/>
                </a:solidFill>
                <a:latin typeface="Times New Roman" pitchFamily="18" charset="0"/>
              </a:rPr>
              <a:t>浮</a:t>
            </a:r>
            <a:endParaRPr lang="zh-CN" altLang="en-US" sz="287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55875" y="981075"/>
            <a:ext cx="1295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700" b="1">
                <a:solidFill>
                  <a:srgbClr val="00B050"/>
                </a:solidFill>
                <a:latin typeface="Times New Roman" pitchFamily="18" charset="0"/>
              </a:rPr>
              <a:t>碰</a:t>
            </a:r>
            <a:endParaRPr lang="zh-CN" altLang="en-US" sz="287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87675" y="836613"/>
            <a:ext cx="12969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700" b="1">
                <a:solidFill>
                  <a:srgbClr val="FF33CC"/>
                </a:solidFill>
                <a:latin typeface="Times New Roman" pitchFamily="18" charset="0"/>
              </a:rPr>
              <a:t>雹</a:t>
            </a:r>
            <a:endParaRPr lang="zh-CN" altLang="en-US" sz="28700" b="1">
              <a:solidFill>
                <a:srgbClr val="FF33CC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43213" y="981075"/>
            <a:ext cx="1296987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3900" b="1">
                <a:solidFill>
                  <a:srgbClr val="00B050"/>
                </a:solidFill>
                <a:latin typeface="Times New Roman" pitchFamily="18" charset="0"/>
              </a:rPr>
              <a:t>暴</a:t>
            </a:r>
            <a:endParaRPr lang="zh-CN" altLang="en-US" sz="239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213" y="1412875"/>
            <a:ext cx="1296987" cy="377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39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ea typeface="+mn-ea"/>
              </a:rPr>
              <a:t>躁</a:t>
            </a:r>
            <a:endParaRPr lang="zh-CN" altLang="en-US" sz="239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16238" y="1484313"/>
            <a:ext cx="12954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3900" b="1">
                <a:solidFill>
                  <a:srgbClr val="0070C0"/>
                </a:solidFill>
                <a:latin typeface="Times New Roman" pitchFamily="18" charset="0"/>
              </a:rPr>
              <a:t>灌</a:t>
            </a:r>
            <a:endParaRPr lang="zh-CN" altLang="en-US" sz="239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68538" y="1412875"/>
            <a:ext cx="12954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3900" b="1">
                <a:solidFill>
                  <a:srgbClr val="FFC000"/>
                </a:solidFill>
                <a:latin typeface="Times New Roman" pitchFamily="18" charset="0"/>
              </a:rPr>
              <a:t>稼</a:t>
            </a:r>
            <a:endParaRPr lang="zh-CN" altLang="en-US" sz="239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27313" y="1196975"/>
            <a:ext cx="1296987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3900" b="1">
                <a:solidFill>
                  <a:srgbClr val="00B050"/>
                </a:solidFill>
                <a:latin typeface="Times New Roman" pitchFamily="18" charset="0"/>
              </a:rPr>
              <a:t>淹</a:t>
            </a:r>
            <a:endParaRPr lang="zh-CN" altLang="en-US" sz="239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76600" y="1484313"/>
            <a:ext cx="12954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3900" b="1">
                <a:solidFill>
                  <a:srgbClr val="FF0000"/>
                </a:solidFill>
                <a:latin typeface="Times New Roman" pitchFamily="18" charset="0"/>
              </a:rPr>
              <a:t>溉</a:t>
            </a:r>
            <a:endParaRPr lang="zh-CN" altLang="en-US" sz="239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55875" y="836613"/>
            <a:ext cx="12954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3900" b="1">
                <a:solidFill>
                  <a:srgbClr val="7030A0"/>
                </a:solidFill>
                <a:latin typeface="Times New Roman" pitchFamily="18" charset="0"/>
              </a:rPr>
              <a:t>毁</a:t>
            </a:r>
            <a:endParaRPr lang="zh-CN" altLang="en-US" sz="239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16238" y="1052513"/>
            <a:ext cx="12954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3900" b="1">
                <a:solidFill>
                  <a:srgbClr val="FF0000"/>
                </a:solidFill>
                <a:latin typeface="Times New Roman" pitchFamily="18" charset="0"/>
              </a:rPr>
              <a:t>器</a:t>
            </a:r>
            <a:endParaRPr lang="zh-CN" altLang="en-US" sz="413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71775" y="1412875"/>
            <a:ext cx="12954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3900" b="1">
                <a:solidFill>
                  <a:srgbClr val="FF33CC"/>
                </a:solidFill>
                <a:latin typeface="Times New Roman" pitchFamily="18" charset="0"/>
              </a:rPr>
              <a:t>灾</a:t>
            </a:r>
            <a:endParaRPr lang="zh-CN" altLang="en-US" sz="23900" b="1">
              <a:solidFill>
                <a:srgbClr val="FF33CC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16238" y="1125538"/>
            <a:ext cx="12954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3900" b="1">
                <a:solidFill>
                  <a:srgbClr val="0070C0"/>
                </a:solidFill>
                <a:latin typeface="Times New Roman" pitchFamily="18" charset="0"/>
              </a:rPr>
              <a:t>害</a:t>
            </a:r>
            <a:endParaRPr lang="zh-CN" altLang="en-US" sz="239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1" name="图片 20" descr="u=2116977927,1996028126&amp;fm=21&amp;gp=0.jpg"/>
          <p:cNvPicPr>
            <a:picLocks noChangeAspect="1"/>
          </p:cNvPicPr>
          <p:nvPr/>
        </p:nvPicPr>
        <p:blipFill>
          <a:blip r:embed="rId4" cstate="print"/>
          <a:srcRect l="37257" t="22508" r="37259" b="12201"/>
          <a:stretch>
            <a:fillRect/>
          </a:stretch>
        </p:blipFill>
        <p:spPr bwMode="auto">
          <a:xfrm>
            <a:off x="6623050" y="2867025"/>
            <a:ext cx="25209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 descr="18576408_084713324536_2.jpg"/>
          <p:cNvPicPr>
            <a:picLocks noChangeAspect="1"/>
          </p:cNvPicPr>
          <p:nvPr/>
        </p:nvPicPr>
        <p:blipFill>
          <a:blip r:embed="rId2" cstate="print"/>
          <a:srcRect b="3806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711200" y="1100138"/>
            <a:ext cx="72009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>
                <a:latin typeface="楷体"/>
                <a:ea typeface="楷体"/>
                <a:cs typeface="楷体"/>
              </a:rPr>
              <a:t>浮  碰  雹  灌  冲  溉  暴  躁   器  晒  淹  稼 </a:t>
            </a:r>
            <a:endParaRPr lang="en-US" altLang="zh-CN" sz="6600">
              <a:latin typeface="楷体"/>
              <a:ea typeface="楷体"/>
              <a:cs typeface="楷体"/>
            </a:endParaRPr>
          </a:p>
          <a:p>
            <a:r>
              <a:rPr lang="zh-CN" altLang="en-US" sz="6600">
                <a:latin typeface="楷体"/>
                <a:ea typeface="楷体"/>
                <a:cs typeface="楷体"/>
              </a:rPr>
              <a:t>毁  灾  池  害</a:t>
            </a:r>
            <a:endParaRPr lang="en-US" altLang="zh-CN" sz="6600">
              <a:latin typeface="楷体"/>
              <a:ea typeface="楷体"/>
              <a:cs typeface="楷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1200" y="355600"/>
            <a:ext cx="42211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考考你（识字方法）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3" descr="u=3142290830,1312276035&amp;fm=21&amp;gp=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042988" y="1773238"/>
            <a:ext cx="187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加一加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43213" y="1773238"/>
            <a:ext cx="5868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dirty="0">
                <a:latin typeface="Calibri" pitchFamily="34" charset="0"/>
              </a:rPr>
              <a:t>雹  冲  </a:t>
            </a:r>
            <a:r>
              <a:rPr lang="zh-CN" altLang="en-US" sz="3600" dirty="0" smtClean="0">
                <a:latin typeface="Calibri" pitchFamily="34" charset="0"/>
              </a:rPr>
              <a:t>晒  </a:t>
            </a:r>
            <a:r>
              <a:rPr lang="zh-CN" altLang="en-US" sz="3600" dirty="0">
                <a:latin typeface="Calibri" pitchFamily="34" charset="0"/>
              </a:rPr>
              <a:t>稼  灾  池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116013" y="2924175"/>
            <a:ext cx="1871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B0F0"/>
                </a:solidFill>
                <a:latin typeface="Calibri" pitchFamily="34" charset="0"/>
              </a:rPr>
              <a:t>换一换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3213" y="2924175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Calibri" pitchFamily="34" charset="0"/>
              </a:rPr>
              <a:t>獾</a:t>
            </a:r>
            <a:r>
              <a:rPr lang="en-US" altLang="zh-CN" sz="3600">
                <a:latin typeface="Calibri" pitchFamily="34" charset="0"/>
              </a:rPr>
              <a:t>—</a:t>
            </a:r>
            <a:r>
              <a:rPr lang="zh-CN" altLang="en-US" sz="3600">
                <a:latin typeface="Calibri" pitchFamily="34" charset="0"/>
              </a:rPr>
              <a:t>灌    概</a:t>
            </a:r>
            <a:r>
              <a:rPr lang="en-US" altLang="zh-CN" sz="3600">
                <a:latin typeface="Calibri" pitchFamily="34" charset="0"/>
              </a:rPr>
              <a:t>—</a:t>
            </a:r>
            <a:r>
              <a:rPr lang="zh-CN" altLang="en-US" sz="3600">
                <a:latin typeface="Calibri" pitchFamily="34" charset="0"/>
              </a:rPr>
              <a:t>溉    操</a:t>
            </a:r>
            <a:r>
              <a:rPr lang="en-US" altLang="zh-CN" sz="3600">
                <a:latin typeface="Calibri" pitchFamily="34" charset="0"/>
              </a:rPr>
              <a:t>—</a:t>
            </a:r>
            <a:r>
              <a:rPr lang="zh-CN" altLang="en-US" sz="3600">
                <a:latin typeface="Calibri" pitchFamily="34" charset="0"/>
              </a:rPr>
              <a:t>躁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1116013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CC"/>
                </a:solidFill>
                <a:latin typeface="Calibri" pitchFamily="34" charset="0"/>
              </a:rPr>
              <a:t>猜一猜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3050" y="3933825"/>
            <a:ext cx="252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CC"/>
                </a:solidFill>
                <a:latin typeface="Calibri" pitchFamily="34" charset="0"/>
              </a:rPr>
              <a:t>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16238" y="4652963"/>
            <a:ext cx="403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Calibri" pitchFamily="34" charset="0"/>
              </a:rPr>
              <a:t>小狗长了四张口。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87675" y="3933825"/>
            <a:ext cx="252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Calibri" pitchFamily="34" charset="0"/>
              </a:rPr>
              <a:t>房屋起火了。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23050" y="4652963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CC"/>
                </a:solidFill>
                <a:latin typeface="Calibri" pitchFamily="34" charset="0"/>
              </a:rPr>
              <a:t>器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16238" y="5373688"/>
            <a:ext cx="403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Calibri" pitchFamily="34" charset="0"/>
              </a:rPr>
              <a:t>西边的太阳。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23050" y="5300663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CC"/>
                </a:solidFill>
                <a:latin typeface="Calibri" pitchFamily="34" charset="0"/>
              </a:rPr>
              <a:t>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5" descr="5172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525"/>
            <a:ext cx="9166226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文本框 4"/>
          <p:cNvSpPr txBox="1">
            <a:spLocks noChangeArrowheads="1"/>
          </p:cNvSpPr>
          <p:nvPr/>
        </p:nvSpPr>
        <p:spPr bwMode="auto">
          <a:xfrm>
            <a:off x="1690688" y="430213"/>
            <a:ext cx="6608762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Calibri" pitchFamily="34" charset="0"/>
              </a:rPr>
              <a:t>           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操       澡       躁</a:t>
            </a:r>
          </a:p>
          <a:p>
            <a:endParaRPr lang="zh-CN" altLang="en-US" sz="36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altLang="zh-CN" sz="3600" b="1">
                <a:solidFill>
                  <a:srgbClr val="00B0F0"/>
                </a:solidFill>
                <a:latin typeface="Calibri" pitchFamily="34" charset="0"/>
              </a:rPr>
              <a:t>1</a:t>
            </a:r>
            <a:r>
              <a:rPr lang="zh-CN" altLang="en-US" sz="3600" b="1">
                <a:solidFill>
                  <a:srgbClr val="00B0F0"/>
                </a:solidFill>
                <a:latin typeface="Calibri" pitchFamily="34" charset="0"/>
              </a:rPr>
              <a:t>、我们要勤换衣服勤洗（   ）。</a:t>
            </a:r>
          </a:p>
          <a:p>
            <a:r>
              <a:rPr lang="en-US" altLang="zh-CN" sz="3600" b="1">
                <a:solidFill>
                  <a:srgbClr val="00B0F0"/>
                </a:solidFill>
                <a:latin typeface="Calibri" pitchFamily="34" charset="0"/>
              </a:rPr>
              <a:t>2</a:t>
            </a:r>
            <a:r>
              <a:rPr lang="zh-CN" altLang="en-US" sz="3600" b="1">
                <a:solidFill>
                  <a:srgbClr val="00B0F0"/>
                </a:solidFill>
                <a:latin typeface="Calibri" pitchFamily="34" charset="0"/>
              </a:rPr>
              <a:t>、爸爸的脾气很暴（   ）。</a:t>
            </a:r>
          </a:p>
          <a:p>
            <a:r>
              <a:rPr lang="en-US" altLang="zh-CN" sz="3600" b="1">
                <a:solidFill>
                  <a:srgbClr val="00B0F0"/>
                </a:solidFill>
                <a:latin typeface="Calibri" pitchFamily="34" charset="0"/>
              </a:rPr>
              <a:t>3</a:t>
            </a:r>
            <a:r>
              <a:rPr lang="zh-CN" altLang="en-US" sz="3600" b="1">
                <a:solidFill>
                  <a:srgbClr val="00B0F0"/>
                </a:solidFill>
                <a:latin typeface="Calibri" pitchFamily="34" charset="0"/>
              </a:rPr>
              <a:t>、同学们在做早（   ）。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16738" y="1522413"/>
            <a:ext cx="163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CC"/>
                </a:solidFill>
                <a:latin typeface="Calibri" pitchFamily="34" charset="0"/>
              </a:rPr>
              <a:t>澡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983288" y="2101850"/>
            <a:ext cx="79216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CC"/>
                </a:solidFill>
                <a:latin typeface="Calibri" pitchFamily="34" charset="0"/>
              </a:rPr>
              <a:t>躁</a:t>
            </a:r>
            <a:r>
              <a:rPr lang="zh-CN" altLang="en-US" sz="3200" b="1">
                <a:solidFill>
                  <a:srgbClr val="7030A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562600" y="2616200"/>
            <a:ext cx="1631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CC"/>
                </a:solidFill>
                <a:latin typeface="Calibri" pitchFamily="34" charset="0"/>
              </a:rPr>
              <a:t>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2529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图片 22530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1793875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图片 22532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213100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图片 22533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700213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图片 22534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275" y="1793875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图片 22535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162300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图片 22536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8" y="4724400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图片 22537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150" y="4724400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图片 22538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38" y="4724400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图片 22539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724400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图片 22540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3162300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图片 22541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8150" y="3233738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文本框 22542"/>
          <p:cNvSpPr txBox="1">
            <a:spLocks noChangeArrowheads="1"/>
          </p:cNvSpPr>
          <p:nvPr/>
        </p:nvSpPr>
        <p:spPr bwMode="auto">
          <a:xfrm>
            <a:off x="3492500" y="1628775"/>
            <a:ext cx="1223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冰雹</a:t>
            </a:r>
          </a:p>
        </p:txBody>
      </p:sp>
      <p:sp>
        <p:nvSpPr>
          <p:cNvPr id="21520" name="文本框 22544"/>
          <p:cNvSpPr txBox="1">
            <a:spLocks noChangeArrowheads="1"/>
          </p:cNvSpPr>
          <p:nvPr/>
        </p:nvSpPr>
        <p:spPr bwMode="auto">
          <a:xfrm>
            <a:off x="5651500" y="1563688"/>
            <a:ext cx="12255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灌溉</a:t>
            </a:r>
          </a:p>
        </p:txBody>
      </p:sp>
      <p:sp>
        <p:nvSpPr>
          <p:cNvPr id="21522" name="文本框 22546"/>
          <p:cNvSpPr txBox="1">
            <a:spLocks noChangeArrowheads="1"/>
          </p:cNvSpPr>
          <p:nvPr/>
        </p:nvSpPr>
        <p:spPr bwMode="auto">
          <a:xfrm>
            <a:off x="7523163" y="1700213"/>
            <a:ext cx="122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机器</a:t>
            </a:r>
          </a:p>
        </p:txBody>
      </p:sp>
      <p:sp>
        <p:nvSpPr>
          <p:cNvPr id="21524" name="文本框 22548"/>
          <p:cNvSpPr txBox="1">
            <a:spLocks noChangeArrowheads="1"/>
          </p:cNvSpPr>
          <p:nvPr/>
        </p:nvSpPr>
        <p:spPr bwMode="auto">
          <a:xfrm>
            <a:off x="1401763" y="3014663"/>
            <a:ext cx="1298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毁灭</a:t>
            </a:r>
          </a:p>
        </p:txBody>
      </p:sp>
      <p:sp>
        <p:nvSpPr>
          <p:cNvPr id="21526" name="文本框 22550"/>
          <p:cNvSpPr txBox="1">
            <a:spLocks noChangeArrowheads="1"/>
          </p:cNvSpPr>
          <p:nvPr/>
        </p:nvSpPr>
        <p:spPr bwMode="auto">
          <a:xfrm>
            <a:off x="3492500" y="2997200"/>
            <a:ext cx="1296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暴躁</a:t>
            </a:r>
          </a:p>
        </p:txBody>
      </p:sp>
      <p:sp>
        <p:nvSpPr>
          <p:cNvPr id="21528" name="文本框 22552"/>
          <p:cNvSpPr txBox="1">
            <a:spLocks noChangeArrowheads="1"/>
          </p:cNvSpPr>
          <p:nvPr/>
        </p:nvSpPr>
        <p:spPr bwMode="auto">
          <a:xfrm>
            <a:off x="5580063" y="2997200"/>
            <a:ext cx="122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淹没</a:t>
            </a:r>
          </a:p>
        </p:txBody>
      </p:sp>
      <p:sp>
        <p:nvSpPr>
          <p:cNvPr id="21530" name="文本框 22554"/>
          <p:cNvSpPr txBox="1">
            <a:spLocks noChangeArrowheads="1"/>
          </p:cNvSpPr>
          <p:nvPr/>
        </p:nvSpPr>
        <p:spPr bwMode="auto">
          <a:xfrm>
            <a:off x="7523163" y="3014663"/>
            <a:ext cx="122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碰头</a:t>
            </a:r>
          </a:p>
        </p:txBody>
      </p:sp>
      <p:sp>
        <p:nvSpPr>
          <p:cNvPr id="21532" name="文本框 22556"/>
          <p:cNvSpPr txBox="1">
            <a:spLocks noChangeArrowheads="1"/>
          </p:cNvSpPr>
          <p:nvPr/>
        </p:nvSpPr>
        <p:spPr bwMode="auto">
          <a:xfrm>
            <a:off x="1401763" y="4652963"/>
            <a:ext cx="122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庄稼</a:t>
            </a:r>
          </a:p>
        </p:txBody>
      </p:sp>
      <p:sp>
        <p:nvSpPr>
          <p:cNvPr id="21534" name="文本框 22558"/>
          <p:cNvSpPr txBox="1">
            <a:spLocks noChangeArrowheads="1"/>
          </p:cNvSpPr>
          <p:nvPr/>
        </p:nvSpPr>
        <p:spPr bwMode="auto">
          <a:xfrm>
            <a:off x="3417888" y="4581525"/>
            <a:ext cx="122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灾害</a:t>
            </a:r>
          </a:p>
        </p:txBody>
      </p:sp>
      <p:sp>
        <p:nvSpPr>
          <p:cNvPr id="21536" name="文本框 22560"/>
          <p:cNvSpPr txBox="1">
            <a:spLocks noChangeArrowheads="1"/>
          </p:cNvSpPr>
          <p:nvPr/>
        </p:nvSpPr>
        <p:spPr bwMode="auto">
          <a:xfrm>
            <a:off x="5580063" y="4652963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黑白</a:t>
            </a:r>
          </a:p>
        </p:txBody>
      </p:sp>
      <p:sp>
        <p:nvSpPr>
          <p:cNvPr id="21538" name="文本框 22562"/>
          <p:cNvSpPr txBox="1">
            <a:spLocks noChangeArrowheads="1"/>
          </p:cNvSpPr>
          <p:nvPr/>
        </p:nvSpPr>
        <p:spPr bwMode="auto">
          <a:xfrm>
            <a:off x="7523163" y="4581525"/>
            <a:ext cx="1225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毁坏</a:t>
            </a:r>
          </a:p>
        </p:txBody>
      </p:sp>
      <p:pic>
        <p:nvPicPr>
          <p:cNvPr id="26648" name="图片 22563" descr="花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8" y="1866900"/>
            <a:ext cx="441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文本框 22565"/>
          <p:cNvSpPr txBox="1">
            <a:spLocks noChangeArrowheads="1"/>
          </p:cNvSpPr>
          <p:nvPr/>
        </p:nvSpPr>
        <p:spPr bwMode="auto">
          <a:xfrm>
            <a:off x="1403350" y="1557338"/>
            <a:ext cx="1296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fontAlgn="t"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latin typeface="Times New Roman" pitchFamily="18" charset="0"/>
                <a:ea typeface="楷体_GB2312"/>
                <a:cs typeface="楷体_GB2312"/>
              </a:rPr>
              <a:t>漂浮</a:t>
            </a:r>
          </a:p>
        </p:txBody>
      </p:sp>
      <p:pic>
        <p:nvPicPr>
          <p:cNvPr id="39" name="图片 38" descr="3-140923103303W0.jpg"/>
          <p:cNvPicPr>
            <a:picLocks noChangeAspect="1"/>
          </p:cNvPicPr>
          <p:nvPr/>
        </p:nvPicPr>
        <p:blipFill>
          <a:blip r:embed="rId4" cstate="print"/>
          <a:srcRect l="29311" r="30901" b="4642"/>
          <a:stretch>
            <a:fillRect/>
          </a:stretch>
        </p:blipFill>
        <p:spPr bwMode="auto">
          <a:xfrm>
            <a:off x="827088" y="981075"/>
            <a:ext cx="666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 descr="6150041_075922939253_2.jpg"/>
          <p:cNvPicPr>
            <a:picLocks noChangeAspect="1"/>
          </p:cNvPicPr>
          <p:nvPr/>
        </p:nvPicPr>
        <p:blipFill>
          <a:blip r:embed="rId5" cstate="print"/>
          <a:srcRect l="5321" t="5251" r="8205" b="6950"/>
          <a:stretch>
            <a:fillRect/>
          </a:stretch>
        </p:blipFill>
        <p:spPr bwMode="auto">
          <a:xfrm>
            <a:off x="2916238" y="836613"/>
            <a:ext cx="7223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图片 40" descr="u=1158040263,560193732&amp;fm=21&amp;gp=0.jpg"/>
          <p:cNvPicPr>
            <a:picLocks noChangeAspect="1"/>
          </p:cNvPicPr>
          <p:nvPr/>
        </p:nvPicPr>
        <p:blipFill>
          <a:blip r:embed="rId6" cstate="print"/>
          <a:srcRect b="25758"/>
          <a:stretch>
            <a:fillRect/>
          </a:stretch>
        </p:blipFill>
        <p:spPr bwMode="auto">
          <a:xfrm>
            <a:off x="4859338" y="765175"/>
            <a:ext cx="649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图片 41" descr="09.png"/>
          <p:cNvPicPr>
            <a:picLocks noChangeAspect="1"/>
          </p:cNvPicPr>
          <p:nvPr/>
        </p:nvPicPr>
        <p:blipFill>
          <a:blip r:embed="rId7" cstate="print"/>
          <a:srcRect l="26485" r="22620" b="28276"/>
          <a:stretch>
            <a:fillRect/>
          </a:stretch>
        </p:blipFill>
        <p:spPr bwMode="auto">
          <a:xfrm>
            <a:off x="5003800" y="3860800"/>
            <a:ext cx="6477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42" descr="20121215152944_wvX8k.thumb.600_0.jpeg"/>
          <p:cNvPicPr>
            <a:picLocks noChangeAspect="1"/>
          </p:cNvPicPr>
          <p:nvPr/>
        </p:nvPicPr>
        <p:blipFill>
          <a:blip r:embed="rId8" cstate="print"/>
          <a:srcRect l="14742" t="15344" r="8603" b="16702"/>
          <a:stretch>
            <a:fillRect/>
          </a:stretch>
        </p:blipFill>
        <p:spPr bwMode="auto">
          <a:xfrm>
            <a:off x="6804025" y="836613"/>
            <a:ext cx="7921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43" descr="17497666_102155891000_2.jpg"/>
          <p:cNvPicPr>
            <a:picLocks noChangeAspect="1"/>
          </p:cNvPicPr>
          <p:nvPr/>
        </p:nvPicPr>
        <p:blipFill>
          <a:blip r:embed="rId9" cstate="print"/>
          <a:srcRect r="1266" b="4851"/>
          <a:stretch>
            <a:fillRect/>
          </a:stretch>
        </p:blipFill>
        <p:spPr bwMode="auto">
          <a:xfrm>
            <a:off x="5003800" y="2420938"/>
            <a:ext cx="6016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图片 44" descr="u=327027516,4015648699&amp;fm=21&amp;gp=0.jpg"/>
          <p:cNvPicPr>
            <a:picLocks noChangeAspect="1"/>
          </p:cNvPicPr>
          <p:nvPr/>
        </p:nvPicPr>
        <p:blipFill>
          <a:blip r:embed="rId10" cstate="print"/>
          <a:srcRect l="16187" t="7680" r="13969" b="8127"/>
          <a:stretch>
            <a:fillRect/>
          </a:stretch>
        </p:blipFill>
        <p:spPr bwMode="auto">
          <a:xfrm>
            <a:off x="900113" y="2420938"/>
            <a:ext cx="57626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图片 45" descr="u=3698884049,919097436&amp;fm=21&amp;gp=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488" y="2349500"/>
            <a:ext cx="5762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46" descr="u=1672959315,2948835055&amp;fm=21&amp;gp=0.jpg"/>
          <p:cNvPicPr>
            <a:picLocks noChangeAspect="1"/>
          </p:cNvPicPr>
          <p:nvPr/>
        </p:nvPicPr>
        <p:blipFill>
          <a:blip r:embed="rId12" cstate="print"/>
          <a:srcRect l="16077" t="8765" r="6384" b="19073"/>
          <a:stretch>
            <a:fillRect/>
          </a:stretch>
        </p:blipFill>
        <p:spPr bwMode="auto">
          <a:xfrm>
            <a:off x="755650" y="3933825"/>
            <a:ext cx="6588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图片 47" descr="b3512d69e27d.jpg"/>
          <p:cNvPicPr>
            <a:picLocks noChangeAspect="1"/>
          </p:cNvPicPr>
          <p:nvPr/>
        </p:nvPicPr>
        <p:blipFill>
          <a:blip r:embed="rId13" cstate="print"/>
          <a:srcRect r="2751" b="33038"/>
          <a:stretch>
            <a:fillRect/>
          </a:stretch>
        </p:blipFill>
        <p:spPr bwMode="auto">
          <a:xfrm>
            <a:off x="3059113" y="3860800"/>
            <a:ext cx="5254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图片 48" descr="Redocn_2013011109183978.jpg"/>
          <p:cNvPicPr>
            <a:picLocks noChangeAspect="1"/>
          </p:cNvPicPr>
          <p:nvPr/>
        </p:nvPicPr>
        <p:blipFill>
          <a:blip r:embed="rId14" cstate="print"/>
          <a:srcRect l="11279" t="15350" r="24187" b="8002"/>
          <a:stretch>
            <a:fillRect/>
          </a:stretch>
        </p:blipFill>
        <p:spPr bwMode="auto">
          <a:xfrm>
            <a:off x="6948488" y="3789363"/>
            <a:ext cx="6477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图片 49" descr="u=17566971,1447336682&amp;fm=21&amp;gp=0.jpg"/>
          <p:cNvPicPr>
            <a:picLocks noChangeAspect="1"/>
          </p:cNvPicPr>
          <p:nvPr/>
        </p:nvPicPr>
        <p:blipFill>
          <a:blip r:embed="rId15" cstate="print"/>
          <a:srcRect r="8333" b="9886"/>
          <a:stretch>
            <a:fillRect/>
          </a:stretch>
        </p:blipFill>
        <p:spPr bwMode="auto">
          <a:xfrm>
            <a:off x="2771775" y="2349500"/>
            <a:ext cx="7921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20" grpId="0"/>
      <p:bldP spid="21522" grpId="0"/>
      <p:bldP spid="21524" grpId="0"/>
      <p:bldP spid="21526" grpId="0"/>
      <p:bldP spid="21528" grpId="0"/>
      <p:bldP spid="21530" grpId="0"/>
      <p:bldP spid="21532" grpId="0"/>
      <p:bldP spid="21534" grpId="0"/>
      <p:bldP spid="21536" grpId="0"/>
      <p:bldP spid="21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900113" y="0"/>
            <a:ext cx="1727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71550" y="215900"/>
            <a:ext cx="23050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风暴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882 0.06012 -0.05764 0.12023 -0.06337 0.16717 C -0.0691 0.21411 -0.05209 0.24347 -0.0349 0.28116 C -0.01771 0.31885 0.01336 0.36162 0.03975 0.3933 C 0.06614 0.42497 0.10451 0.44463 0.12378 0.47145 C 0.14305 0.49827 0.14757 0.52324 0.15555 0.55376 C 0.16354 0.58474 0.16857 0.63122 0.17152 0.65526 C 0.17448 0.67977 0.17378 0.68971 0.17309 0.69966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882 0.06012 -0.05764 0.12023 -0.06337 0.16717 C -0.0691 0.21411 -0.05209 0.24347 -0.0349 0.28116 C -0.01771 0.31885 0.01336 0.36162 0.03975 0.3933 C 0.06614 0.42497 0.10451 0.44463 0.12378 0.47145 C 0.14305 0.49827 0.14757 0.52324 0.15555 0.55376 C 0.16354 0.58474 0.16857 0.63122 0.17152 0.65526 C 0.17448 0.67977 0.17378 0.68971 0.17309 0.69966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2411413" y="0"/>
            <a:ext cx="14398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5513" y="260350"/>
            <a:ext cx="23050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晒太阳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0.05803 0.02465 0.1163 0.0191 0.15006 C 0.01354 0.18382 -0.03628 0.16578 -0.03333 0.20301 C -0.03038 0.24023 0.00469 0.31538 0.03646 0.3741 C 0.06823 0.43283 0.13038 0.49803 0.15712 0.55607 C 0.18385 0.6141 0.18889 0.69202 0.19688 0.72301 C 0.20486 0.75399 0.20486 0.74798 0.20486 0.74197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0.05803 0.02465 0.1163 0.0191 0.15006 C 0.01354 0.18382 -0.03628 0.16578 -0.03333 0.20301 C -0.03038 0.24023 0.00469 0.31538 0.03646 0.3741 C 0.06823 0.43283 0.13038 0.49803 0.15712 0.55607 C 0.18385 0.6141 0.18889 0.69202 0.19688 0.72301 C 0.20486 0.75399 0.20486 0.74798 0.20486 0.74197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4643438" y="0"/>
            <a:ext cx="14414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3438" y="260350"/>
            <a:ext cx="23050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乐器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12 0.10358 0.11441 0.20716 0.11424 0.28739 C 0.11406 0.36763 0.02378 0.41248 -0.00156 0.48185 C -0.02691 0.55121 -0.03177 0.66011 -0.03819 0.70381 C -0.04462 0.74751 -0.04219 0.74566 -0.03976 0.7440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12 0.10358 0.11441 0.20716 0.11424 0.28739 C 0.11406 0.36763 0.02378 0.41248 -0.00156 0.48185 C -0.02691 0.55121 -0.03177 0.66011 -0.03819 0.70381 C -0.04462 0.74751 -0.04219 0.74566 -0.03976 0.74404 " pathEditMode="relative" ptsTypes="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2916238" y="0"/>
            <a:ext cx="14398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16238" y="260350"/>
            <a:ext cx="23034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碰头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03 0.09503 -0.06788 0.19029 -0.05712 0.24948 C -0.04636 0.30867 0.03628 0.30983 0.0651 0.35514 C 0.09392 0.40046 0.10781 0.48231 0.11597 0.52208 C 0.12413 0.56185 0.13003 0.56717 0.11441 0.59399 C 0.09878 0.62081 0.04097 0.65503 0.02222 0.68277 C 0.00347 0.71052 0.00607 0.74335 0.00156 0.76092 C -0.00295 0.7785 -0.00382 0.78335 -0.00469 0.78844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03 0.09503 -0.06788 0.19029 -0.05712 0.24948 C -0.04636 0.30867 0.03628 0.30983 0.0651 0.35514 C 0.09392 0.40046 0.10781 0.48231 0.11597 0.52208 C 0.12413 0.56185 0.13003 0.56717 0.11441 0.59399 C 0.09878 0.62081 0.04097 0.65503 0.02222 0.68277 C 0.00347 0.71052 0.00607 0.74335 0.00156 0.76092 C -0.00295 0.7785 -0.00382 0.78335 -0.00469 0.78844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 descr="14824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4859338" y="0"/>
            <a:ext cx="14414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463" y="144463"/>
            <a:ext cx="23034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淹没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643 0.08624 0.11302 0.17249 0.1033 0.24093 C 0.09358 0.30937 -0.01285 0.36046 -0.05868 0.41017 C -0.10451 0.45989 -0.15469 0.49873 -0.17135 0.53919 C -0.18802 0.57965 -0.1717 0.61734 -0.15868 0.65318 C -0.14566 0.68902 -0.11962 0.72185 -0.09357 0.75468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643 0.08624 0.11302 0.17249 0.1033 0.24093 C 0.09358 0.30937 -0.01285 0.36046 -0.05868 0.41017 C -0.10451 0.45989 -0.15469 0.49873 -0.17135 0.53919 C -0.18802 0.57965 -0.1717 0.61734 -0.15868 0.65318 C -0.14566 0.68902 -0.11962 0.72185 -0.09357 0.75468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1835150" y="0"/>
            <a:ext cx="14414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82738" y="215900"/>
            <a:ext cx="23050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冰雹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382 0.10821 -0.10763 0.21665 -0.11267 0.277 C -0.1177 0.33735 -0.06423 0.32347 -0.03003 0.36162 C 0.00417 0.39977 0.06407 0.46474 0.09219 0.50521 C 0.12032 0.54567 0.13143 0.57249 0.1382 0.60463 C 0.14497 0.63677 0.1375 0.67006 0.13334 0.69758 C 0.12917 0.72509 0.11459 0.74798 0.11268 0.76948 C 0.11077 0.79099 0.1165 0.80879 0.12223 0.82659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382 0.10821 -0.10763 0.21665 -0.11267 0.277 C -0.1177 0.33735 -0.06423 0.32347 -0.03003 0.36162 C 0.00417 0.39977 0.06407 0.46474 0.09219 0.50521 C 0.12032 0.54567 0.13143 0.57249 0.1382 0.60463 C 0.14497 0.63677 0.1375 0.67006 0.13334 0.69758 C 0.12917 0.72509 0.11459 0.74798 0.11268 0.76948 C 0.11077 0.79099 0.1165 0.80879 0.12223 0.82659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5435600" y="0"/>
            <a:ext cx="14398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263" y="215900"/>
            <a:ext cx="23034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暴风雪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375 0.07006 -0.0875 0.14012 -0.0809 0.19885 C -0.0743 0.25758 -0.00017 0.30613 0.03976 0.35307 C 0.07969 0.4 0.1342 0.43561 0.15886 0.48 C 0.18351 0.52417 0.1816 0.58151 0.18733 0.61943 C 0.19306 0.65735 0.19028 0.68787 0.19375 0.70821 C 0.19722 0.72856 0.20261 0.73526 0.20799 0.74197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375 0.07006 -0.0875 0.14012 -0.0809 0.19885 C -0.0743 0.25758 -0.00017 0.30613 0.03976 0.35307 C 0.07969 0.4 0.1342 0.43561 0.15886 0.48 C 0.18351 0.52417 0.1816 0.58151 0.18733 0.61943 C 0.19306 0.65735 0.19028 0.68787 0.19375 0.70821 C 0.19722 0.72856 0.20261 0.73526 0.20799 0.74197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3635375" y="260350"/>
            <a:ext cx="14414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08400" y="476250"/>
            <a:ext cx="23034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漂浮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395 0.08 -0.14791 0.16 -0.16979 0.21988 C -0.19166 0.27977 -0.14774 0.31676 -0.13159 0.35931 C -0.11545 0.40185 -0.08142 0.42728 -0.07291 0.47561 C -0.06441 0.52393 -0.07691 0.60786 -0.0809 0.64902 C -0.08489 0.69017 -0.09461 0.70798 -0.0967 0.72301 C -0.09878 0.73803 -0.09618 0.73896 -0.09357 0.73988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7395 0.08 -0.14791 0.16 -0.16979 0.21988 C -0.19166 0.27977 -0.14774 0.31676 -0.13159 0.35931 C -0.11545 0.40185 -0.08142 0.42728 -0.07291 0.47561 C -0.06441 0.52393 -0.07691 0.60786 -0.0809 0.64902 C -0.08489 0.69017 -0.09461 0.70798 -0.0967 0.72301 C -0.09878 0.73803 -0.09618 0.73896 -0.09357 0.73988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3276600" y="188913"/>
            <a:ext cx="143986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404813"/>
            <a:ext cx="23034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冲毁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-0.01642 0.01129 -0.03283 0 0.01249 C -0.01128 0.0578 -0.07135 0.20069 -0.06823 0.2726 C -0.0651 0.34451 -0.0066 0.38012 0.0191 0.44393 C 0.04479 0.50775 0.0842 0.59538 0.08577 0.65526 C 0.08733 0.71491 0.03559 0.78358 0.02865 0.80324 C 0.0217 0.82289 0.0349 0.7822 0.04445 0.77364 C 0.05399 0.76509 0.06979 0.75861 0.08577 0.75237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-0.01642 0.01129 -0.03283 0 0.01249 C -0.01128 0.0578 -0.07135 0.20069 -0.06823 0.2726 C -0.0651 0.34451 -0.0066 0.38012 0.0191 0.44393 C 0.04479 0.50775 0.0842 0.59538 0.08577 0.65526 C 0.08733 0.71491 0.03559 0.78358 0.02865 0.80324 C 0.0217 0.82289 0.0349 0.7822 0.04445 0.77364 C 0.05399 0.76509 0.06979 0.75861 0.08577 0.75237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1" descr="Redocn_2010111021343253.jpg"/>
          <p:cNvPicPr>
            <a:picLocks noChangeAspect="1"/>
          </p:cNvPicPr>
          <p:nvPr/>
        </p:nvPicPr>
        <p:blipFill>
          <a:blip r:embed="rId2" cstate="print"/>
          <a:srcRect r="38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Redocn_2010111021343253.jpg"/>
          <p:cNvPicPr>
            <a:picLocks noChangeAspect="1"/>
          </p:cNvPicPr>
          <p:nvPr/>
        </p:nvPicPr>
        <p:blipFill>
          <a:blip r:embed="rId2" cstate="print"/>
          <a:srcRect l="9682" t="22160" r="80190" b="66049"/>
          <a:stretch>
            <a:fillRect/>
          </a:stretch>
        </p:blipFill>
        <p:spPr bwMode="auto">
          <a:xfrm>
            <a:off x="5580063" y="0"/>
            <a:ext cx="14398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80063" y="260350"/>
            <a:ext cx="23050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灌溉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75 0.09572 0.075 0.19168 0.07135 0.24948 C 0.0677 0.30728 0.01927 0.31468 -0.02223 0.34682 C -0.06372 0.37896 -0.16302 0.39399 -0.17778 0.44185 C -0.19254 0.48971 -0.11771 0.58913 -0.11111 0.63422 C -0.10452 0.67931 -0.13021 0.67584 -0.1382 0.71237 C -0.14618 0.7489 -0.15625 0.8474 -0.15868 0.85411 C -0.16111 0.86081 -0.15677 0.80671 -0.15243 0.7526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75 0.09572 0.075 0.19168 0.07135 0.24948 C 0.0677 0.30728 0.01927 0.31468 -0.02223 0.34682 C -0.06372 0.37896 -0.16302 0.39399 -0.17778 0.44185 C -0.19254 0.48971 -0.11771 0.58913 -0.11111 0.63422 C -0.10452 0.67931 -0.13021 0.67584 -0.1382 0.71237 C -0.14618 0.7489 -0.15625 0.8474 -0.15868 0.85411 C -0.16111 0.86081 -0.15677 0.80671 -0.15243 0.7526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27" descr="u=3311783307,2063182846&amp;fm=21&amp;gp=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4" name="组合 2"/>
          <p:cNvGrpSpPr>
            <a:grpSpLocks/>
          </p:cNvGrpSpPr>
          <p:nvPr/>
        </p:nvGrpSpPr>
        <p:grpSpPr bwMode="auto">
          <a:xfrm>
            <a:off x="404813" y="1965325"/>
            <a:ext cx="1930400" cy="1955800"/>
            <a:chOff x="963" y="1431"/>
            <a:chExt cx="3040" cy="3080"/>
          </a:xfrm>
        </p:grpSpPr>
        <p:pic>
          <p:nvPicPr>
            <p:cNvPr id="38937" name="图片 55297" descr="田字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3" y="1431"/>
              <a:ext cx="3040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8" name="文本框 55304"/>
            <p:cNvSpPr txBox="1">
              <a:spLocks noChangeArrowheads="1"/>
            </p:cNvSpPr>
            <p:nvPr/>
          </p:nvSpPr>
          <p:spPr bwMode="auto">
            <a:xfrm>
              <a:off x="1281" y="1832"/>
              <a:ext cx="2076" cy="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800" b="1">
                  <a:latin typeface="Calibri" pitchFamily="34" charset="0"/>
                  <a:ea typeface="楷体"/>
                  <a:cs typeface="楷体"/>
                </a:rPr>
                <a:t>冲</a:t>
              </a:r>
              <a:endParaRPr lang="zh-CN" altLang="zh-CN" sz="8800" b="1">
                <a:latin typeface="Calibri" pitchFamily="34" charset="0"/>
                <a:ea typeface="楷体"/>
                <a:cs typeface="楷体"/>
              </a:endParaRPr>
            </a:p>
          </p:txBody>
        </p:sp>
      </p:grpSp>
      <p:grpSp>
        <p:nvGrpSpPr>
          <p:cNvPr id="38915" name="组合 3"/>
          <p:cNvGrpSpPr>
            <a:grpSpLocks/>
          </p:cNvGrpSpPr>
          <p:nvPr/>
        </p:nvGrpSpPr>
        <p:grpSpPr bwMode="auto">
          <a:xfrm>
            <a:off x="2405063" y="1957388"/>
            <a:ext cx="1930400" cy="1955800"/>
            <a:chOff x="4375" y="1368"/>
            <a:chExt cx="3040" cy="3080"/>
          </a:xfrm>
        </p:grpSpPr>
        <p:pic>
          <p:nvPicPr>
            <p:cNvPr id="38935" name="图片 55298" descr="田字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5" y="1368"/>
              <a:ext cx="3040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6" name="文本框 55305"/>
            <p:cNvSpPr txBox="1">
              <a:spLocks noChangeArrowheads="1"/>
            </p:cNvSpPr>
            <p:nvPr/>
          </p:nvSpPr>
          <p:spPr bwMode="auto">
            <a:xfrm>
              <a:off x="4771" y="1865"/>
              <a:ext cx="1890" cy="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8000" b="1">
                  <a:latin typeface="Calibri" pitchFamily="34" charset="0"/>
                  <a:ea typeface="楷体"/>
                  <a:cs typeface="楷体"/>
                </a:rPr>
                <a:t>晒</a:t>
              </a:r>
            </a:p>
          </p:txBody>
        </p:sp>
      </p:grpSp>
      <p:grpSp>
        <p:nvGrpSpPr>
          <p:cNvPr id="38916" name="组合 4"/>
          <p:cNvGrpSpPr>
            <a:grpSpLocks/>
          </p:cNvGrpSpPr>
          <p:nvPr/>
        </p:nvGrpSpPr>
        <p:grpSpPr bwMode="auto">
          <a:xfrm>
            <a:off x="4400550" y="1951038"/>
            <a:ext cx="1930400" cy="1955800"/>
            <a:chOff x="7801" y="1291"/>
            <a:chExt cx="3040" cy="3080"/>
          </a:xfrm>
        </p:grpSpPr>
        <p:pic>
          <p:nvPicPr>
            <p:cNvPr id="38933" name="图片 55299" descr="田字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01" y="1291"/>
              <a:ext cx="3040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4" name="文本框 55306"/>
            <p:cNvSpPr txBox="1">
              <a:spLocks noChangeArrowheads="1"/>
            </p:cNvSpPr>
            <p:nvPr/>
          </p:nvSpPr>
          <p:spPr bwMode="auto">
            <a:xfrm>
              <a:off x="8214" y="1810"/>
              <a:ext cx="1914" cy="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000" b="1">
                  <a:latin typeface="Calibri" pitchFamily="34" charset="0"/>
                  <a:ea typeface="楷体"/>
                  <a:cs typeface="楷体"/>
                </a:rPr>
                <a:t>池</a:t>
              </a:r>
            </a:p>
          </p:txBody>
        </p:sp>
      </p:grpSp>
      <p:grpSp>
        <p:nvGrpSpPr>
          <p:cNvPr id="38917" name="组合 5"/>
          <p:cNvGrpSpPr>
            <a:grpSpLocks/>
          </p:cNvGrpSpPr>
          <p:nvPr/>
        </p:nvGrpSpPr>
        <p:grpSpPr bwMode="auto">
          <a:xfrm>
            <a:off x="395288" y="4079875"/>
            <a:ext cx="1930400" cy="1955800"/>
            <a:chOff x="960" y="4560"/>
            <a:chExt cx="3040" cy="3080"/>
          </a:xfrm>
        </p:grpSpPr>
        <p:pic>
          <p:nvPicPr>
            <p:cNvPr id="38931" name="图片 55300" descr="田字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4560"/>
              <a:ext cx="3040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2" name="文本框 55307"/>
            <p:cNvSpPr txBox="1">
              <a:spLocks noChangeArrowheads="1"/>
            </p:cNvSpPr>
            <p:nvPr/>
          </p:nvSpPr>
          <p:spPr bwMode="auto">
            <a:xfrm>
              <a:off x="1293" y="4947"/>
              <a:ext cx="1914" cy="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000" b="1">
                  <a:latin typeface="Calibri" pitchFamily="34" charset="0"/>
                  <a:ea typeface="楷体"/>
                  <a:cs typeface="楷体"/>
                </a:rPr>
                <a:t>灾</a:t>
              </a:r>
            </a:p>
          </p:txBody>
        </p:sp>
      </p:grpSp>
      <p:grpSp>
        <p:nvGrpSpPr>
          <p:cNvPr id="38918" name="组合 8"/>
          <p:cNvGrpSpPr>
            <a:grpSpLocks/>
          </p:cNvGrpSpPr>
          <p:nvPr/>
        </p:nvGrpSpPr>
        <p:grpSpPr bwMode="auto">
          <a:xfrm>
            <a:off x="2405063" y="4114800"/>
            <a:ext cx="1930400" cy="1955800"/>
            <a:chOff x="4025" y="6307"/>
            <a:chExt cx="3040" cy="3080"/>
          </a:xfrm>
        </p:grpSpPr>
        <p:pic>
          <p:nvPicPr>
            <p:cNvPr id="38929" name="图片 55301" descr="田字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25" y="6307"/>
              <a:ext cx="3040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0" name="文本框 55308"/>
            <p:cNvSpPr txBox="1">
              <a:spLocks noChangeArrowheads="1"/>
            </p:cNvSpPr>
            <p:nvPr/>
          </p:nvSpPr>
          <p:spPr bwMode="auto">
            <a:xfrm>
              <a:off x="4428" y="6750"/>
              <a:ext cx="1897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CC0000"/>
                  </a:solidFill>
                  <a:latin typeface="Calibri" pitchFamily="34" charset="0"/>
                  <a:ea typeface="楷体"/>
                  <a:cs typeface="楷体"/>
                </a:rPr>
                <a:t>害</a:t>
              </a:r>
            </a:p>
          </p:txBody>
        </p:sp>
      </p:grpSp>
      <p:grpSp>
        <p:nvGrpSpPr>
          <p:cNvPr id="38919" name="组合 7"/>
          <p:cNvGrpSpPr>
            <a:grpSpLocks/>
          </p:cNvGrpSpPr>
          <p:nvPr/>
        </p:nvGrpSpPr>
        <p:grpSpPr bwMode="auto">
          <a:xfrm>
            <a:off x="4400550" y="4114800"/>
            <a:ext cx="1930400" cy="1955800"/>
            <a:chOff x="7440" y="4560"/>
            <a:chExt cx="3040" cy="3080"/>
          </a:xfrm>
        </p:grpSpPr>
        <p:pic>
          <p:nvPicPr>
            <p:cNvPr id="38927" name="图片 55302" descr="田字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40" y="4560"/>
              <a:ext cx="3040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8" name="文本框 55309"/>
            <p:cNvSpPr txBox="1">
              <a:spLocks noChangeArrowheads="1"/>
            </p:cNvSpPr>
            <p:nvPr/>
          </p:nvSpPr>
          <p:spPr bwMode="auto">
            <a:xfrm>
              <a:off x="7808" y="5015"/>
              <a:ext cx="1897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CC0000"/>
                  </a:solidFill>
                  <a:latin typeface="Calibri" pitchFamily="34" charset="0"/>
                  <a:ea typeface="楷体"/>
                  <a:cs typeface="楷体"/>
                </a:rPr>
                <a:t>黑</a:t>
              </a:r>
            </a:p>
          </p:txBody>
        </p:sp>
      </p:grpSp>
      <p:sp>
        <p:nvSpPr>
          <p:cNvPr id="38920" name="文本框 1"/>
          <p:cNvSpPr txBox="1">
            <a:spLocks noChangeArrowheads="1"/>
          </p:cNvSpPr>
          <p:nvPr/>
        </p:nvSpPr>
        <p:spPr bwMode="auto">
          <a:xfrm>
            <a:off x="2463800" y="623888"/>
            <a:ext cx="38671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solidFill>
                  <a:srgbClr val="DB23C4"/>
                </a:solidFill>
                <a:latin typeface="楷体"/>
                <a:ea typeface="楷体"/>
                <a:cs typeface="楷体"/>
              </a:rPr>
              <a:t>小小书法家</a:t>
            </a: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                 </a:t>
            </a:r>
          </a:p>
        </p:txBody>
      </p:sp>
      <p:grpSp>
        <p:nvGrpSpPr>
          <p:cNvPr id="38921" name="组合 4"/>
          <p:cNvGrpSpPr>
            <a:grpSpLocks/>
          </p:cNvGrpSpPr>
          <p:nvPr/>
        </p:nvGrpSpPr>
        <p:grpSpPr bwMode="auto">
          <a:xfrm>
            <a:off x="6461125" y="1965325"/>
            <a:ext cx="1930400" cy="1955800"/>
            <a:chOff x="7460" y="1574"/>
            <a:chExt cx="3040" cy="3080"/>
          </a:xfrm>
        </p:grpSpPr>
        <p:pic>
          <p:nvPicPr>
            <p:cNvPr id="38925" name="图片 55299" descr="田字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0" y="1574"/>
              <a:ext cx="3040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6" name="文本框 55306"/>
            <p:cNvSpPr txBox="1">
              <a:spLocks noChangeArrowheads="1"/>
            </p:cNvSpPr>
            <p:nvPr/>
          </p:nvSpPr>
          <p:spPr bwMode="auto">
            <a:xfrm>
              <a:off x="7791" y="2071"/>
              <a:ext cx="1914" cy="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000" b="1">
                  <a:latin typeface="Calibri" pitchFamily="34" charset="0"/>
                  <a:ea typeface="楷体"/>
                  <a:cs typeface="楷体"/>
                </a:rPr>
                <a:t>浮</a:t>
              </a:r>
            </a:p>
          </p:txBody>
        </p:sp>
      </p:grpSp>
      <p:grpSp>
        <p:nvGrpSpPr>
          <p:cNvPr id="38922" name="组合 4"/>
          <p:cNvGrpSpPr>
            <a:grpSpLocks/>
          </p:cNvGrpSpPr>
          <p:nvPr/>
        </p:nvGrpSpPr>
        <p:grpSpPr bwMode="auto">
          <a:xfrm>
            <a:off x="6461125" y="4079875"/>
            <a:ext cx="1930400" cy="1955800"/>
            <a:chOff x="7361" y="1527"/>
            <a:chExt cx="3040" cy="3080"/>
          </a:xfrm>
        </p:grpSpPr>
        <p:pic>
          <p:nvPicPr>
            <p:cNvPr id="38923" name="图片 55299" descr="田字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61" y="1527"/>
              <a:ext cx="3040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4" name="文本框 55306"/>
            <p:cNvSpPr txBox="1">
              <a:spLocks noChangeArrowheads="1"/>
            </p:cNvSpPr>
            <p:nvPr/>
          </p:nvSpPr>
          <p:spPr bwMode="auto">
            <a:xfrm>
              <a:off x="7799" y="1915"/>
              <a:ext cx="1897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CC0000"/>
                  </a:solidFill>
                  <a:latin typeface="Calibri" pitchFamily="34" charset="0"/>
                  <a:ea typeface="楷体"/>
                  <a:cs typeface="楷体"/>
                </a:rPr>
                <a:t>器</a:t>
              </a:r>
            </a:p>
          </p:txBody>
        </p:sp>
      </p:grpSp>
    </p:spTree>
    <p:custDataLst>
      <p:tags r:id="rId1"/>
    </p:custDataLst>
  </p:cSld>
  <p:clrMapOvr>
    <a:masterClrMapping/>
  </p:clrMapOvr>
  <p:transition advClick="0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4" descr="u=1356376202,800249499&amp;fm=21&amp;gp=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550" y="1773238"/>
            <a:ext cx="6913563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P118</a:t>
            </a:r>
            <a:r>
              <a:rPr lang="zh-CN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—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zh-CN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必读：《可怕的水灾》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              </a:t>
            </a:r>
            <a:r>
              <a:rPr lang="zh-CN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《能干的小水泵》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选读：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zh-CN" altLang="zh-CN" sz="4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《雾》 《露珠》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+mn-lt"/>
                <a:ea typeface="+mn-ea"/>
              </a:rPr>
              <a:t>遇到不会读的字请同桌帮忙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404664"/>
            <a:ext cx="296748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我爱阅读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5" descr="89458PICC3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468313" y="1125538"/>
            <a:ext cx="84963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要求：</a:t>
            </a:r>
            <a:endParaRPr lang="en-US" altLang="zh-CN" sz="36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altLang="zh-CN" sz="3600" b="1">
                <a:solidFill>
                  <a:srgbClr val="FF0000"/>
                </a:solidFill>
                <a:latin typeface="Calibri" pitchFamily="34" charset="0"/>
              </a:rPr>
              <a:t>         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选择自己喜欢的两个或两个以上的字组词，然后用它们编成一个小故事。</a:t>
            </a:r>
            <a:endParaRPr lang="en-US" altLang="zh-CN" sz="36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zh-CN" altLang="en-US" sz="4000" b="1">
                <a:solidFill>
                  <a:srgbClr val="FF33CC"/>
                </a:solidFill>
                <a:latin typeface="Calibri" pitchFamily="34" charset="0"/>
              </a:rPr>
              <a:t>       灾              晒                 池            浮</a:t>
            </a:r>
            <a:endParaRPr lang="en-US" altLang="zh-CN" sz="4000" b="1">
              <a:solidFill>
                <a:srgbClr val="FF33CC"/>
              </a:solidFill>
              <a:latin typeface="Calibri" pitchFamily="34" charset="0"/>
            </a:endParaRPr>
          </a:p>
          <a:p>
            <a:r>
              <a:rPr lang="zh-CN" altLang="en-US" sz="4000" b="1">
                <a:latin typeface="Calibri" pitchFamily="34" charset="0"/>
              </a:rPr>
              <a:t>（水灾）（晒太阳）（池塘）（漂浮）</a:t>
            </a:r>
            <a:endParaRPr lang="en-US" altLang="zh-CN" sz="4000" b="1">
              <a:latin typeface="Calibri" pitchFamily="34" charset="0"/>
            </a:endParaRPr>
          </a:p>
          <a:p>
            <a:r>
              <a:rPr lang="zh-CN" altLang="en-US" sz="4000" b="1">
                <a:solidFill>
                  <a:srgbClr val="FF33CC"/>
                </a:solidFill>
                <a:latin typeface="Calibri" pitchFamily="34" charset="0"/>
              </a:rPr>
              <a:t>      害              碰                  淹            器</a:t>
            </a:r>
            <a:endParaRPr lang="en-US" altLang="zh-CN" sz="4000" b="1">
              <a:solidFill>
                <a:srgbClr val="FF33CC"/>
              </a:solidFill>
              <a:latin typeface="Calibri" pitchFamily="34" charset="0"/>
            </a:endParaRPr>
          </a:p>
          <a:p>
            <a:r>
              <a:rPr lang="zh-CN" altLang="en-US" sz="4000" b="1">
                <a:latin typeface="Calibri" pitchFamily="34" charset="0"/>
              </a:rPr>
              <a:t>（害怕） （碰上）   （淹没）（机器）</a:t>
            </a:r>
            <a:endParaRPr lang="en-US" altLang="zh-CN" sz="4000" b="1">
              <a:latin typeface="Calibri" pitchFamily="34" charset="0"/>
            </a:endParaRPr>
          </a:p>
          <a:p>
            <a:endParaRPr lang="zh-CN" altLang="en-US" sz="4000" b="1">
              <a:solidFill>
                <a:srgbClr val="FF33CC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60648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</a:rPr>
              <a:t>我爱写话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258888" y="1484313"/>
            <a:ext cx="518477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4400" b="1">
                <a:solidFill>
                  <a:srgbClr val="FF0000"/>
                </a:solidFill>
                <a:latin typeface="Calibri" pitchFamily="34" charset="0"/>
              </a:rPr>
              <a:t>我在天空变魔术，</a:t>
            </a:r>
            <a:endParaRPr lang="en-US" altLang="zh-CN" sz="4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zh-CN" altLang="zh-CN" sz="4400" b="1">
                <a:solidFill>
                  <a:srgbClr val="FF0000"/>
                </a:solidFill>
                <a:latin typeface="Calibri" pitchFamily="34" charset="0"/>
              </a:rPr>
              <a:t>变猫变狗变花朵，</a:t>
            </a:r>
            <a:endParaRPr lang="en-US" altLang="zh-CN" sz="4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zh-CN" altLang="zh-CN" sz="4400" b="1">
                <a:solidFill>
                  <a:srgbClr val="FF0000"/>
                </a:solidFill>
                <a:latin typeface="Calibri" pitchFamily="34" charset="0"/>
              </a:rPr>
              <a:t>太阳出来我不怕，</a:t>
            </a:r>
            <a:endParaRPr lang="en-US" altLang="zh-CN" sz="44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zh-CN" altLang="zh-CN" sz="4400" b="1">
                <a:solidFill>
                  <a:srgbClr val="FF0000"/>
                </a:solidFill>
                <a:latin typeface="Calibri" pitchFamily="34" charset="0"/>
              </a:rPr>
              <a:t>大风一吹我就走</a:t>
            </a: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。</a:t>
            </a:r>
          </a:p>
        </p:txBody>
      </p:sp>
      <p:pic>
        <p:nvPicPr>
          <p:cNvPr id="15362" name="图片 5" descr="20433690461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076700"/>
            <a:ext cx="247967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2008102317822624_2.jpg"/>
          <p:cNvPicPr>
            <a:picLocks noChangeAspect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5580063" y="765175"/>
            <a:ext cx="18002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Calibri" pitchFamily="34" charset="0"/>
              </a:rPr>
              <a:t>白云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3203575" y="404813"/>
            <a:ext cx="51847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4400" b="1">
                <a:solidFill>
                  <a:srgbClr val="00B050"/>
                </a:solidFill>
                <a:latin typeface="Calibri" pitchFamily="34" charset="0"/>
              </a:rPr>
              <a:t>我是一朵小白花，一夜北风遍地开，无根无枝又无叶，朵朵都是天上来</a:t>
            </a:r>
            <a:r>
              <a:rPr lang="zh-CN" altLang="en-US" sz="4400" b="1">
                <a:solidFill>
                  <a:srgbClr val="00B050"/>
                </a:solidFill>
                <a:latin typeface="Calibri" pitchFamily="34" charset="0"/>
              </a:rPr>
              <a:t>。</a:t>
            </a:r>
          </a:p>
        </p:txBody>
      </p:sp>
      <p:pic>
        <p:nvPicPr>
          <p:cNvPr id="17410" name="图片 6" descr="Redocn_2013101808590105.jpg"/>
          <p:cNvPicPr>
            <a:picLocks noChangeAspect="1"/>
          </p:cNvPicPr>
          <p:nvPr/>
        </p:nvPicPr>
        <p:blipFill>
          <a:blip r:embed="rId2" cstate="print"/>
          <a:srcRect r="-1904" b="6567"/>
          <a:stretch>
            <a:fillRect/>
          </a:stretch>
        </p:blipFill>
        <p:spPr bwMode="auto">
          <a:xfrm>
            <a:off x="0" y="3141663"/>
            <a:ext cx="35909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" descr="201501080221174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827088" y="476250"/>
            <a:ext cx="180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Calibri" pitchFamily="34" charset="0"/>
              </a:rPr>
              <a:t>雪花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 descr="u=1550127270,1043583284&amp;fm=21&amp;gp=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26988"/>
            <a:ext cx="91757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827088" y="2924175"/>
            <a:ext cx="59150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7200" b="1">
                <a:solidFill>
                  <a:srgbClr val="FF0000"/>
                </a:solidFill>
                <a:latin typeface="Calibri" pitchFamily="34" charset="0"/>
              </a:rPr>
              <a:t>30   </a:t>
            </a:r>
            <a:r>
              <a:rPr lang="zh-CN" altLang="en-US" sz="7200" b="1">
                <a:solidFill>
                  <a:srgbClr val="FF0000"/>
                </a:solidFill>
                <a:latin typeface="Calibri" pitchFamily="34" charset="0"/>
              </a:rPr>
              <a:t>我是什么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4" descr="d1f9470a-4ad3-49f2-9eab-537551406fe6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124075" y="1268413"/>
            <a:ext cx="56880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B0F0"/>
                </a:solidFill>
                <a:latin typeface="Calibri" pitchFamily="34" charset="0"/>
              </a:rPr>
              <a:t>读书要求：</a:t>
            </a:r>
            <a:endParaRPr lang="en-US" altLang="zh-CN" sz="3200" b="1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en-US" altLang="zh-CN" sz="3200" b="1">
                <a:solidFill>
                  <a:srgbClr val="00B0F0"/>
                </a:solidFill>
                <a:latin typeface="Calibri" pitchFamily="34" charset="0"/>
              </a:rPr>
              <a:t>1</a:t>
            </a:r>
            <a:r>
              <a:rPr lang="zh-CN" altLang="en-US" sz="3200" b="1">
                <a:solidFill>
                  <a:srgbClr val="00B0F0"/>
                </a:solidFill>
                <a:latin typeface="Calibri" pitchFamily="34" charset="0"/>
              </a:rPr>
              <a:t>、</a:t>
            </a:r>
            <a:r>
              <a:rPr lang="zh-CN" altLang="zh-CN" sz="3200" b="1">
                <a:solidFill>
                  <a:srgbClr val="00B0F0"/>
                </a:solidFill>
                <a:latin typeface="Calibri" pitchFamily="34" charset="0"/>
              </a:rPr>
              <a:t>自己读一读课文，注意和每个生字交朋友，读准字音，读通句子</a:t>
            </a:r>
            <a:r>
              <a:rPr lang="zh-CN" altLang="en-US" sz="3200" b="1">
                <a:solidFill>
                  <a:srgbClr val="00B0F0"/>
                </a:solidFill>
                <a:latin typeface="Calibri" pitchFamily="34" charset="0"/>
              </a:rPr>
              <a:t>。</a:t>
            </a:r>
            <a:endParaRPr lang="en-US" altLang="zh-CN" sz="3200" b="1">
              <a:solidFill>
                <a:srgbClr val="00B0F0"/>
              </a:solidFill>
              <a:latin typeface="Calibri" pitchFamily="34" charset="0"/>
            </a:endParaRPr>
          </a:p>
          <a:p>
            <a:r>
              <a:rPr lang="en-US" altLang="zh-CN" sz="3200" b="1">
                <a:solidFill>
                  <a:srgbClr val="00B0F0"/>
                </a:solidFill>
                <a:latin typeface="Calibri" pitchFamily="34" charset="0"/>
              </a:rPr>
              <a:t>2</a:t>
            </a:r>
            <a:r>
              <a:rPr lang="zh-CN" altLang="en-US" sz="3200" b="1">
                <a:solidFill>
                  <a:srgbClr val="00B0F0"/>
                </a:solidFill>
                <a:latin typeface="Calibri" pitchFamily="34" charset="0"/>
              </a:rPr>
              <a:t>、</a:t>
            </a:r>
            <a:r>
              <a:rPr lang="zh-CN" altLang="zh-CN" sz="3200" b="1">
                <a:solidFill>
                  <a:srgbClr val="00B0F0"/>
                </a:solidFill>
                <a:latin typeface="Calibri" pitchFamily="34" charset="0"/>
              </a:rPr>
              <a:t>猜一猜我是什么？</a:t>
            </a:r>
            <a:endParaRPr lang="zh-CN" altLang="en-US" sz="3200" b="1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5"/>
          <p:cNvSpPr txBox="1">
            <a:spLocks noChangeArrowheads="1"/>
          </p:cNvSpPr>
          <p:nvPr/>
        </p:nvSpPr>
        <p:spPr bwMode="auto">
          <a:xfrm>
            <a:off x="879475" y="-603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itchFamily="18" charset="0"/>
            </a:endParaRPr>
          </a:p>
        </p:txBody>
      </p:sp>
      <p:pic>
        <p:nvPicPr>
          <p:cNvPr id="21506" name="图片 6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154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900113" y="1196975"/>
            <a:ext cx="7921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4800" b="1">
                <a:solidFill>
                  <a:srgbClr val="FF0000"/>
                </a:solidFill>
                <a:latin typeface="Times New Roman" pitchFamily="18" charset="0"/>
              </a:rPr>
              <a:t>浮</a:t>
            </a:r>
            <a:endParaRPr lang="zh-CN" altLang="en-US" sz="4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971550" y="692150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Calibri" pitchFamily="34" charset="0"/>
              </a:rPr>
              <a:t>fú</a:t>
            </a:r>
            <a:endParaRPr lang="zh-CN" altLang="en-US" sz="36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1509" name="图片 9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04813"/>
            <a:ext cx="1544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图片 10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250"/>
            <a:ext cx="1544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图片 11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33375"/>
            <a:ext cx="154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图片 12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076700"/>
            <a:ext cx="154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图片 13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349500"/>
            <a:ext cx="1544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图片 14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349500"/>
            <a:ext cx="154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图片 17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349500"/>
            <a:ext cx="154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图片 18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349500"/>
            <a:ext cx="154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图片 19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149725"/>
            <a:ext cx="154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图片 20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1544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图片 21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076700"/>
            <a:ext cx="154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22"/>
          <p:cNvSpPr txBox="1">
            <a:spLocks noChangeArrowheads="1"/>
          </p:cNvSpPr>
          <p:nvPr/>
        </p:nvSpPr>
        <p:spPr bwMode="auto">
          <a:xfrm>
            <a:off x="4859338" y="836613"/>
            <a:ext cx="12969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Calibri" pitchFamily="34" charset="0"/>
              </a:rPr>
              <a:t>báo</a:t>
            </a:r>
            <a:r>
              <a:rPr kumimoji="1" lang="zh-CN" altLang="en-US" sz="4800" b="1">
                <a:solidFill>
                  <a:srgbClr val="FF33CC"/>
                </a:solidFill>
                <a:latin typeface="Times New Roman" pitchFamily="18" charset="0"/>
              </a:rPr>
              <a:t>雹</a:t>
            </a:r>
            <a:endParaRPr lang="zh-CN" altLang="en-US" sz="4800" b="1">
              <a:solidFill>
                <a:srgbClr val="FF33CC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0338" y="765175"/>
            <a:ext cx="12954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</a:rPr>
              <a:t>pèng</a:t>
            </a:r>
            <a:endParaRPr kumimoji="1" lang="en-US" altLang="zh-CN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4800" b="1" dirty="0">
                <a:solidFill>
                  <a:srgbClr val="00B050"/>
                </a:solidFill>
                <a:latin typeface="Times New Roman" panose="02020603050405020304" charset="0"/>
                <a:ea typeface="+mn-ea"/>
              </a:rPr>
              <a:t>碰</a:t>
            </a:r>
            <a:endParaRPr lang="zh-CN" altLang="en-US" sz="4800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21522" name="TextBox 24"/>
          <p:cNvSpPr txBox="1">
            <a:spLocks noChangeArrowheads="1"/>
          </p:cNvSpPr>
          <p:nvPr/>
        </p:nvSpPr>
        <p:spPr bwMode="auto">
          <a:xfrm>
            <a:off x="7019925" y="620713"/>
            <a:ext cx="12969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Calibri" pitchFamily="34" charset="0"/>
              </a:rPr>
              <a:t>bào</a:t>
            </a:r>
            <a:r>
              <a:rPr kumimoji="1" lang="zh-CN" altLang="en-US" sz="4800" b="1">
                <a:solidFill>
                  <a:srgbClr val="00B050"/>
                </a:solidFill>
                <a:latin typeface="Times New Roman" pitchFamily="18" charset="0"/>
              </a:rPr>
              <a:t>暴</a:t>
            </a:r>
            <a:endParaRPr lang="zh-CN" altLang="en-US" sz="48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188" y="2708275"/>
            <a:ext cx="1296987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zào</a:t>
            </a:r>
            <a:r>
              <a:rPr kumimoji="1" lang="zh-CN" altLang="en-US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ea typeface="+mn-ea"/>
              </a:rPr>
              <a:t>躁</a:t>
            </a:r>
            <a:endParaRPr lang="zh-CN" altLang="en-US" sz="48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1775" y="2636838"/>
            <a:ext cx="12954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guàn</a:t>
            </a:r>
            <a:r>
              <a:rPr kumimoji="1" lang="zh-CN" altLang="en-US" sz="4800" b="1" dirty="0">
                <a:solidFill>
                  <a:srgbClr val="0070C0"/>
                </a:solidFill>
                <a:latin typeface="Times New Roman" panose="02020603050405020304" charset="0"/>
                <a:ea typeface="+mn-ea"/>
              </a:rPr>
              <a:t>灌</a:t>
            </a:r>
            <a:endParaRPr lang="zh-CN" altLang="en-US" sz="4800" b="1" dirty="0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21525" name="TextBox 27"/>
          <p:cNvSpPr txBox="1">
            <a:spLocks noChangeArrowheads="1"/>
          </p:cNvSpPr>
          <p:nvPr/>
        </p:nvSpPr>
        <p:spPr bwMode="auto">
          <a:xfrm>
            <a:off x="4859338" y="2636838"/>
            <a:ext cx="12969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7030A0"/>
                </a:solidFill>
                <a:latin typeface="Calibri" pitchFamily="34" charset="0"/>
              </a:rPr>
              <a:t>gài</a:t>
            </a:r>
            <a:r>
              <a:rPr kumimoji="1" lang="zh-CN" altLang="en-US" sz="4800" b="1">
                <a:solidFill>
                  <a:srgbClr val="FF0000"/>
                </a:solidFill>
                <a:latin typeface="Times New Roman" pitchFamily="18" charset="0"/>
              </a:rPr>
              <a:t>溉</a:t>
            </a:r>
            <a:endParaRPr lang="zh-CN" altLang="en-US" sz="4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26" name="TextBox 28"/>
          <p:cNvSpPr txBox="1">
            <a:spLocks noChangeArrowheads="1"/>
          </p:cNvSpPr>
          <p:nvPr/>
        </p:nvSpPr>
        <p:spPr bwMode="auto">
          <a:xfrm>
            <a:off x="6804025" y="2636838"/>
            <a:ext cx="12969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C000"/>
                </a:solidFill>
                <a:latin typeface="Calibri" pitchFamily="34" charset="0"/>
              </a:rPr>
              <a:t>yān</a:t>
            </a:r>
            <a:r>
              <a:rPr kumimoji="1" lang="zh-CN" altLang="en-US" sz="4800" b="1">
                <a:solidFill>
                  <a:srgbClr val="00B050"/>
                </a:solidFill>
                <a:latin typeface="Times New Roman" pitchFamily="18" charset="0"/>
              </a:rPr>
              <a:t>淹</a:t>
            </a:r>
            <a:endParaRPr lang="zh-CN" altLang="en-US" sz="48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0113" y="4508500"/>
            <a:ext cx="129540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jià</a:t>
            </a:r>
            <a:endParaRPr lang="en-US" altLang="zh-CN" sz="36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4800" b="1" dirty="0">
                <a:solidFill>
                  <a:srgbClr val="FFC000"/>
                </a:solidFill>
                <a:latin typeface="Times New Roman" panose="02020603050405020304" charset="0"/>
                <a:ea typeface="+mn-ea"/>
              </a:rPr>
              <a:t>稼</a:t>
            </a:r>
            <a:endParaRPr lang="zh-CN" altLang="en-US" sz="4800" b="1" dirty="0">
              <a:solidFill>
                <a:srgbClr val="FFC000"/>
              </a:solidFill>
              <a:latin typeface="+mn-lt"/>
              <a:ea typeface="+mn-ea"/>
            </a:endParaRPr>
          </a:p>
        </p:txBody>
      </p:sp>
      <p:sp>
        <p:nvSpPr>
          <p:cNvPr id="21528" name="TextBox 30"/>
          <p:cNvSpPr txBox="1">
            <a:spLocks noChangeArrowheads="1"/>
          </p:cNvSpPr>
          <p:nvPr/>
        </p:nvSpPr>
        <p:spPr bwMode="auto">
          <a:xfrm>
            <a:off x="2339975" y="4437063"/>
            <a:ext cx="129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B050"/>
                </a:solidFill>
                <a:latin typeface="Calibri" pitchFamily="34" charset="0"/>
              </a:rPr>
              <a:t>huǐ</a:t>
            </a:r>
            <a:r>
              <a:rPr kumimoji="1" lang="zh-CN" altLang="en-US" sz="4800" b="1">
                <a:solidFill>
                  <a:srgbClr val="7030A0"/>
                </a:solidFill>
                <a:latin typeface="Times New Roman" pitchFamily="18" charset="0"/>
              </a:rPr>
              <a:t>毁</a:t>
            </a:r>
            <a:endParaRPr lang="zh-CN" altLang="en-US" sz="48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1529" name="TextBox 31"/>
          <p:cNvSpPr txBox="1">
            <a:spLocks noChangeArrowheads="1"/>
          </p:cNvSpPr>
          <p:nvPr/>
        </p:nvSpPr>
        <p:spPr bwMode="auto">
          <a:xfrm>
            <a:off x="5940425" y="4437063"/>
            <a:ext cx="129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Calibri" pitchFamily="34" charset="0"/>
              </a:rPr>
              <a:t>zāi</a:t>
            </a:r>
          </a:p>
          <a:p>
            <a:r>
              <a:rPr kumimoji="1" lang="zh-CN" altLang="en-US" sz="4800" b="1">
                <a:latin typeface="Times New Roman" pitchFamily="18" charset="0"/>
              </a:rPr>
              <a:t>灾</a:t>
            </a:r>
            <a:endParaRPr lang="zh-CN" altLang="en-US" sz="4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30" name="TextBox 32"/>
          <p:cNvSpPr txBox="1">
            <a:spLocks noChangeArrowheads="1"/>
          </p:cNvSpPr>
          <p:nvPr/>
        </p:nvSpPr>
        <p:spPr bwMode="auto">
          <a:xfrm>
            <a:off x="7524750" y="42926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7030A0"/>
                </a:solidFill>
                <a:latin typeface="Calibri" pitchFamily="34" charset="0"/>
              </a:rPr>
              <a:t>qì</a:t>
            </a:r>
          </a:p>
          <a:p>
            <a:r>
              <a:rPr kumimoji="1" lang="zh-CN" altLang="en-US" sz="4800" b="1">
                <a:solidFill>
                  <a:srgbClr val="FF0000"/>
                </a:solidFill>
                <a:latin typeface="Times New Roman" pitchFamily="18" charset="0"/>
              </a:rPr>
              <a:t>器</a:t>
            </a:r>
            <a:endParaRPr lang="zh-CN" altLang="en-US" sz="6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1531" name="图片 33" descr="63C58PICcPB_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149725"/>
            <a:ext cx="1546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2" name="TextBox 34"/>
          <p:cNvSpPr txBox="1">
            <a:spLocks noChangeArrowheads="1"/>
          </p:cNvSpPr>
          <p:nvPr/>
        </p:nvSpPr>
        <p:spPr bwMode="auto">
          <a:xfrm>
            <a:off x="4140200" y="4508500"/>
            <a:ext cx="12954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33CC"/>
                </a:solidFill>
                <a:latin typeface="Calibri" pitchFamily="34" charset="0"/>
              </a:rPr>
              <a:t>hài</a:t>
            </a:r>
            <a:r>
              <a:rPr kumimoji="1" lang="zh-CN" altLang="en-US" sz="4800" b="1">
                <a:solidFill>
                  <a:srgbClr val="0070C0"/>
                </a:solidFill>
                <a:latin typeface="Times New Roman" pitchFamily="18" charset="0"/>
              </a:rPr>
              <a:t>害</a:t>
            </a:r>
            <a:endParaRPr lang="zh-CN" altLang="en-US" sz="48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349</Words>
  <Application>Microsoft Office PowerPoint</Application>
  <PresentationFormat>全屏显示(4:3)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TuMengYun</dc:creator>
  <cp:lastModifiedBy>TuMengYun</cp:lastModifiedBy>
  <cp:revision>57</cp:revision>
  <dcterms:created xsi:type="dcterms:W3CDTF">2016-11-21T13:33:00Z</dcterms:created>
  <dcterms:modified xsi:type="dcterms:W3CDTF">2016-11-28T12:19:17Z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